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IFORGF+MS-UIGothic"/>
      <p:regular r:id="rId19"/>
    </p:embeddedFont>
    <p:embeddedFont>
      <p:font typeface="PJPWRC+DFOFNI+ArialMT"/>
      <p:regular r:id="rId20"/>
    </p:embeddedFont>
    <p:embeddedFont>
      <p:font typeface="ULIBJJ+BWVWGB+MicrosoftYaHei-Bold"/>
      <p:regular r:id="rId21"/>
    </p:embeddedFont>
    <p:embeddedFont>
      <p:font typeface="VRVDND+RUTQWA+MicrosoftYaHei"/>
      <p:regular r:id="rId22"/>
    </p:embeddedFont>
    <p:embeddedFont>
      <p:font typeface="BAILJB+RUTQWA+MicrosoftYaHei"/>
      <p:regular r:id="rId23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font" Target="fonts/font5.fntdata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38A953-278F-464D-8646-A8826EEE7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885B9F-80C3-48F6-B7B6-38B775FE5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81E8FB-B8C3-41AB-AA72-A41A104F2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C346A3-F1E0-44FC-AA66-DEBA72FE6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631DB6-54C4-45C9-B9F7-41BC5FECE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9C33F1-E203-425A-9504-468235E4D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56A8D0-E5E2-4ECD-8F5D-5811A6ECE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CEA749-131E-49EB-805C-8232C2693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1C066A-E1CD-41FC-B1AE-76274DC97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E6EC55-1DFF-4E0D-82D5-048994B2B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CB3FDD-72A2-4438-A3A6-39B99F969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11505514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408045" y="2111930"/>
            <a:ext cx="7200900" cy="1714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IFORGF+MS-UIGothic"/>
                <a:cs typeface="IFORGF+MS-UIGothic"/>
              </a:rPr>
              <a:t>屋面及屋面防水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5400">
                <a:solidFill>
                  <a:srgbClr val="000000"/>
                </a:solidFill>
                <a:latin typeface="IFORGF+MS-UIGothic"/>
                <a:cs typeface="IFORGF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10200" y="497760"/>
            <a:ext cx="2400300" cy="1714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FFFFFF"/>
                </a:solidFill>
                <a:latin typeface="IFORGF+MS-UIGothic"/>
                <a:cs typeface="IFORGF+MS-UIGothic"/>
              </a:rPr>
              <a:t>目</a:t>
            </a:r>
            <a:r>
              <a:rPr sz="540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00960" y="2349055"/>
            <a:ext cx="2490510" cy="12710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PJPWRC+DFOFNI+ArialMT"/>
                <a:cs typeface="PJPWRC+DFOFNI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IFORGF+MS-UIGothic"/>
                <a:cs typeface="IFORGF+MS-UIGothic"/>
              </a:rPr>
              <a:t>屋面防水概述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PJPWRC+DFOFNI+ArialMT"/>
                <a:cs typeface="PJPWRC+DFOFNI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IFORGF+MS-UIGothic"/>
                <a:cs typeface="IFORGF+MS-UIGothic"/>
              </a:rPr>
              <a:t>屋面防水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设计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600960" y="3322510"/>
            <a:ext cx="4439861" cy="224459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PJPWRC+DFOFNI+ArialMT"/>
                <a:cs typeface="PJPWRC+DFOFNI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IFORGF+MS-UIGothic"/>
                <a:cs typeface="IFORGF+MS-UIGothic"/>
              </a:rPr>
              <a:t>屋面防水材料及施工工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艺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PJPWRC+DFOFNI+ArialMT"/>
                <a:cs typeface="PJPWRC+DFOFNI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IFORGF+MS-UIGothic"/>
                <a:cs typeface="IFORGF+MS-UIGothic"/>
              </a:rPr>
              <a:t>屋面防水的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2400">
                <a:solidFill>
                  <a:srgbClr val="000000"/>
                </a:solidFill>
                <a:latin typeface="IFORGF+MS-UIGothic"/>
                <a:cs typeface="IFORGF+MS-UIGothic"/>
              </a:rPr>
              <a:t>量控制与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2400">
                <a:solidFill>
                  <a:srgbClr val="000000"/>
                </a:solidFill>
                <a:latin typeface="IFORGF+MS-UIGothic"/>
                <a:cs typeface="IFORGF+MS-UIGothic"/>
              </a:rPr>
              <a:t>收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PJPWRC+DFOFNI+ArialMT"/>
                <a:cs typeface="PJPWRC+DFOFNI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IFORGF+MS-UIGothic"/>
                <a:cs typeface="IFORGF+MS-UIGothic"/>
              </a:rPr>
              <a:t>屋面防水的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2400">
                <a:solidFill>
                  <a:srgbClr val="000000"/>
                </a:solidFill>
                <a:latin typeface="IFORGF+MS-UIGothic"/>
                <a:cs typeface="IFORGF+MS-UIGothic"/>
              </a:rPr>
              <a:t>修与保养</a:t>
            </a:r>
          </a:p>
          <a:p>
            <a:pPr marL="0" marR="0">
              <a:lnSpc>
                <a:spcPts val="2552"/>
              </a:lnSpc>
              <a:spcBef>
                <a:spcPts val="128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PJPWRC+DFOFNI+ArialMT"/>
                <a:cs typeface="PJPWRC+DFOFNI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IFORGF+MS-UIGothic"/>
                <a:cs typeface="IFORGF+MS-UIGothic"/>
              </a:rPr>
              <a:t>屋面防水工程案例分析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724400" y="3692683"/>
            <a:ext cx="34290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IFORGF+MS-UIGothic"/>
                <a:cs typeface="IFORGF+MS-UIGothic"/>
              </a:rPr>
              <a:t>屋面防水概述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IFORGF+MS-UIGothic"/>
                <a:cs typeface="IFORGF+MS-UIGothic"/>
              </a:rPr>
              <a:t>屋面防水的意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3490F4"/>
                </a:solidFill>
                <a:latin typeface="IFORGF+MS-UIGothic"/>
                <a:cs typeface="IFORGF+MS-UIGothic"/>
              </a:rPr>
              <a:t>和重要性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ULIBJJ+BWVWGB+MicrosoftYaHei-Bold"/>
                <a:cs typeface="ULIBJJ+BWVWGB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ULIBJJ+BWVWGB+MicrosoftYaHei-Bold"/>
                <a:cs typeface="ULIBJJ+BWVWGB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ULIBJJ+BWVWGB+MicrosoftYaHei-Bold"/>
                <a:cs typeface="ULIBJJ+BWVWGB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3490F4"/>
                </a:solidFill>
                <a:latin typeface="IFORGF+MS-UIGothic"/>
                <a:cs typeface="IFORGF+MS-UIGothic"/>
              </a:rPr>
              <a:t>保</a:t>
            </a:r>
            <a:r>
              <a:rPr sz="2000" spc="25">
                <a:solidFill>
                  <a:srgbClr val="3490F4"/>
                </a:solidFill>
                <a:latin typeface="SimSun"/>
                <a:cs typeface="SimSun"/>
              </a:rPr>
              <a:t>护</a:t>
            </a:r>
            <a:r>
              <a:rPr sz="2000" spc="25">
                <a:solidFill>
                  <a:srgbClr val="3490F4"/>
                </a:solidFill>
                <a:latin typeface="IFORGF+MS-UIGothic"/>
                <a:cs typeface="IFORGF+MS-UIGothic"/>
              </a:rPr>
              <a:t>建筑</a:t>
            </a:r>
            <a:r>
              <a:rPr sz="2000" spc="25">
                <a:solidFill>
                  <a:srgbClr val="3490F4"/>
                </a:solidFill>
                <a:latin typeface="SimSun"/>
                <a:cs typeface="SimSun"/>
              </a:rPr>
              <a:t>结</a:t>
            </a:r>
            <a:r>
              <a:rPr sz="2000">
                <a:solidFill>
                  <a:srgbClr val="3490F4"/>
                </a:solidFill>
                <a:latin typeface="IFORGF+MS-UIGothic"/>
                <a:cs typeface="IFORGF+MS-UIGothic"/>
              </a:rPr>
              <a:t>构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3490F4"/>
                </a:solidFill>
                <a:latin typeface="IFORGF+MS-UIGothic"/>
                <a:cs typeface="IFORGF+MS-UIGothic"/>
              </a:rPr>
              <a:t>保</a:t>
            </a:r>
            <a:r>
              <a:rPr sz="2000" spc="25">
                <a:solidFill>
                  <a:srgbClr val="3490F4"/>
                </a:solidFill>
                <a:latin typeface="SimSun"/>
                <a:cs typeface="SimSun"/>
              </a:rPr>
              <a:t>证</a:t>
            </a:r>
            <a:r>
              <a:rPr sz="2000" spc="25">
                <a:solidFill>
                  <a:srgbClr val="3490F4"/>
                </a:solidFill>
                <a:latin typeface="IFORGF+MS-UIGothic"/>
                <a:cs typeface="IFORGF+MS-UIGothic"/>
              </a:rPr>
              <a:t>室内干燥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490F4"/>
                </a:solidFill>
                <a:latin typeface="IFORGF+MS-UIGothic"/>
                <a:cs typeface="IFORGF+MS-UIGothic"/>
              </a:rPr>
              <a:t>提高建筑</a:t>
            </a:r>
            <a:r>
              <a:rPr sz="2000" spc="25">
                <a:solidFill>
                  <a:srgbClr val="3490F4"/>
                </a:solidFill>
                <a:latin typeface="SimSun"/>
                <a:cs typeface="SimSun"/>
              </a:rPr>
              <a:t>质</a:t>
            </a:r>
            <a:r>
              <a:rPr sz="2000">
                <a:solidFill>
                  <a:srgbClr val="3490F4"/>
                </a:solidFill>
                <a:latin typeface="IFORGF+MS-UIGothic"/>
                <a:cs typeface="IFORGF+MS-UIGothic"/>
              </a:rPr>
              <a:t>量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屋面防水可以有效地保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建筑物不受水分的侵入，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建筑物的使用寿命。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良好的屋面防水可以防止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水分渗透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室内，保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室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境的干燥舒适。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屋面防水是建筑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量的重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成部分，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于建筑的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整体性能和安全性具有重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要影响。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IFORGF+MS-UIGothic"/>
                <a:cs typeface="IFORGF+MS-UIGothic"/>
              </a:rPr>
              <a:t>屋面防水的分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3490F4"/>
                </a:solidFill>
                <a:latin typeface="IFORGF+MS-UIGothic"/>
                <a:cs typeface="IFORGF+MS-UIGothic"/>
              </a:rPr>
              <a:t>及特点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490F4"/>
                </a:solidFill>
                <a:latin typeface="SimSun"/>
                <a:cs typeface="SimSun"/>
              </a:rPr>
              <a:t>刚</a:t>
            </a:r>
            <a:r>
              <a:rPr sz="2300" spc="25">
                <a:solidFill>
                  <a:srgbClr val="3490F4"/>
                </a:solidFill>
                <a:latin typeface="IFORGF+MS-UIGothic"/>
                <a:cs typeface="IFORGF+MS-UIGothic"/>
              </a:rPr>
              <a:t>性防水屋面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358008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采用混凝土、砂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浆</a:t>
            </a: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刚</a:t>
            </a: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性防水材料，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具有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高的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度和耐久性，适用于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防水要求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高的建筑。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31289" y="2257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490F4"/>
                </a:solidFill>
                <a:latin typeface="IFORGF+MS-UIGothic"/>
                <a:cs typeface="IFORGF+MS-UIGothic"/>
              </a:rPr>
              <a:t>柔性防水屋面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29934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采用防水卷材、防水涂料等柔性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9115" y="3094728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防水材料，具有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好的延展性和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应变</a:t>
            </a: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形能力，适用于容易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生</a:t>
            </a:r>
          </a:p>
          <a:p>
            <a:pPr marL="17145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形的屋面。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35018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490F4"/>
                </a:solidFill>
                <a:latin typeface="IFORGF+MS-UIGothic"/>
                <a:cs typeface="IFORGF+MS-UIGothic"/>
              </a:rPr>
              <a:t>复合防水屋面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4886063"/>
            <a:ext cx="328612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采用柔性防水材料和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刚</a:t>
            </a: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性防水材料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735694" y="5160383"/>
            <a:ext cx="313893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合的方式，具有两者的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点，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适用于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防水要求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高的建筑。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IFORGF+MS-UIGothic"/>
                <a:cs typeface="IFORGF+MS-UIGothic"/>
              </a:rPr>
              <a:t>屋面防水与建筑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节</a:t>
            </a:r>
            <a:r>
              <a:rPr sz="3000">
                <a:solidFill>
                  <a:srgbClr val="3490F4"/>
                </a:solidFill>
                <a:latin typeface="IFORGF+MS-UIGothic"/>
                <a:cs typeface="IFORGF+MS-UIGothic"/>
              </a:rPr>
              <a:t>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490F4"/>
                </a:solidFill>
                <a:latin typeface="SimSun"/>
                <a:cs typeface="SimSun"/>
              </a:rPr>
              <a:t>节</a:t>
            </a:r>
            <a:r>
              <a:rPr sz="2300" spc="25">
                <a:solidFill>
                  <a:srgbClr val="3490F4"/>
                </a:solidFill>
                <a:latin typeface="IFORGF+MS-UIGothic"/>
                <a:cs typeface="IFORGF+MS-UIGothic"/>
              </a:rPr>
              <a:t>能意</a:t>
            </a:r>
            <a:r>
              <a:rPr sz="2300">
                <a:solidFill>
                  <a:srgbClr val="3490F4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490F4"/>
                </a:solidFill>
                <a:latin typeface="SimSun"/>
                <a:cs typeface="SimSun"/>
              </a:rPr>
              <a:t>节</a:t>
            </a:r>
            <a:r>
              <a:rPr sz="2300" spc="25">
                <a:solidFill>
                  <a:srgbClr val="3490F4"/>
                </a:solidFill>
                <a:latin typeface="IFORGF+MS-UIGothic"/>
                <a:cs typeface="IFORGF+MS-UIGothic"/>
              </a:rPr>
              <a:t>能措施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490F4"/>
                </a:solidFill>
                <a:latin typeface="IFORGF+MS-UIGothic"/>
                <a:cs typeface="IFORGF+MS-UIGothic"/>
              </a:rPr>
              <a:t>与</a:t>
            </a:r>
            <a:r>
              <a:rPr sz="2300" spc="25">
                <a:solidFill>
                  <a:srgbClr val="3490F4"/>
                </a:solidFill>
                <a:latin typeface="SimSun"/>
                <a:cs typeface="SimSun"/>
              </a:rPr>
              <a:t>节</a:t>
            </a:r>
            <a:r>
              <a:rPr sz="2300" spc="23">
                <a:solidFill>
                  <a:srgbClr val="3490F4"/>
                </a:solidFill>
                <a:latin typeface="IFORGF+MS-UIGothic"/>
                <a:cs typeface="IFORGF+MS-UIGothic"/>
              </a:rPr>
              <a:t>能的</a:t>
            </a:r>
            <a:r>
              <a:rPr sz="2300" spc="25">
                <a:solidFill>
                  <a:srgbClr val="3490F4"/>
                </a:solidFill>
                <a:latin typeface="SimSun"/>
                <a:cs typeface="SimSun"/>
              </a:rPr>
              <a:t>协调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良好的屋面防水能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有效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地阻止水分渗透，降低建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筑物的能耗，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于建筑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节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能具有重要意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在屋面防水的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和施工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程中，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采用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能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材料和工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，提高建筑的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保温隔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性能。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屋面防水与建筑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能之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存在密切的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系，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应综</a:t>
            </a: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合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两者的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协调</a:t>
            </a: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性，达到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最佳的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能效果。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724400" y="3692683"/>
            <a:ext cx="34290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IFORGF+MS-UIGothic"/>
                <a:cs typeface="IFORGF+MS-UIGothic"/>
              </a:rPr>
              <a:t>屋面防水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IFORGF+MS-UIGothic"/>
                <a:cs typeface="IFORGF+MS-UIGothic"/>
              </a:rPr>
              <a:t>屋面防水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设计</a:t>
            </a:r>
            <a:r>
              <a:rPr sz="3000">
                <a:solidFill>
                  <a:srgbClr val="3490F4"/>
                </a:solidFill>
                <a:latin typeface="IFORGF+MS-UIGothic"/>
                <a:cs typeface="IFORGF+MS-UIGothic"/>
              </a:rPr>
              <a:t>的基本原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则</a:t>
            </a:r>
            <a:r>
              <a:rPr sz="3000">
                <a:solidFill>
                  <a:srgbClr val="3490F4"/>
                </a:solidFill>
                <a:latin typeface="IFORGF+MS-UIGothic"/>
                <a:cs typeface="IFORGF+MS-UIGothic"/>
              </a:rPr>
              <a:t>和依据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490F4"/>
                </a:solidFill>
                <a:latin typeface="IFORGF+MS-UIGothic"/>
                <a:cs typeface="IFORGF+MS-UIGothic"/>
              </a:rPr>
              <a:t>防水</a:t>
            </a:r>
            <a:r>
              <a:rPr sz="1550" spc="25">
                <a:solidFill>
                  <a:srgbClr val="3490F4"/>
                </a:solidFill>
                <a:latin typeface="SimSun"/>
                <a:cs typeface="SimSun"/>
              </a:rPr>
              <a:t>设计</a:t>
            </a:r>
            <a:r>
              <a:rPr sz="1550" spc="25">
                <a:solidFill>
                  <a:srgbClr val="3490F4"/>
                </a:solidFill>
                <a:latin typeface="IFORGF+MS-UIGothic"/>
                <a:cs typeface="IFORGF+MS-UIGothic"/>
              </a:rPr>
              <a:t>原</a:t>
            </a:r>
            <a:r>
              <a:rPr sz="1550">
                <a:solidFill>
                  <a:srgbClr val="3490F4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FORGF+MS-UIGothic"/>
                <a:cs typeface="IFORGF+MS-UIGothic"/>
              </a:rPr>
              <a:t>屋面防水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设计应</a:t>
            </a:r>
            <a:r>
              <a:rPr sz="1350">
                <a:solidFill>
                  <a:srgbClr val="000000"/>
                </a:solidFill>
                <a:latin typeface="IFORGF+MS-UIGothic"/>
                <a:cs typeface="IFORGF+MS-UIGothic"/>
              </a:rPr>
              <a:t>遵循</a:t>
            </a:r>
            <a:r>
              <a:rPr sz="1350">
                <a:solidFill>
                  <a:srgbClr val="000000"/>
                </a:solidFill>
                <a:latin typeface="VRVDND+RUTQWA+MicrosoftYaHei"/>
                <a:cs typeface="VRVDND+RUTQWA+MicrosoftYaHei"/>
              </a:rPr>
              <a:t>“</a:t>
            </a:r>
            <a:r>
              <a:rPr sz="1350">
                <a:solidFill>
                  <a:srgbClr val="000000"/>
                </a:solidFill>
                <a:latin typeface="IFORGF+MS-UIGothic"/>
                <a:cs typeface="IFORGF+MS-UIGothic"/>
              </a:rPr>
              <a:t>合理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000000"/>
                </a:solidFill>
                <a:latin typeface="IFORGF+MS-UIGothic"/>
                <a:cs typeface="IFORGF+MS-UIGothic"/>
              </a:rPr>
              <a:t>防、防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FORGF+MS-UIGothic"/>
                <a:cs typeface="IFORGF+MS-UIGothic"/>
              </a:rPr>
              <a:t>排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IFORGF+MS-UIGothic"/>
                <a:cs typeface="IFORGF+MS-UIGothic"/>
              </a:rPr>
              <a:t>合、因地制宜、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综</a:t>
            </a:r>
            <a:r>
              <a:rPr sz="1350">
                <a:solidFill>
                  <a:srgbClr val="000000"/>
                </a:solidFill>
                <a:latin typeface="IFORGF+MS-UIGothic"/>
                <a:cs typeface="IFORGF+MS-UIGothic"/>
              </a:rPr>
              <a:t>合治理</a:t>
            </a:r>
            <a:r>
              <a:rPr sz="1350">
                <a:solidFill>
                  <a:srgbClr val="000000"/>
                </a:solidFill>
                <a:latin typeface="VRVDND+RUTQWA+MicrosoftYaHei"/>
                <a:cs typeface="VRVDND+RUTQWA+MicrosoftYaHei"/>
              </a:rPr>
              <a:t>”</a:t>
            </a:r>
            <a:r>
              <a:rPr sz="1350">
                <a:solidFill>
                  <a:srgbClr val="000000"/>
                </a:solidFill>
                <a:latin typeface="IFORGF+MS-UIGothic"/>
                <a:cs typeface="IFORGF+MS-UIGothic"/>
              </a:rPr>
              <a:t>的原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000000"/>
                </a:solidFill>
                <a:latin typeface="IFORGF+MS-UIGothic"/>
                <a:cs typeface="IFORGF+MS-UIGothic"/>
              </a:rPr>
              <a:t>，确保屋面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IFORGF+MS-UIGothic"/>
                <a:cs typeface="IFORGF+MS-UIGothic"/>
              </a:rPr>
              <a:t>构不受水侵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蚀</a:t>
            </a:r>
            <a:r>
              <a:rPr sz="1350">
                <a:solidFill>
                  <a:srgbClr val="000000"/>
                </a:solidFill>
                <a:latin typeface="IFORGF+MS-UIGothic"/>
                <a:cs typeface="IFORGF+MS-UIGothic"/>
              </a:rPr>
              <a:t>，保障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FORGF+MS-UIGothic"/>
                <a:cs typeface="IFORGF+MS-UIGothic"/>
              </a:rPr>
              <a:t>室内正常使用和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IFORGF+MS-UIGothic"/>
                <a:cs typeface="IFORGF+MS-UIGothic"/>
              </a:rPr>
              <a:t>构安全。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IFORGF+MS-UIGothic"/>
                <a:cs typeface="IFORGF+MS-UIGothic"/>
              </a:rPr>
              <a:t>防水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设计</a:t>
            </a:r>
            <a:r>
              <a:rPr sz="1550" spc="25">
                <a:solidFill>
                  <a:srgbClr val="FFFFFF"/>
                </a:solidFill>
                <a:latin typeface="IFORGF+MS-UIGothic"/>
                <a:cs typeface="IFORGF+MS-UIGothic"/>
              </a:rPr>
              <a:t>依据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15467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FORGF+MS-UIGothic"/>
                <a:cs typeface="IFORGF+MS-UIGothic"/>
              </a:rPr>
              <a:t>屋面防水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设计应</a:t>
            </a:r>
            <a:r>
              <a:rPr sz="1350">
                <a:solidFill>
                  <a:srgbClr val="FFFFFF"/>
                </a:solidFill>
                <a:latin typeface="IFORGF+MS-UIGothic"/>
                <a:cs typeface="IFORGF+MS-UIGothic"/>
              </a:rPr>
              <a:t>根据建筑物的使用功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FORGF+MS-UIGothic"/>
                <a:cs typeface="IFORGF+MS-UIGothic"/>
              </a:rPr>
              <a:t>能、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IFORGF+MS-UIGothic"/>
                <a:cs typeface="IFORGF+MS-UIGothic"/>
              </a:rPr>
              <a:t>构形式、地理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FFFFFF"/>
                </a:solidFill>
                <a:latin typeface="IFORGF+MS-UIGothic"/>
                <a:cs typeface="IFORGF+MS-UIGothic"/>
              </a:rPr>
              <a:t>境、气候条件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FORGF+MS-UIGothic"/>
                <a:cs typeface="IFORGF+MS-UIGothic"/>
              </a:rPr>
              <a:t>等因素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IFORGF+MS-UIGothic"/>
                <a:cs typeface="IFORGF+MS-UIGothic"/>
              </a:rPr>
              <a:t>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综</a:t>
            </a:r>
            <a:r>
              <a:rPr sz="1350">
                <a:solidFill>
                  <a:srgbClr val="FFFFFF"/>
                </a:solidFill>
                <a:latin typeface="IFORGF+MS-UIGothic"/>
                <a:cs typeface="IFORGF+MS-UIGothic"/>
              </a:rPr>
              <a:t>合考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虑</a:t>
            </a:r>
            <a:r>
              <a:rPr sz="1350">
                <a:solidFill>
                  <a:srgbClr val="FFFFFF"/>
                </a:solidFill>
                <a:latin typeface="IFORGF+MS-UIGothic"/>
                <a:cs typeface="IFORGF+MS-UIGothic"/>
              </a:rPr>
              <a:t>，依据国家相关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IFORGF+MS-UIGothic"/>
                <a:cs typeface="IFORGF+MS-UIGothic"/>
              </a:rPr>
              <a:t>范、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IFORGF+MS-UIGothic"/>
                <a:cs typeface="IFORGF+MS-UIGothic"/>
              </a:rPr>
              <a:t>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IFORGF+MS-UIGothic"/>
                <a:cs typeface="IFORGF+MS-UIGothic"/>
              </a:rPr>
              <a:t>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FFFFFF"/>
                </a:solidFill>
                <a:latin typeface="IFORGF+MS-UIGothic"/>
                <a:cs typeface="IFORGF+MS-UIGothic"/>
              </a:rPr>
              <a:t>和施工。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70104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IFORGF+MS-UIGothic"/>
                <a:cs typeface="IFORGF+MS-UIGothic"/>
              </a:rPr>
              <a:t>屋面防水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设计</a:t>
            </a:r>
            <a:r>
              <a:rPr sz="3000">
                <a:solidFill>
                  <a:srgbClr val="3490F4"/>
                </a:solidFill>
                <a:latin typeface="IFORGF+MS-UIGothic"/>
                <a:cs typeface="IFORGF+MS-UIGothic"/>
              </a:rPr>
              <a:t>的构造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层</a:t>
            </a:r>
            <a:r>
              <a:rPr sz="3000">
                <a:solidFill>
                  <a:srgbClr val="3490F4"/>
                </a:solidFill>
                <a:latin typeface="IFORGF+MS-UIGothic"/>
                <a:cs typeface="IFORGF+MS-UIGothic"/>
              </a:rPr>
              <a:t>次及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选</a:t>
            </a:r>
            <a:r>
              <a:rPr sz="3000">
                <a:solidFill>
                  <a:srgbClr val="3490F4"/>
                </a:solidFill>
                <a:latin typeface="IFORGF+MS-UIGothic"/>
                <a:cs typeface="IFORGF+MS-UIGothic"/>
              </a:rPr>
              <a:t>用材料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490F4"/>
                </a:solidFill>
                <a:latin typeface="IFORGF+MS-UIGothic"/>
                <a:cs typeface="IFORGF+MS-UIGothic"/>
              </a:rPr>
              <a:t>构造</a:t>
            </a:r>
            <a:r>
              <a:rPr sz="1550" spc="25">
                <a:solidFill>
                  <a:srgbClr val="3490F4"/>
                </a:solidFill>
                <a:latin typeface="SimSun"/>
                <a:cs typeface="SimSun"/>
              </a:rPr>
              <a:t>层</a:t>
            </a:r>
            <a:r>
              <a:rPr sz="1550">
                <a:solidFill>
                  <a:srgbClr val="3490F4"/>
                </a:solidFill>
                <a:latin typeface="IFORGF+MS-UIGothic"/>
                <a:cs typeface="IFORGF+MS-UIGothic"/>
              </a:rPr>
              <a:t>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94109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FORGF+MS-UIGothic"/>
                <a:cs typeface="IFORGF+MS-UIGothic"/>
              </a:rPr>
              <a:t>屋面防水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设计应</a:t>
            </a:r>
            <a:r>
              <a:rPr sz="1350">
                <a:solidFill>
                  <a:srgbClr val="000000"/>
                </a:solidFill>
                <a:latin typeface="IFORGF+MS-UIGothic"/>
                <a:cs typeface="IFORGF+MS-UIGothic"/>
              </a:rPr>
              <a:t>根据防水等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350">
                <a:solidFill>
                  <a:srgbClr val="000000"/>
                </a:solidFill>
                <a:latin typeface="IFORGF+MS-UIGothic"/>
                <a:cs typeface="IFORGF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FORGF+MS-UIGothic"/>
                <a:cs typeface="IFORGF+MS-UIGothic"/>
              </a:rPr>
              <a:t>使用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IFORGF+MS-UIGothic"/>
                <a:cs typeface="IFORGF+MS-UIGothic"/>
              </a:rPr>
              <a:t>境等因素，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</a:t>
            </a:r>
            <a:r>
              <a:rPr sz="1350">
                <a:solidFill>
                  <a:srgbClr val="000000"/>
                </a:solidFill>
                <a:latin typeface="IFORGF+MS-UIGothic"/>
                <a:cs typeface="IFORGF+MS-UIGothic"/>
              </a:rPr>
              <a:t>用不同的构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FORGF+MS-UIGothic"/>
                <a:cs typeface="IFORGF+MS-UIGothic"/>
              </a:rPr>
              <a:t>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层</a:t>
            </a:r>
            <a:r>
              <a:rPr sz="1350">
                <a:solidFill>
                  <a:srgbClr val="000000"/>
                </a:solidFill>
                <a:latin typeface="IFORGF+MS-UIGothic"/>
                <a:cs typeface="IFORGF+MS-UIGothic"/>
              </a:rPr>
              <a:t>次，一般包括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IFORGF+MS-UIGothic"/>
                <a:cs typeface="IFORGF+MS-UIGothic"/>
              </a:rPr>
              <a:t>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层</a:t>
            </a:r>
            <a:r>
              <a:rPr sz="1350">
                <a:solidFill>
                  <a:srgbClr val="000000"/>
                </a:solidFill>
                <a:latin typeface="IFORGF+MS-UIGothic"/>
                <a:cs typeface="IFORGF+MS-UIGothic"/>
              </a:rPr>
              <a:t>、找平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层</a:t>
            </a:r>
            <a:r>
              <a:rPr sz="1350">
                <a:solidFill>
                  <a:srgbClr val="000000"/>
                </a:solidFill>
                <a:latin typeface="IFORGF+MS-UIGothic"/>
                <a:cs typeface="IFORGF+MS-UIGothic"/>
              </a:rPr>
              <a:t>、隔离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层</a:t>
            </a:r>
            <a:r>
              <a:rPr sz="1350">
                <a:solidFill>
                  <a:srgbClr val="000000"/>
                </a:solidFill>
                <a:latin typeface="IFORGF+MS-UIGothic"/>
                <a:cs typeface="IFORGF+MS-UIGothic"/>
              </a:rPr>
              <a:t>、防水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层</a:t>
            </a:r>
            <a:r>
              <a:rPr sz="1350">
                <a:solidFill>
                  <a:srgbClr val="000000"/>
                </a:solidFill>
                <a:latin typeface="IFORGF+MS-UIGothic"/>
                <a:cs typeface="IFORGF+MS-UIGothic"/>
              </a:rPr>
              <a:t>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层</a:t>
            </a:r>
            <a:r>
              <a:rPr sz="1350">
                <a:solidFill>
                  <a:srgbClr val="000000"/>
                </a:solidFill>
                <a:latin typeface="IFORGF+MS-UIGothic"/>
                <a:cs typeface="IFORGF+MS-UIGothic"/>
              </a:rPr>
              <a:t>次。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490F4"/>
                </a:solidFill>
                <a:latin typeface="IFORGF+MS-UIGothic"/>
                <a:cs typeface="IFORGF+MS-UIGothic"/>
              </a:rPr>
              <a:t>材料</a:t>
            </a:r>
            <a:r>
              <a:rPr sz="1550" spc="25">
                <a:solidFill>
                  <a:srgbClr val="3490F4"/>
                </a:solidFill>
                <a:latin typeface="SimSun"/>
                <a:cs typeface="SimSun"/>
              </a:rPr>
              <a:t>选</a:t>
            </a:r>
            <a:r>
              <a:rPr sz="1550">
                <a:solidFill>
                  <a:srgbClr val="3490F4"/>
                </a:solidFill>
                <a:latin typeface="IFORGF+MS-UIGothic"/>
                <a:cs typeface="IFORGF+MS-UIGothic"/>
              </a:rPr>
              <a:t>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FORGF+MS-UIGothic"/>
                <a:cs typeface="IFORGF+MS-UIGothic"/>
              </a:rPr>
              <a:t>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层</a:t>
            </a:r>
            <a:r>
              <a:rPr sz="1350">
                <a:solidFill>
                  <a:srgbClr val="000000"/>
                </a:solidFill>
                <a:latin typeface="IFORGF+MS-UIGothic"/>
                <a:cs typeface="IFORGF+MS-UIGothic"/>
              </a:rPr>
              <a:t>次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应选</a:t>
            </a:r>
            <a:r>
              <a:rPr sz="1350">
                <a:solidFill>
                  <a:srgbClr val="000000"/>
                </a:solidFill>
                <a:latin typeface="IFORGF+MS-UIGothic"/>
                <a:cs typeface="IFORGF+MS-UIGothic"/>
              </a:rPr>
              <a:t>用具有相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IFORGF+MS-UIGothic"/>
                <a:cs typeface="IFORGF+MS-UIGothic"/>
              </a:rPr>
              <a:t>性能和适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IFORGF+MS-UIGothic"/>
                <a:cs typeface="IFORGF+MS-UIGothic"/>
              </a:rPr>
              <a:t>性的材料，如防水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层应选</a:t>
            </a:r>
            <a:r>
              <a:rPr sz="1350">
                <a:solidFill>
                  <a:srgbClr val="000000"/>
                </a:solidFill>
                <a:latin typeface="IFORGF+MS-UIGothic"/>
                <a:cs typeface="IFORGF+MS-UIGothic"/>
              </a:rPr>
              <a:t>用耐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FORGF+MS-UIGothic"/>
                <a:cs typeface="IFORGF+MS-UIGothic"/>
              </a:rPr>
              <a:t>候性、耐腐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蚀</a:t>
            </a:r>
            <a:r>
              <a:rPr sz="1350">
                <a:solidFill>
                  <a:srgbClr val="000000"/>
                </a:solidFill>
                <a:latin typeface="IFORGF+MS-UIGothic"/>
                <a:cs typeface="IFORGF+MS-UIGothic"/>
              </a:rPr>
              <a:t>性、耐久性等性能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00000"/>
                </a:solidFill>
                <a:latin typeface="IFORGF+MS-UIGothic"/>
                <a:cs typeface="IFORGF+MS-UIGothic"/>
              </a:rPr>
              <a:t>良的防水材料。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IFORGF+MS-UIGothic"/>
                <a:cs typeface="IFORGF+MS-UIGothic"/>
              </a:rPr>
              <a:t>屋面防水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设计</a:t>
            </a:r>
            <a:r>
              <a:rPr sz="3000">
                <a:solidFill>
                  <a:srgbClr val="3490F4"/>
                </a:solidFill>
                <a:latin typeface="IFORGF+MS-UIGothic"/>
                <a:cs typeface="IFORGF+MS-UIGothic"/>
              </a:rPr>
              <a:t>的注意事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22375" y="1842134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1A5092"/>
                </a:solidFill>
                <a:latin typeface="IFORGF+MS-UIGothic"/>
                <a:cs typeface="IFORGF+MS-UIGothic"/>
              </a:rPr>
              <a:t>排水</a:t>
            </a:r>
            <a:r>
              <a:rPr sz="1600">
                <a:solidFill>
                  <a:srgbClr val="1A5092"/>
                </a:solidFill>
                <a:latin typeface="SimSun"/>
                <a:cs typeface="SimSun"/>
              </a:rPr>
              <a:t>设计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09740" y="1842134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节</a:t>
            </a:r>
            <a:r>
              <a:rPr sz="1600">
                <a:solidFill>
                  <a:srgbClr val="FFFFFF"/>
                </a:solidFill>
                <a:latin typeface="IFORGF+MS-UIGothic"/>
                <a:cs typeface="IFORGF+MS-UIGothic"/>
              </a:rPr>
              <a:t>点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600">
                <a:solidFill>
                  <a:srgbClr val="FFFFFF"/>
                </a:solidFill>
                <a:latin typeface="IFORGF+MS-UIGothic"/>
                <a:cs typeface="IFORGF+MS-UIGothic"/>
              </a:rPr>
              <a:t>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22375" y="2402693"/>
            <a:ext cx="4796715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A5092"/>
                </a:solidFill>
                <a:latin typeface="IFORGF+MS-UIGothic"/>
                <a:cs typeface="IFORGF+MS-UIGothic"/>
              </a:rPr>
              <a:t>屋面防水</a:t>
            </a:r>
            <a:r>
              <a:rPr sz="1350">
                <a:solidFill>
                  <a:srgbClr val="1A5092"/>
                </a:solidFill>
                <a:latin typeface="SimSun"/>
                <a:cs typeface="SimSun"/>
              </a:rPr>
              <a:t>设计应</a:t>
            </a:r>
            <a:r>
              <a:rPr sz="1350">
                <a:solidFill>
                  <a:srgbClr val="1A5092"/>
                </a:solidFill>
                <a:latin typeface="IFORGF+MS-UIGothic"/>
                <a:cs typeface="IFORGF+MS-UIGothic"/>
              </a:rPr>
              <a:t>注重排水系</a:t>
            </a:r>
            <a:r>
              <a:rPr sz="1350">
                <a:solidFill>
                  <a:srgbClr val="1A5092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1A5092"/>
                </a:solidFill>
                <a:latin typeface="IFORGF+MS-UIGothic"/>
                <a:cs typeface="IFORGF+MS-UIGothic"/>
              </a:rPr>
              <a:t>的</a:t>
            </a:r>
            <a:r>
              <a:rPr sz="1350">
                <a:solidFill>
                  <a:srgbClr val="1A5092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1A5092"/>
                </a:solidFill>
                <a:latin typeface="IFORGF+MS-UIGothic"/>
                <a:cs typeface="IFORGF+MS-UIGothic"/>
              </a:rPr>
              <a:t>和</a:t>
            </a:r>
            <a:r>
              <a:rPr sz="1350">
                <a:solidFill>
                  <a:srgbClr val="1A5092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1A5092"/>
                </a:solidFill>
                <a:latin typeface="IFORGF+MS-UIGothic"/>
                <a:cs typeface="IFORGF+MS-UIGothic"/>
              </a:rPr>
              <a:t>化，避免</a:t>
            </a:r>
            <a:r>
              <a:rPr sz="1350">
                <a:solidFill>
                  <a:srgbClr val="1A5092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1A5092"/>
                </a:solidFill>
                <a:latin typeface="IFORGF+MS-UIGothic"/>
                <a:cs typeface="IFORGF+MS-UIGothic"/>
              </a:rPr>
              <a:t>水、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1A5092"/>
                </a:solidFill>
                <a:latin typeface="IFORGF+MS-UIGothic"/>
                <a:cs typeface="IFORGF+MS-UIGothic"/>
              </a:rPr>
              <a:t>渗漏等</a:t>
            </a:r>
            <a:r>
              <a:rPr sz="1350">
                <a:solidFill>
                  <a:srgbClr val="1A5092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1A5092"/>
                </a:solidFill>
                <a:latin typeface="IFORGF+MS-UIGothic"/>
                <a:cs typeface="IFORGF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809740" y="2402693"/>
            <a:ext cx="4796715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FORGF+MS-UIGothic"/>
                <a:cs typeface="IFORGF+MS-UIGothic"/>
              </a:rPr>
              <a:t>屋面防水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设计应</a:t>
            </a:r>
            <a:r>
              <a:rPr sz="1350">
                <a:solidFill>
                  <a:srgbClr val="FFFFFF"/>
                </a:solidFill>
                <a:latin typeface="IFORGF+MS-UIGothic"/>
                <a:cs typeface="IFORGF+MS-UIGothic"/>
              </a:rPr>
              <a:t>注重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FFFFFF"/>
                </a:solidFill>
                <a:latin typeface="IFORGF+MS-UIGothic"/>
                <a:cs typeface="IFORGF+MS-UIGothic"/>
              </a:rPr>
              <a:t>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FFFFFF"/>
                </a:solidFill>
                <a:latin typeface="IFORGF+MS-UIGothic"/>
                <a:cs typeface="IFORGF+MS-UIGothic"/>
              </a:rPr>
              <a:t>理，如女儿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墙</a:t>
            </a:r>
            <a:r>
              <a:rPr sz="1350">
                <a:solidFill>
                  <a:srgbClr val="FFFFFF"/>
                </a:solidFill>
                <a:latin typeface="IFORGF+MS-UIGothic"/>
                <a:cs typeface="IFORGF+MS-UIGothic"/>
              </a:rPr>
              <a:t>、山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墙</a:t>
            </a:r>
            <a:r>
              <a:rPr sz="1350">
                <a:solidFill>
                  <a:srgbClr val="FFFFFF"/>
                </a:solidFill>
                <a:latin typeface="IFORGF+MS-UIGothic"/>
                <a:cs typeface="IFORGF+MS-UIGothic"/>
              </a:rPr>
              <a:t>、檐口、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FORGF+MS-UIGothic"/>
                <a:cs typeface="IFORGF+MS-UIGothic"/>
              </a:rPr>
              <a:t>天沟等部位的防水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FFFFFF"/>
                </a:solidFill>
                <a:latin typeface="IFORGF+MS-UIGothic"/>
                <a:cs typeface="IFORGF+MS-UIGothic"/>
              </a:rPr>
              <a:t>理，确保防水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层</a:t>
            </a:r>
            <a:r>
              <a:rPr sz="1350">
                <a:solidFill>
                  <a:srgbClr val="FFFFFF"/>
                </a:solidFill>
                <a:latin typeface="IFORGF+MS-UIGothic"/>
                <a:cs typeface="IFORGF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连续</a:t>
            </a:r>
            <a:r>
              <a:rPr sz="1350">
                <a:solidFill>
                  <a:srgbClr val="FFFFFF"/>
                </a:solidFill>
                <a:latin typeface="IFORGF+MS-UIGothic"/>
                <a:cs typeface="IFORGF+MS-UIGothic"/>
              </a:rPr>
              <a:t>性和密封性。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222375" y="4358004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IFORGF+MS-UIGothic"/>
                <a:cs typeface="IFORGF+MS-UIGothic"/>
              </a:rPr>
              <a:t>材料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600">
                <a:solidFill>
                  <a:srgbClr val="FFFFFF"/>
                </a:solidFill>
                <a:latin typeface="IFORGF+MS-UIGothic"/>
                <a:cs typeface="IFORGF+MS-UIGothic"/>
              </a:rPr>
              <a:t>量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826884" y="4358004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1A5092"/>
                </a:solidFill>
                <a:latin typeface="IFORGF+MS-UIGothic"/>
                <a:cs typeface="IFORGF+MS-UIGothic"/>
              </a:rPr>
              <a:t>施工工</a:t>
            </a:r>
            <a:r>
              <a:rPr sz="1600">
                <a:solidFill>
                  <a:srgbClr val="1A5092"/>
                </a:solidFill>
                <a:latin typeface="SimSun"/>
                <a:cs typeface="SimSun"/>
              </a:rPr>
              <a:t>艺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222375" y="4919198"/>
            <a:ext cx="486295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选</a:t>
            </a:r>
            <a:r>
              <a:rPr sz="1350">
                <a:solidFill>
                  <a:srgbClr val="FFFFFF"/>
                </a:solidFill>
                <a:latin typeface="IFORGF+MS-UIGothic"/>
                <a:cs typeface="IFORGF+MS-UIGothic"/>
              </a:rPr>
              <a:t>用材料的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IFORGF+MS-UIGothic"/>
                <a:cs typeface="IFORGF+MS-UIGothic"/>
              </a:rPr>
              <a:t>量和性能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IFORGF+MS-UIGothic"/>
                <a:cs typeface="IFORGF+MS-UIGothic"/>
              </a:rPr>
              <a:t>符合要求，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进场</a:t>
            </a:r>
            <a:r>
              <a:rPr sz="1350">
                <a:solidFill>
                  <a:srgbClr val="FFFFFF"/>
                </a:solidFill>
                <a:latin typeface="IFORGF+MS-UIGothic"/>
                <a:cs typeface="IFORGF+MS-UIGothic"/>
              </a:rPr>
              <a:t>材料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应进</a:t>
            </a:r>
            <a:r>
              <a:rPr sz="1350">
                <a:solidFill>
                  <a:srgbClr val="FFFFFF"/>
                </a:solidFill>
                <a:latin typeface="IFORGF+MS-UIGothic"/>
                <a:cs typeface="IFORGF+MS-UIGothic"/>
              </a:rPr>
              <a:t>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检验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FORGF+MS-UIGothic"/>
                <a:cs typeface="IFORGF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验</a:t>
            </a:r>
            <a:r>
              <a:rPr sz="1350">
                <a:solidFill>
                  <a:srgbClr val="FFFFFF"/>
                </a:solidFill>
                <a:latin typeface="IFORGF+MS-UIGothic"/>
                <a:cs typeface="IFORGF+MS-UIGothic"/>
              </a:rPr>
              <a:t>收，确保材料的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IFORGF+MS-UIGothic"/>
                <a:cs typeface="IFORGF+MS-UIGothic"/>
              </a:rPr>
              <a:t>量和性能符合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FFFFFF"/>
                </a:solidFill>
                <a:latin typeface="IFORGF+MS-UIGothic"/>
                <a:cs typeface="IFORGF+MS-UIGothic"/>
              </a:rPr>
              <a:t>和施工要求。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826884" y="4919198"/>
            <a:ext cx="486295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A5092"/>
                </a:solidFill>
                <a:latin typeface="IFORGF+MS-UIGothic"/>
                <a:cs typeface="IFORGF+MS-UIGothic"/>
              </a:rPr>
              <a:t>屋面防水施工</a:t>
            </a:r>
            <a:r>
              <a:rPr sz="1350">
                <a:solidFill>
                  <a:srgbClr val="1A5092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1A5092"/>
                </a:solidFill>
                <a:latin typeface="IFORGF+MS-UIGothic"/>
                <a:cs typeface="IFORGF+MS-UIGothic"/>
              </a:rPr>
              <a:t>遵循</a:t>
            </a:r>
            <a:r>
              <a:rPr sz="1350">
                <a:solidFill>
                  <a:srgbClr val="1A5092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1A5092"/>
                </a:solidFill>
                <a:latin typeface="IFORGF+MS-UIGothic"/>
                <a:cs typeface="IFORGF+MS-UIGothic"/>
              </a:rPr>
              <a:t>和</a:t>
            </a:r>
            <a:r>
              <a:rPr sz="1350">
                <a:solidFill>
                  <a:srgbClr val="1A5092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1A5092"/>
                </a:solidFill>
                <a:latin typeface="IFORGF+MS-UIGothic"/>
                <a:cs typeface="IFORGF+MS-UIGothic"/>
              </a:rPr>
              <a:t>范要求，确保施工</a:t>
            </a:r>
            <a:r>
              <a:rPr sz="1350">
                <a:solidFill>
                  <a:srgbClr val="1A5092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1A5092"/>
                </a:solidFill>
                <a:latin typeface="IFORGF+MS-UIGothic"/>
                <a:cs typeface="IFORGF+MS-UIGothic"/>
              </a:rPr>
              <a:t>量和使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1A5092"/>
                </a:solidFill>
                <a:latin typeface="IFORGF+MS-UIGothic"/>
                <a:cs typeface="IFORGF+MS-UIGothic"/>
              </a:rPr>
              <a:t>用寿命。同</a:t>
            </a:r>
            <a:r>
              <a:rPr sz="1350">
                <a:solidFill>
                  <a:srgbClr val="1A5092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1A5092"/>
                </a:solidFill>
                <a:latin typeface="IFORGF+MS-UIGothic"/>
                <a:cs typeface="IFORGF+MS-UIGothic"/>
              </a:rPr>
              <a:t>，</a:t>
            </a:r>
            <a:r>
              <a:rPr sz="1350">
                <a:solidFill>
                  <a:srgbClr val="1A5092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1A5092"/>
                </a:solidFill>
                <a:latin typeface="IFORGF+MS-UIGothic"/>
                <a:cs typeface="IFORGF+MS-UIGothic"/>
              </a:rPr>
              <a:t>加</a:t>
            </a:r>
            <a:r>
              <a:rPr sz="1350">
                <a:solidFill>
                  <a:srgbClr val="1A5092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1A5092"/>
                </a:solidFill>
                <a:latin typeface="IFORGF+MS-UIGothic"/>
                <a:cs typeface="IFORGF+MS-UIGothic"/>
              </a:rPr>
              <a:t>施工</a:t>
            </a:r>
            <a:r>
              <a:rPr sz="1350">
                <a:solidFill>
                  <a:srgbClr val="1A5092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1A5092"/>
                </a:solidFill>
                <a:latin typeface="IFORGF+MS-UIGothic"/>
                <a:cs typeface="IFORGF+MS-UIGothic"/>
              </a:rPr>
              <a:t>程中的</a:t>
            </a:r>
            <a:r>
              <a:rPr sz="1350">
                <a:solidFill>
                  <a:srgbClr val="1A5092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1A5092"/>
                </a:solidFill>
                <a:latin typeface="IFORGF+MS-UIGothic"/>
                <a:cs typeface="IFORGF+MS-UIGothic"/>
              </a:rPr>
              <a:t>量</a:t>
            </a:r>
            <a:r>
              <a:rPr sz="1350">
                <a:solidFill>
                  <a:srgbClr val="1A5092"/>
                </a:solidFill>
                <a:latin typeface="SimSun"/>
                <a:cs typeface="SimSun"/>
              </a:rPr>
              <a:t>监</a:t>
            </a:r>
            <a:r>
              <a:rPr sz="1350">
                <a:solidFill>
                  <a:srgbClr val="1A5092"/>
                </a:solidFill>
                <a:latin typeface="IFORGF+MS-UIGothic"/>
                <a:cs typeface="IFORGF+MS-UIGothic"/>
              </a:rPr>
              <a:t>督和</a:t>
            </a:r>
            <a:r>
              <a:rPr sz="1350">
                <a:solidFill>
                  <a:srgbClr val="1A5092"/>
                </a:solidFill>
                <a:latin typeface="SimSun"/>
                <a:cs typeface="SimSun"/>
              </a:rPr>
              <a:t>验</a:t>
            </a:r>
            <a:r>
              <a:rPr sz="1350">
                <a:solidFill>
                  <a:srgbClr val="1A5092"/>
                </a:solidFill>
                <a:latin typeface="IFORGF+MS-UIGothic"/>
                <a:cs typeface="IFORGF+MS-UIGothic"/>
              </a:rPr>
              <a:t>收，确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1A5092"/>
                </a:solidFill>
                <a:latin typeface="IFORGF+MS-UIGothic"/>
                <a:cs typeface="IFORGF+MS-UIGothic"/>
              </a:rPr>
              <a:t>保每个</a:t>
            </a:r>
            <a:r>
              <a:rPr sz="1350">
                <a:solidFill>
                  <a:srgbClr val="1A5092"/>
                </a:solidFill>
                <a:latin typeface="SimSun"/>
                <a:cs typeface="SimSun"/>
              </a:rPr>
              <a:t>环节</a:t>
            </a:r>
            <a:r>
              <a:rPr sz="1350">
                <a:solidFill>
                  <a:srgbClr val="1A5092"/>
                </a:solidFill>
                <a:latin typeface="IFORGF+MS-UIGothic"/>
                <a:cs typeface="IFORGF+MS-UIGothic"/>
              </a:rPr>
              <a:t>的</a:t>
            </a:r>
            <a:r>
              <a:rPr sz="1350">
                <a:solidFill>
                  <a:srgbClr val="1A5092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1A5092"/>
                </a:solidFill>
                <a:latin typeface="IFORGF+MS-UIGothic"/>
                <a:cs typeface="IFORGF+MS-UIGothic"/>
              </a:rPr>
              <a:t>量符合要求。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581400" y="3692683"/>
            <a:ext cx="5783579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IFORGF+MS-UIGothic"/>
                <a:cs typeface="IFORGF+MS-UIGothic"/>
              </a:rPr>
              <a:t>屋面防水材料及施工工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沥</a:t>
            </a:r>
            <a:r>
              <a:rPr sz="3000">
                <a:solidFill>
                  <a:srgbClr val="3490F4"/>
                </a:solidFill>
                <a:latin typeface="IFORGF+MS-UIGothic"/>
                <a:cs typeface="IFORGF+MS-UIGothic"/>
              </a:rPr>
              <a:t>青防水卷材及其施工工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490F4"/>
                </a:solidFill>
                <a:latin typeface="SimSun"/>
                <a:cs typeface="SimSun"/>
              </a:rPr>
              <a:t>沥</a:t>
            </a:r>
            <a:r>
              <a:rPr sz="2300" spc="25">
                <a:solidFill>
                  <a:srgbClr val="3490F4"/>
                </a:solidFill>
                <a:latin typeface="IFORGF+MS-UIGothic"/>
                <a:cs typeface="IFORGF+MS-UIGothic"/>
              </a:rPr>
              <a:t>青防水卷材</a:t>
            </a:r>
            <a:r>
              <a:rPr sz="2300" spc="25">
                <a:solidFill>
                  <a:srgbClr val="3490F4"/>
                </a:solidFill>
                <a:latin typeface="SimSun"/>
                <a:cs typeface="SimSun"/>
              </a:rPr>
              <a:t>简</a:t>
            </a:r>
            <a:r>
              <a:rPr sz="2300">
                <a:solidFill>
                  <a:srgbClr val="3490F4"/>
                </a:solidFill>
                <a:latin typeface="IFORGF+MS-UIGothic"/>
                <a:cs typeface="IFORGF+MS-UIGothic"/>
              </a:rPr>
              <a:t>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034913"/>
            <a:ext cx="59869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沥</a:t>
            </a: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青防水卷材是以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沥</a:t>
            </a: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基料，以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纤维</a:t>
            </a: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材料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胎体，表面涂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沥</a:t>
            </a: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青或改性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沥</a:t>
            </a: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青制成的防水材料。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314813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490F4"/>
                </a:solidFill>
                <a:latin typeface="SimSun"/>
                <a:cs typeface="SimSun"/>
              </a:rPr>
              <a:t>沥</a:t>
            </a:r>
            <a:r>
              <a:rPr sz="2300" spc="25">
                <a:solidFill>
                  <a:srgbClr val="3490F4"/>
                </a:solidFill>
                <a:latin typeface="IFORGF+MS-UIGothic"/>
                <a:cs typeface="IFORGF+MS-UIGothic"/>
              </a:rPr>
              <a:t>青防水卷材特点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684008"/>
            <a:ext cx="613238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具有良好的防水性能和耐久性，价格相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对较</a:t>
            </a: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低，广泛用于屋面、地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3958328"/>
            <a:ext cx="1745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下室等防水工程。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4800401"/>
            <a:ext cx="407129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490F4"/>
                </a:solidFill>
                <a:latin typeface="SimSun"/>
                <a:cs typeface="SimSun"/>
              </a:rPr>
              <a:t>沥</a:t>
            </a:r>
            <a:r>
              <a:rPr sz="2300" spc="25">
                <a:solidFill>
                  <a:srgbClr val="3490F4"/>
                </a:solidFill>
                <a:latin typeface="IFORGF+MS-UIGothic"/>
                <a:cs typeface="IFORGF+MS-UIGothic"/>
              </a:rPr>
              <a:t>青防水卷材施工工</a:t>
            </a:r>
            <a:r>
              <a:rPr sz="2300" spc="25">
                <a:solidFill>
                  <a:srgbClr val="3490F4"/>
                </a:solidFill>
                <a:latin typeface="SimSun"/>
                <a:cs typeface="SimSun"/>
              </a:rPr>
              <a:t>艺</a:t>
            </a:r>
            <a:r>
              <a:rPr sz="2300" spc="25">
                <a:solidFill>
                  <a:srgbClr val="3490F4"/>
                </a:solidFill>
                <a:latin typeface="IFORGF+MS-UIGothic"/>
                <a:cs typeface="IFORGF+MS-UIGothic"/>
              </a:rPr>
              <a:t>流程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097270" y="5336278"/>
            <a:ext cx="5622354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层处</a:t>
            </a: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理</a:t>
            </a:r>
            <a:r>
              <a:rPr sz="1500">
                <a:solidFill>
                  <a:srgbClr val="000000"/>
                </a:solidFill>
                <a:latin typeface="BAILJB+RUTQWA+MicrosoftYaHei"/>
                <a:cs typeface="BAILJB+RUTQWA+MicrosoftYaHei"/>
              </a:rPr>
              <a:t>→</a:t>
            </a: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涂刷基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层处</a:t>
            </a: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000000"/>
                </a:solidFill>
                <a:latin typeface="BAILJB+RUTQWA+MicrosoftYaHei"/>
                <a:cs typeface="BAILJB+RUTQWA+MicrosoftYaHei"/>
              </a:rPr>
              <a:t>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铺设</a:t>
            </a: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卷材</a:t>
            </a:r>
            <a:r>
              <a:rPr sz="1500">
                <a:solidFill>
                  <a:srgbClr val="000000"/>
                </a:solidFill>
                <a:latin typeface="BAILJB+RUTQWA+MicrosoftYaHei"/>
                <a:cs typeface="BAILJB+RUTQWA+MicrosoftYaHei"/>
              </a:rPr>
              <a:t>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熔封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边</a:t>
            </a:r>
            <a:r>
              <a:rPr sz="1500">
                <a:solidFill>
                  <a:srgbClr val="000000"/>
                </a:solidFill>
                <a:latin typeface="BAILJB+RUTQWA+MicrosoftYaHei"/>
                <a:cs typeface="BAILJB+RUTQWA+MicrosoftYaHei"/>
              </a:rPr>
              <a:t>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收。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IFORGF+MS-UIGothic"/>
                <a:cs typeface="IFORGF+MS-UIGothic"/>
              </a:rPr>
              <a:t>高分子防水卷材及其施工工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 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372360" y="1482090"/>
            <a:ext cx="213868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3490F4"/>
                </a:solidFill>
                <a:latin typeface="IFORGF+MS-UIGothic"/>
                <a:cs typeface="IFORGF+MS-UIGothic"/>
              </a:rPr>
              <a:t>高分子防水卷材</a:t>
            </a:r>
            <a:r>
              <a:rPr sz="1600">
                <a:solidFill>
                  <a:srgbClr val="3490F4"/>
                </a:solidFill>
                <a:latin typeface="SimSun"/>
                <a:cs typeface="SimSun"/>
              </a:rPr>
              <a:t>简</a:t>
            </a:r>
            <a:r>
              <a:rPr sz="1600">
                <a:solidFill>
                  <a:srgbClr val="3490F4"/>
                </a:solidFill>
                <a:latin typeface="IFORGF+MS-UIGothic"/>
                <a:cs typeface="IFORGF+MS-UIGothic"/>
              </a:rPr>
              <a:t>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2360" y="1898412"/>
            <a:ext cx="1545719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ULIBJJ+BWVWGB+MicrosoftYaHei-Bold"/>
                <a:cs typeface="ULIBJJ+BWVWGB+MicrosoftYaHei-Bold"/>
              </a:rPr>
              <a:t>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372360" y="1939028"/>
            <a:ext cx="452697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高分子防水卷材是以高分子材料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主体，采用复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合工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制成的防水材料。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372360" y="3160395"/>
            <a:ext cx="213868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3490F4"/>
                </a:solidFill>
                <a:latin typeface="IFORGF+MS-UIGothic"/>
                <a:cs typeface="IFORGF+MS-UIGothic"/>
              </a:rPr>
              <a:t>高分子防水卷材特点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372360" y="3592568"/>
            <a:ext cx="44533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具有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良的防水性能和耐久性，重量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轻</a:t>
            </a: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，施工方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便，适用于各种复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杂结</a:t>
            </a: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构的防水工程。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102360" y="3616087"/>
            <a:ext cx="1545719" cy="36349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ULIBJJ+BWVWGB+MicrosoftYaHei-Bold"/>
                <a:cs typeface="ULIBJJ+BWVWGB+MicrosoftYaHei-Bold"/>
              </a:rPr>
              <a:t>2</a:t>
            </a:r>
          </a:p>
          <a:p>
            <a:pPr marL="0" marR="0">
              <a:lnSpc>
                <a:spcPts val="5991"/>
              </a:lnSpc>
              <a:spcBef>
                <a:spcPts val="8013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ULIBJJ+BWVWGB+MicrosoftYaHei-Bold"/>
                <a:cs typeface="ULIBJJ+BWVWGB+MicrosoftYaHei-Bold"/>
              </a:rPr>
              <a:t>3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372360" y="4926329"/>
            <a:ext cx="3046486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3490F4"/>
                </a:solidFill>
                <a:latin typeface="IFORGF+MS-UIGothic"/>
                <a:cs typeface="IFORGF+MS-UIGothic"/>
              </a:rPr>
              <a:t>高分子防水卷材施工工</a:t>
            </a:r>
            <a:r>
              <a:rPr sz="1600">
                <a:solidFill>
                  <a:srgbClr val="3490F4"/>
                </a:solidFill>
                <a:latin typeface="SimSun"/>
                <a:cs typeface="SimSun"/>
              </a:rPr>
              <a:t>艺</a:t>
            </a:r>
            <a:r>
              <a:rPr sz="1600">
                <a:solidFill>
                  <a:srgbClr val="3490F4"/>
                </a:solidFill>
                <a:latin typeface="IFORGF+MS-UIGothic"/>
                <a:cs typeface="IFORGF+MS-UIGothic"/>
              </a:rPr>
              <a:t>流程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2372360" y="5358503"/>
            <a:ext cx="4600575" cy="8312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层处</a:t>
            </a: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理</a:t>
            </a:r>
            <a:r>
              <a:rPr sz="1500">
                <a:solidFill>
                  <a:srgbClr val="000000"/>
                </a:solidFill>
                <a:latin typeface="BAILJB+RUTQWA+MicrosoftYaHei"/>
                <a:cs typeface="BAILJB+RUTQWA+MicrosoftYaHei"/>
              </a:rPr>
              <a:t>→</a:t>
            </a: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涂刷基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层处</a:t>
            </a: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000000"/>
                </a:solidFill>
                <a:latin typeface="BAILJB+RUTQWA+MicrosoftYaHei"/>
                <a:cs typeface="BAILJB+RUTQWA+MicrosoftYaHei"/>
              </a:rPr>
              <a:t>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铺设</a:t>
            </a: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卷材</a:t>
            </a:r>
            <a:r>
              <a:rPr sz="1500">
                <a:solidFill>
                  <a:srgbClr val="000000"/>
                </a:solidFill>
                <a:latin typeface="BAILJB+RUTQWA+MicrosoftYaHei"/>
                <a:cs typeface="BAILJB+RUTQWA+MicrosoftYaHei"/>
              </a:rPr>
              <a:t>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熔封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边</a:t>
            </a:r>
            <a:r>
              <a:rPr sz="1500">
                <a:solidFill>
                  <a:srgbClr val="000000"/>
                </a:solidFill>
                <a:latin typeface="BAILJB+RUTQWA+MicrosoftYaHei"/>
                <a:cs typeface="BAILJB+RUTQWA+MicrosoftYaHei"/>
              </a:rPr>
              <a:t>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收。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IFORGF+MS-UIGothic"/>
                <a:cs typeface="IFORGF+MS-UIGothic"/>
              </a:rPr>
              <a:t>防水涂料及其施工工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 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96229" y="142220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490F4"/>
                </a:solidFill>
                <a:latin typeface="IFORGF+MS-UIGothic"/>
                <a:cs typeface="IFORGF+MS-UIGothic"/>
              </a:rPr>
              <a:t>防水涂料</a:t>
            </a:r>
            <a:r>
              <a:rPr sz="2300" spc="25">
                <a:solidFill>
                  <a:srgbClr val="3490F4"/>
                </a:solidFill>
                <a:latin typeface="SimSun"/>
                <a:cs typeface="SimSun"/>
              </a:rPr>
              <a:t>简</a:t>
            </a:r>
            <a:r>
              <a:rPr sz="2300">
                <a:solidFill>
                  <a:srgbClr val="3490F4"/>
                </a:solidFill>
                <a:latin typeface="IFORGF+MS-UIGothic"/>
                <a:cs typeface="IFORGF+MS-UIGothic"/>
              </a:rPr>
              <a:t>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061459" y="1521187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ULIBJJ+BWVWGB+MicrosoftYaHei-Bold"/>
                <a:cs typeface="ULIBJJ+BWVWGB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396229" y="1916167"/>
            <a:ext cx="664413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防水涂料是以高分子材料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主体，加入适量的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颜</a:t>
            </a: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料、助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等制成的水性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或溶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性涂料。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956175" y="316083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490F4"/>
                </a:solidFill>
                <a:latin typeface="IFORGF+MS-UIGothic"/>
                <a:cs typeface="IFORGF+MS-UIGothic"/>
              </a:rPr>
              <a:t>防水涂料特点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651884" y="326045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ULIBJJ+BWVWGB+MicrosoftYaHei-Bold"/>
                <a:cs typeface="ULIBJJ+BWVWGB+MicrosoftYaHei-Bold"/>
              </a:rPr>
              <a:t>02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956175" y="3654797"/>
            <a:ext cx="67896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具有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良的防水性能和耐久性，施工方便，适用于各种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构的防水工程。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555490" y="4899461"/>
            <a:ext cx="339207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490F4"/>
                </a:solidFill>
                <a:latin typeface="IFORGF+MS-UIGothic"/>
                <a:cs typeface="IFORGF+MS-UIGothic"/>
              </a:rPr>
              <a:t>防水涂料施工工</a:t>
            </a:r>
            <a:r>
              <a:rPr sz="2300" spc="25">
                <a:solidFill>
                  <a:srgbClr val="3490F4"/>
                </a:solidFill>
                <a:latin typeface="SimSun"/>
                <a:cs typeface="SimSun"/>
              </a:rPr>
              <a:t>艺</a:t>
            </a:r>
            <a:r>
              <a:rPr sz="2300" spc="25">
                <a:solidFill>
                  <a:srgbClr val="3490F4"/>
                </a:solidFill>
                <a:latin typeface="IFORGF+MS-UIGothic"/>
                <a:cs typeface="IFORGF+MS-UIGothic"/>
              </a:rPr>
              <a:t>流程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3287395" y="499908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ULIBJJ+BWVWGB+MicrosoftYaHei-Bold"/>
                <a:cs typeface="ULIBJJ+BWVWGB+MicrosoftYaHei-Bold"/>
              </a:rPr>
              <a:t>03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4555490" y="5394063"/>
            <a:ext cx="6791325" cy="8312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层处</a:t>
            </a: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理</a:t>
            </a:r>
            <a:r>
              <a:rPr sz="1500">
                <a:solidFill>
                  <a:srgbClr val="000000"/>
                </a:solidFill>
                <a:latin typeface="BAILJB+RUTQWA+MicrosoftYaHei"/>
                <a:cs typeface="BAILJB+RUTQWA+MicrosoftYaHei"/>
              </a:rPr>
              <a:t>→</a:t>
            </a: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涂刷基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层处</a:t>
            </a: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000000"/>
                </a:solidFill>
                <a:latin typeface="BAILJB+RUTQWA+MicrosoftYaHei"/>
                <a:cs typeface="BAILJB+RUTQWA+MicrosoftYaHei"/>
              </a:rPr>
              <a:t>→</a:t>
            </a: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涂刷第一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防水涂料</a:t>
            </a:r>
            <a:r>
              <a:rPr sz="1500">
                <a:solidFill>
                  <a:srgbClr val="000000"/>
                </a:solidFill>
                <a:latin typeface="BAILJB+RUTQWA+MicrosoftYaHei"/>
                <a:cs typeface="BAILJB+RUTQWA+MicrosoftYaHei"/>
              </a:rPr>
              <a:t>→</a:t>
            </a: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干燥</a:t>
            </a:r>
            <a:r>
              <a:rPr sz="1500">
                <a:solidFill>
                  <a:srgbClr val="000000"/>
                </a:solidFill>
                <a:latin typeface="BAILJB+RUTQWA+MicrosoftYaHei"/>
                <a:cs typeface="BAILJB+RUTQWA+MicrosoftYaHei"/>
              </a:rPr>
              <a:t>→</a:t>
            </a: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涂刷第二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层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防水涂料</a:t>
            </a:r>
            <a:r>
              <a:rPr sz="1500">
                <a:solidFill>
                  <a:srgbClr val="000000"/>
                </a:solidFill>
                <a:latin typeface="BAILJB+RUTQWA+MicrosoftYaHei"/>
                <a:cs typeface="BAILJB+RUTQWA+MicrosoftYaHei"/>
              </a:rPr>
              <a:t>→</a:t>
            </a: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干燥</a:t>
            </a:r>
            <a:r>
              <a:rPr sz="1500">
                <a:solidFill>
                  <a:srgbClr val="000000"/>
                </a:solidFill>
                <a:latin typeface="BAILJB+RUTQWA+MicrosoftYaHei"/>
                <a:cs typeface="BAILJB+RUTQWA+MicrosoftYaHei"/>
              </a:rPr>
              <a:t>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000000"/>
                </a:solidFill>
                <a:latin typeface="IFORGF+MS-UIGothic"/>
                <a:cs typeface="IFORGF+MS-UIGothic"/>
              </a:rPr>
              <a:t>收。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https://d.book118.com/576115055140010040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5">
      <vt:lpstr>Arial</vt:lpstr>
      <vt:lpstr>Calibri</vt:lpstr>
      <vt:lpstr>IFORGF+MS-UIGothic</vt:lpstr>
      <vt:lpstr>SimSun</vt:lpstr>
      <vt:lpstr>PJPWRC+DFOFNI+ArialMT</vt:lpstr>
      <vt:lpstr>Times New Roman</vt:lpstr>
      <vt:lpstr>ULIBJJ+BWVWGB+MicrosoftYaHei-Bold</vt:lpstr>
      <vt:lpstr>VRVDND+RUTQWA+MicrosoftYaHei</vt:lpstr>
      <vt:lpstr>BAILJB+RUTQWA+MicrosoftYaHei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2024-09-07T02:39:16.045</cp:lastPrinted>
  <dcterms:created xsi:type="dcterms:W3CDTF">2024-09-06T18:39:16Z</dcterms:created>
  <dcterms:modified xsi:type="dcterms:W3CDTF">2024-09-06T18:39:17Z</dcterms:modified>
</cp:coreProperties>
</file>