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4388E42-0E9C-49A5-BB06-A61ACCD45DDB}" type="doc">
      <dgm:prSet loTypeId="urn:microsoft.com/office/officeart/2005/8/layout/cycle5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zh-CN" altLang="en-US"/>
        </a:p>
      </dgm:t>
    </dgm:pt>
    <dgm:pt modelId="{FDD07668-4A4C-4499-94A9-DD77E95E6CC7}" type="parTrans" cxnId="{B8B3C3F5-B1E2-4AD2-9BFE-3502F736623F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1605E1E3-4556-43BA-A0D5-607957C342C4}">
      <dgm:prSet phldrT="[文本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z="2400">
              <a:latin typeface="微软雅黑" panose="020b0503020204020204" pitchFamily="34" charset="-122"/>
              <a:ea typeface="微软雅黑" panose="020b0503020204020204" pitchFamily="34" charset="-122"/>
            </a:rPr>
            <a:t>模仿</a:t>
          </a:r>
          <a:r>
            <a:rPr lang="zh-CN" altLang="en-US" sz="1800">
              <a:latin typeface="微软雅黑" panose="020b0503020204020204" pitchFamily="34" charset="-122"/>
              <a:ea typeface="微软雅黑" panose="020b0503020204020204" pitchFamily="34" charset="-122"/>
            </a:rPr>
            <a:t>：记忆力、模仿力、表现力</a:t>
          </a:r>
        </a:p>
      </dgm:t>
    </dgm:pt>
    <dgm:pt modelId="{B53C3D2C-A513-41A8-9EC5-28FA070AD404}" type="sibTrans" cxnId="{B8B3C3F5-B1E2-4AD2-9BFE-3502F736623F}">
      <dgm:prSet>
        <dgm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dgm:style>
      </dgm:prSet>
      <dgm:spPr>
        <a:noFill/>
        <a:ln w="38100" cap="flat" cmpd="sng" algn="ctr">
          <a:solidFill>
            <a:schemeClr val="accent3"/>
          </a:solidFill>
          <a:prstDash val="solid"/>
          <a:tailEnd type="arrow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3EBCED4F-862F-4D9F-842A-932DE7C09BC7}" type="parTrans" cxnId="{710A5F86-423A-4BF4-B190-8D60932A1551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140057AC-AA62-429C-9016-11B03A0BCEC7}">
      <dgm:prSet phldrT="[文本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z="2400">
              <a:latin typeface="微软雅黑" panose="020b0503020204020204" pitchFamily="34" charset="-122"/>
              <a:ea typeface="微软雅黑" panose="020b0503020204020204" pitchFamily="34" charset="-122"/>
            </a:rPr>
            <a:t>固定</a:t>
          </a:r>
          <a:r>
            <a:rPr lang="zh-CN" altLang="en-US" sz="1800">
              <a:latin typeface="微软雅黑" panose="020b0503020204020204" pitchFamily="34" charset="-122"/>
              <a:ea typeface="微软雅黑" panose="020b0503020204020204" pitchFamily="34" charset="-122"/>
            </a:rPr>
            <a:t>：特定情绪的表演</a:t>
          </a:r>
        </a:p>
      </dgm:t>
    </dgm:pt>
    <dgm:pt modelId="{ED00BB2A-748B-448A-8E88-732468B86FF1}" type="sibTrans" cxnId="{710A5F86-423A-4BF4-B190-8D60932A1551}">
      <dgm:prSet>
        <dgm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dgm:style>
      </dgm:prSet>
      <dgm:spPr>
        <a:noFill/>
        <a:ln w="38100" cap="flat" cmpd="sng" algn="ctr">
          <a:solidFill>
            <a:schemeClr val="accent3"/>
          </a:solidFill>
          <a:prstDash val="solid"/>
          <a:tailEnd type="arrow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AFF56D4-B088-4317-BDD3-08F8E6D39C69}" type="parTrans" cxnId="{258CFE7A-C1AC-472A-954F-0FCA68E5FF32}">
      <dgm:prSet/>
      <dgm:spPr/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ED190279-49C0-469A-87E9-2597E4FF7115}">
      <dgm:prSet phldrT="[文本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z="2400">
              <a:latin typeface="微软雅黑" panose="020b0503020204020204" pitchFamily="34" charset="-122"/>
              <a:ea typeface="微软雅黑" panose="020b0503020204020204" pitchFamily="34" charset="-122"/>
            </a:rPr>
            <a:t>观察</a:t>
          </a:r>
          <a:r>
            <a:rPr lang="zh-CN" altLang="en-US" sz="1800">
              <a:latin typeface="微软雅黑" panose="020b0503020204020204" pitchFamily="34" charset="-122"/>
              <a:ea typeface="微软雅黑" panose="020b0503020204020204" pitchFamily="34" charset="-122"/>
            </a:rPr>
            <a:t>：表情、语言、肢体、情绪</a:t>
          </a:r>
        </a:p>
      </dgm:t>
    </dgm:pt>
    <dgm:pt modelId="{DC07A24F-D3F2-45DE-913B-0D215BC4CDCA}" type="sibTrans" cxnId="{258CFE7A-C1AC-472A-954F-0FCA68E5FF32}">
      <dgm:prSet>
        <dgm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dgm:style>
      </dgm:prSet>
      <dgm:spPr>
        <a:noFill/>
        <a:ln w="38100" cap="flat" cmpd="sng" algn="ctr">
          <a:solidFill>
            <a:schemeClr val="accent3"/>
          </a:solidFill>
          <a:prstDash val="solid"/>
          <a:tailEnd type="arrow"/>
        </a:ln>
      </dgm:spPr>
      <dgm:t>
        <a:bodyPr/>
        <a:lstStyle/>
        <a:p>
          <a:endParaRPr lang="zh-CN" altLang="en-US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7EB897AC-5756-434C-AD81-72AE36F97220}" type="pres">
      <dgm:prSet presAssocID="{14388E42-0E9C-49A5-BB06-A61ACCD45DDB}" presName="cycle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A70EF90E-05E2-4096-A807-FD2020816B66}" type="pres">
      <dgm:prSet presAssocID="{1605E1E3-4556-43BA-A0D5-607957C342C4}" presName="node" presStyleLbl="node1" presStyleCnt="3" custScaleX="11401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9483DD8-AE69-4299-8ECF-09BD6DB24DD9}" type="pres">
      <dgm:prSet presAssocID="{1605E1E3-4556-43BA-A0D5-607957C342C4}" presName="spNode"/>
      <dgm:spPr/>
      <dgm:t>
        <a:bodyPr/>
        <a:lstStyle/>
        <a:p/>
      </dgm:t>
    </dgm:pt>
    <dgm:pt modelId="{5A709BFF-E611-4A13-BDA3-C3430BC90D38}" type="pres">
      <dgm:prSet presAssocID="{B53C3D2C-A513-41A8-9EC5-28FA070AD404}" presName="sibTrans" presStyleLbl="sibTrans1D1" presStyleCnt="3"/>
      <dgm:spPr/>
      <dgm:t>
        <a:bodyPr/>
        <a:lstStyle/>
        <a:p>
          <a:endParaRPr lang="zh-CN" altLang="en-US"/>
        </a:p>
      </dgm:t>
    </dgm:pt>
    <dgm:pt modelId="{2E7EFBAD-181A-4738-8E1C-7A495E5FC2D3}" type="pres">
      <dgm:prSet presAssocID="{140057AC-AA62-429C-9016-11B03A0BCEC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D227335-0C77-4A43-8679-5766ED491FE1}" type="pres">
      <dgm:prSet presAssocID="{140057AC-AA62-429C-9016-11B03A0BCEC7}" presName="spNode"/>
      <dgm:spPr/>
      <dgm:t>
        <a:bodyPr/>
        <a:lstStyle/>
        <a:p/>
      </dgm:t>
    </dgm:pt>
    <dgm:pt modelId="{1C921A02-CB6E-4610-A56B-66FE170EC5B7}" type="pres">
      <dgm:prSet presAssocID="{ED00BB2A-748B-448A-8E88-732468B86FF1}" presName="sibTrans" presStyleLbl="sibTrans1D1" presStyleIdx="1" presStyleCnt="3"/>
      <dgm:spPr/>
      <dgm:t>
        <a:bodyPr/>
        <a:lstStyle/>
        <a:p>
          <a:endParaRPr lang="zh-CN" altLang="en-US"/>
        </a:p>
      </dgm:t>
    </dgm:pt>
    <dgm:pt modelId="{3D8D0F2C-2999-4C05-8895-9CF6EBD88EE7}" type="pres">
      <dgm:prSet presAssocID="{ED190279-49C0-469A-87E9-2597E4FF7115}" presName="node" presStyleLbl="node1" presStyleIdx="2" presStyleCnt="3" custScaleX="11930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FF27FA0-7765-4DAD-B88B-365ABB15F533}" type="pres">
      <dgm:prSet presAssocID="{ED190279-49C0-469A-87E9-2597E4FF7115}" presName="spNode"/>
      <dgm:spPr/>
      <dgm:t>
        <a:bodyPr/>
        <a:lstStyle/>
        <a:p/>
      </dgm:t>
    </dgm:pt>
    <dgm:pt modelId="{69E35CBD-0301-4EF9-876C-37F5B353F69F}" type="pres">
      <dgm:prSet presAssocID="{DC07A24F-D3F2-45DE-913B-0D215BC4CDCA}" presName="sibTrans" presStyleLbl="sibTrans1D1" presStyleIdx="2" presStyleCnt="3"/>
      <dgm:spPr/>
      <dgm:t>
        <a:bodyPr/>
        <a:lstStyle/>
        <a:p>
          <a:endParaRPr lang="zh-CN" altLang="en-US"/>
        </a:p>
      </dgm:t>
    </dgm:pt>
  </dgm:ptLst>
  <dgm:cxnLst>
    <dgm:cxn modelId="{B8B3C3F5-B1E2-4AD2-9BFE-3502F736623F}" srcId="{14388E42-0E9C-49A5-BB06-A61ACCD45DDB}" destId="{1605E1E3-4556-43BA-A0D5-607957C342C4}" srcOrd="0" destOrd="0" parTransId="{FDD07668-4A4C-4499-94A9-DD77E95E6CC7}" sibTransId="{B53C3D2C-A513-41A8-9EC5-28FA070AD404}"/>
    <dgm:cxn modelId="{710A5F86-423A-4BF4-B190-8D60932A1551}" srcId="{14388E42-0E9C-49A5-BB06-A61ACCD45DDB}" destId="{140057AC-AA62-429C-9016-11B03A0BCEC7}" srcOrd="1" destOrd="0" parTransId="{3EBCED4F-862F-4D9F-842A-932DE7C09BC7}" sibTransId="{ED00BB2A-748B-448A-8E88-732468B86FF1}"/>
    <dgm:cxn modelId="{258CFE7A-C1AC-472A-954F-0FCA68E5FF32}" srcId="{14388E42-0E9C-49A5-BB06-A61ACCD45DDB}" destId="{ED190279-49C0-469A-87E9-2597E4FF7115}" srcOrd="2" destOrd="0" parTransId="{CAFF56D4-B088-4317-BDD3-08F8E6D39C69}" sibTransId="{DC07A24F-D3F2-45DE-913B-0D215BC4CDCA}"/>
    <dgm:cxn modelId="{34C53C86-4E24-4314-ACEB-6E1CAFF2D838}" type="presOf" srcId="{14388E42-0E9C-49A5-BB06-A61ACCD45DDB}" destId="{7EB897AC-5756-434C-AD81-72AE36F97220}" srcOrd="0" destOrd="0" presId="urn:microsoft.com/office/officeart/2005/8/layout/cycle5"/>
    <dgm:cxn modelId="{BC7A946C-4F5D-487B-9A89-252363A7B457}" type="presParOf" srcId="{7EB897AC-5756-434C-AD81-72AE36F97220}" destId="{A70EF90E-05E2-4096-A807-FD2020816B66}" srcOrd="0" destOrd="0" presId="urn:microsoft.com/office/officeart/2005/8/layout/cycle5"/>
    <dgm:cxn modelId="{489869BC-A0E7-4720-AAF7-5A5EFB689D43}" type="presOf" srcId="{1605E1E3-4556-43BA-A0D5-607957C342C4}" destId="{A70EF90E-05E2-4096-A807-FD2020816B66}" srcOrd="0" destOrd="0" presId="urn:microsoft.com/office/officeart/2005/8/layout/cycle5"/>
    <dgm:cxn modelId="{C15B71B2-329E-44B7-97CC-2A1B0F4B95B4}" type="presParOf" srcId="{7EB897AC-5756-434C-AD81-72AE36F97220}" destId="{F9483DD8-AE69-4299-8ECF-09BD6DB24DD9}" srcOrd="1" destOrd="0" presId="urn:microsoft.com/office/officeart/2005/8/layout/cycle5"/>
    <dgm:cxn modelId="{125D1B29-E742-42B8-A4C2-5EAB71100FC0}" type="presParOf" srcId="{7EB897AC-5756-434C-AD81-72AE36F97220}" destId="{5A709BFF-E611-4A13-BDA3-C3430BC90D38}" srcOrd="2" destOrd="0" presId="urn:microsoft.com/office/officeart/2005/8/layout/cycle5"/>
    <dgm:cxn modelId="{8AF8146E-37C5-41B7-8DE2-613ECA862A54}" type="presOf" srcId="{B53C3D2C-A513-41A8-9EC5-28FA070AD404}" destId="{5A709BFF-E611-4A13-BDA3-C3430BC90D38}" srcOrd="0" destOrd="0" presId="urn:microsoft.com/office/officeart/2005/8/layout/cycle5"/>
    <dgm:cxn modelId="{FA44857F-D6C2-40E3-8665-D6ABC250DA60}" type="presParOf" srcId="{7EB897AC-5756-434C-AD81-72AE36F97220}" destId="{2E7EFBAD-181A-4738-8E1C-7A495E5FC2D3}" srcOrd="3" destOrd="0" presId="urn:microsoft.com/office/officeart/2005/8/layout/cycle5"/>
    <dgm:cxn modelId="{D92C3ADE-F3AC-4BAC-83BC-64ED636E3DFD}" type="presOf" srcId="{140057AC-AA62-429C-9016-11B03A0BCEC7}" destId="{2E7EFBAD-181A-4738-8E1C-7A495E5FC2D3}" srcOrd="0" destOrd="0" presId="urn:microsoft.com/office/officeart/2005/8/layout/cycle5"/>
    <dgm:cxn modelId="{18D50DAF-F9A6-475E-AE81-9DF69CE53768}" type="presParOf" srcId="{7EB897AC-5756-434C-AD81-72AE36F97220}" destId="{ED227335-0C77-4A43-8679-5766ED491FE1}" srcOrd="4" destOrd="0" presId="urn:microsoft.com/office/officeart/2005/8/layout/cycle5"/>
    <dgm:cxn modelId="{17EB2D77-D698-4472-BDEF-76D5EF83EBBF}" type="presParOf" srcId="{7EB897AC-5756-434C-AD81-72AE36F97220}" destId="{1C921A02-CB6E-4610-A56B-66FE170EC5B7}" srcOrd="5" destOrd="0" presId="urn:microsoft.com/office/officeart/2005/8/layout/cycle5"/>
    <dgm:cxn modelId="{53865E79-BB42-4194-9395-5A45941CD95B}" type="presOf" srcId="{ED00BB2A-748B-448A-8E88-732468B86FF1}" destId="{1C921A02-CB6E-4610-A56B-66FE170EC5B7}" srcOrd="0" destOrd="0" presId="urn:microsoft.com/office/officeart/2005/8/layout/cycle5"/>
    <dgm:cxn modelId="{11C1D31A-1F54-4064-B0C6-1FB0D378EBE7}" type="presParOf" srcId="{7EB897AC-5756-434C-AD81-72AE36F97220}" destId="{3D8D0F2C-2999-4C05-8895-9CF6EBD88EE7}" srcOrd="6" destOrd="0" presId="urn:microsoft.com/office/officeart/2005/8/layout/cycle5"/>
    <dgm:cxn modelId="{DA8D02FE-8E48-48B7-9832-4C3C454F2DD6}" type="presOf" srcId="{ED190279-49C0-469A-87E9-2597E4FF7115}" destId="{3D8D0F2C-2999-4C05-8895-9CF6EBD88EE7}" srcOrd="0" destOrd="0" presId="urn:microsoft.com/office/officeart/2005/8/layout/cycle5"/>
    <dgm:cxn modelId="{B1786896-14C1-456E-A448-CADCF2825ED0}" type="presParOf" srcId="{7EB897AC-5756-434C-AD81-72AE36F97220}" destId="{9FF27FA0-7765-4DAD-B88B-365ABB15F533}" srcOrd="7" destOrd="0" presId="urn:microsoft.com/office/officeart/2005/8/layout/cycle5"/>
    <dgm:cxn modelId="{04BEF2E8-1824-41D7-82F9-958DF07EC3C7}" type="presParOf" srcId="{7EB897AC-5756-434C-AD81-72AE36F97220}" destId="{69E35CBD-0301-4EF9-876C-37F5B353F69F}" srcOrd="8" destOrd="0" presId="urn:microsoft.com/office/officeart/2005/8/layout/cycle5"/>
    <dgm:cxn modelId="{8D0000BF-F964-4907-94CF-D50EF01CD49B}" type="presOf" srcId="{DC07A24F-D3F2-45DE-913B-0D215BC4CDCA}" destId="{69E35CBD-0301-4EF9-876C-37F5B353F69F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1506" name=""/>
      <dsp:cNvGrpSpPr/>
    </dsp:nvGrpSpPr>
    <dsp:grpSpPr/>
    <dsp:sp modelId="{A70EF90E-05E2-4096-A807-FD2020816B66}">
      <dsp:nvSpPr>
        <dsp:cNvPr id="21507" name=""/>
        <dsp:cNvSpPr/>
      </dsp:nvSpPr>
      <dsp:spPr>
        <a:xfrm>
          <a:off x="2075696" y="1372"/>
          <a:ext cx="2124436" cy="1211163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>
              <a:latin typeface="微软雅黑" panose="020b0503020204020204" pitchFamily="34" charset="-122"/>
              <a:ea typeface="微软雅黑" panose="020b0503020204020204" pitchFamily="34" charset="-122"/>
            </a:rPr>
            <a:t>模仿</a:t>
          </a:r>
          <a:r>
            <a:rPr lang="zh-CN" altLang="en-US" sz="1800" kern="1200">
              <a:latin typeface="微软雅黑" panose="020b0503020204020204" pitchFamily="34" charset="-122"/>
              <a:ea typeface="微软雅黑" panose="020b0503020204020204" pitchFamily="34" charset="-122"/>
            </a:rPr>
            <a:t>：记忆力、模仿力、表现力</a:t>
          </a:r>
        </a:p>
      </dsp:txBody>
      <dsp:txXfrm>
        <a:off x="2134820" y="60496"/>
        <a:ext cx="2006188" cy="1092915"/>
      </dsp:txXfrm>
    </dsp:sp>
    <dsp:sp modelId="{5A709BFF-E611-4A13-BDA3-C3430BC90D38}">
      <dsp:nvSpPr>
        <dsp:cNvPr id="21508" name=""/>
        <dsp:cNvSpPr/>
      </dsp:nvSpPr>
      <dsp:spPr>
        <a:xfrm>
          <a:off x="1521878" y="606954"/>
          <a:ext cx="3232073" cy="3232073"/>
        </a:xfrm>
        <a:custGeom>
          <a:rect l="0" t="0" r="0" b="0"/>
          <a:pathLst>
            <a:path>
              <a:moveTo>
                <a:pt x="2887259" y="618255"/>
              </a:moveTo>
              <a:arcTo wR="1616036" hR="1616036" stAng="19312300" swAng="2072822"/>
            </a:path>
          </a:pathLst>
        </a:custGeom>
        <a:noFill/>
        <a:ln w="38100" cap="flat" cmpd="sng" algn="ctr">
          <a:solidFill>
            <a:schemeClr val="accent3"/>
          </a:solidFill>
          <a:prstDash val="solid"/>
          <a:tailEnd type="arrow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dsp:style>
      <dsp:txBody>
        <a:bodyPr/>
        <a:lstStyle/>
        <a:p/>
      </dsp:txBody>
    </dsp:sp>
    <dsp:sp modelId="{2E7EFBAD-181A-4738-8E1C-7A495E5FC2D3}">
      <dsp:nvSpPr>
        <dsp:cNvPr id="21509" name=""/>
        <dsp:cNvSpPr/>
      </dsp:nvSpPr>
      <dsp:spPr>
        <a:xfrm>
          <a:off x="3605779" y="2425427"/>
          <a:ext cx="1863328" cy="1211163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>
              <a:latin typeface="微软雅黑" panose="020b0503020204020204" pitchFamily="34" charset="-122"/>
              <a:ea typeface="微软雅黑" panose="020b0503020204020204" pitchFamily="34" charset="-122"/>
            </a:rPr>
            <a:t>固定</a:t>
          </a:r>
          <a:r>
            <a:rPr lang="zh-CN" altLang="en-US" sz="1800" kern="1200">
              <a:latin typeface="微软雅黑" panose="020b0503020204020204" pitchFamily="34" charset="-122"/>
              <a:ea typeface="微软雅黑" panose="020b0503020204020204" pitchFamily="34" charset="-122"/>
            </a:rPr>
            <a:t>：特定情绪的表演</a:t>
          </a:r>
        </a:p>
      </dsp:txBody>
      <dsp:txXfrm>
        <a:off x="3664903" y="2484551"/>
        <a:ext cx="1745080" cy="1092915"/>
      </dsp:txXfrm>
    </dsp:sp>
    <dsp:sp modelId="{1C921A02-CB6E-4610-A56B-66FE170EC5B7}">
      <dsp:nvSpPr>
        <dsp:cNvPr id="21510" name=""/>
        <dsp:cNvSpPr/>
      </dsp:nvSpPr>
      <dsp:spPr>
        <a:xfrm>
          <a:off x="1521878" y="606954"/>
          <a:ext cx="3232073" cy="3232073"/>
        </a:xfrm>
        <a:custGeom>
          <a:rect l="0" t="0" r="0" b="0"/>
          <a:pathLst>
            <a:path>
              <a:moveTo>
                <a:pt x="2112207" y="3154018"/>
              </a:moveTo>
              <a:arcTo wR="1616036" hR="1616036" stAng="4327182" swAng="2145637"/>
            </a:path>
          </a:pathLst>
        </a:custGeom>
        <a:noFill/>
        <a:ln w="38100" cap="flat" cmpd="sng" algn="ctr">
          <a:solidFill>
            <a:schemeClr val="accent3"/>
          </a:solidFill>
          <a:prstDash val="solid"/>
          <a:tailEnd type="arrow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dsp:style>
      <dsp:txBody>
        <a:bodyPr/>
        <a:lstStyle/>
        <a:p/>
      </dsp:txBody>
    </dsp:sp>
    <dsp:sp modelId="{3D8D0F2C-2999-4C05-8895-9CF6EBD88EE7}">
      <dsp:nvSpPr>
        <dsp:cNvPr id="21511" name=""/>
        <dsp:cNvSpPr/>
      </dsp:nvSpPr>
      <dsp:spPr>
        <a:xfrm>
          <a:off x="626892" y="2425427"/>
          <a:ext cx="2222987" cy="1211163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>
              <a:latin typeface="微软雅黑" panose="020b0503020204020204" pitchFamily="34" charset="-122"/>
              <a:ea typeface="微软雅黑" panose="020b0503020204020204" pitchFamily="34" charset="-122"/>
            </a:rPr>
            <a:t>观察</a:t>
          </a:r>
          <a:r>
            <a:rPr lang="zh-CN" altLang="en-US" sz="1800" kern="1200">
              <a:latin typeface="微软雅黑" panose="020b0503020204020204" pitchFamily="34" charset="-122"/>
              <a:ea typeface="微软雅黑" panose="020b0503020204020204" pitchFamily="34" charset="-122"/>
            </a:rPr>
            <a:t>：表情、语言、肢体、情绪</a:t>
          </a:r>
        </a:p>
      </dsp:txBody>
      <dsp:txXfrm>
        <a:off x="686016" y="2484551"/>
        <a:ext cx="2104739" cy="1092915"/>
      </dsp:txXfrm>
    </dsp:sp>
    <dsp:sp modelId="{69E35CBD-0301-4EF9-876C-37F5B353F69F}">
      <dsp:nvSpPr>
        <dsp:cNvPr id="21512" name=""/>
        <dsp:cNvSpPr/>
      </dsp:nvSpPr>
      <dsp:spPr>
        <a:xfrm>
          <a:off x="1521878" y="606954"/>
          <a:ext cx="3232073" cy="3232073"/>
        </a:xfrm>
        <a:custGeom>
          <a:rect l="0" t="0" r="0" b="0"/>
          <a:pathLst>
            <a:path>
              <a:moveTo>
                <a:pt x="3155" y="1515090"/>
              </a:moveTo>
              <a:arcTo wR="1616036" hR="1616036" stAng="11014879" swAng="2072822"/>
            </a:path>
          </a:pathLst>
        </a:custGeom>
        <a:noFill/>
        <a:ln w="38100" cap="flat" cmpd="sng" algn="ctr">
          <a:solidFill>
            <a:schemeClr val="accent3"/>
          </a:solidFill>
          <a:prstDash val="solid"/>
          <a:tailEnd type="arrow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3">
          <a:schemeClr val="accent3"/>
        </a:lnRef>
        <a:fillRef idx="0">
          <a:schemeClr val="accent3"/>
        </a:fillRef>
        <a:effectRef idx="2">
          <a:schemeClr val="accent3"/>
        </a:effectRef>
        <a:fontRef idx="minor">
          <a:schemeClr val="tx1"/>
        </a:fontRef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/>
        </dgm:ruleLst>
      </dgm:layoutNode>
      <dgm:choose name="Name13">
        <dgm:if name="Name14" axis="par ch" ptType="doc node" func="cnt" op="gt" val="1">
          <dgm:layoutNode name="spNode">
            <dgm:alg type="sp"/>
            <dgm:shape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宋体" charset="-122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ea typeface="宋体" charset="-122"/>
                <a:cs typeface="+mn-cs"/>
              </a:defRPr>
            </a:lvl1pPr>
          </a:lstStyle>
          <a:p>
            <a:pPr>
              <a:defRPr/>
            </a:pPr>
            <a:fld id="{4A64FDE5-9B37-456D-89FF-D5A2F98665C6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宋体" charset="-122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ea typeface="宋体" charset="-122"/>
                <a:cs typeface="+mn-cs"/>
              </a:defRPr>
            </a:lvl1pPr>
          </a:lstStyle>
          <a:p>
            <a:pPr>
              <a:defRPr/>
            </a:pPr>
            <a:fld id="{FFE67081-6297-4684-9261-9F8DBB17213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57471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5362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zh-CN" altLang="en-US"/>
              <a:t>强调</a:t>
            </a:r>
            <a:r>
              <a:rPr lang="en-US" altLang="zh-CN"/>
              <a:t>SP</a:t>
            </a:r>
            <a:r>
              <a:rPr lang="zh-CN" altLang="en-US"/>
              <a:t>在</a:t>
            </a:r>
            <a:r>
              <a:rPr lang="en-US" altLang="zh-CN"/>
              <a:t>OSCE</a:t>
            </a:r>
            <a:r>
              <a:rPr lang="zh-CN" altLang="en-US"/>
              <a:t>考试中的工作，表演虽然并不是最重要的，但是确实能够极大的提升</a:t>
            </a:r>
          </a:p>
        </p:txBody>
      </p:sp>
      <p:sp>
        <p:nvSpPr>
          <p:cNvPr id="15363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5F4F42E-845C-49A1-9F0F-83E166224611}" type="slidenum">
              <a:rPr lang="zh-CN" altLang="en-US">
                <a:ea typeface="宋体" pitchFamily="2" charset="-122"/>
              </a:rPr>
              <a:t>1</a:t>
            </a:fld>
            <a:endParaRPr lang="en-US" altLang="zh-CN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7410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7411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46DCB33-70AF-4971-8F67-58187A89CEF4}" type="slidenum">
              <a:rPr lang="zh-CN" altLang="en-US">
                <a:ea typeface="宋体" pitchFamily="2" charset="-122"/>
              </a:rPr>
              <a:t>2</a:t>
            </a:fld>
            <a:endParaRPr lang="en-US" altLang="zh-CN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23554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zh-CN" altLang="en-US"/>
              <a:t>用肢体来放松情绪</a:t>
            </a:r>
            <a:endParaRPr lang="en-US" altLang="zh-CN"/>
          </a:p>
          <a:p>
            <a:pPr>
              <a:spcBef>
                <a:spcPct val="0"/>
              </a:spcBef>
            </a:pPr>
            <a:r>
              <a:rPr lang="zh-CN" altLang="en-US"/>
              <a:t>动物最先表达自己的就是肢体语言，举例猴子报警</a:t>
            </a:r>
            <a:endParaRPr lang="en-US" altLang="zh-CN"/>
          </a:p>
          <a:p>
            <a:pPr>
              <a:spcBef>
                <a:spcPct val="0"/>
              </a:spcBef>
            </a:pPr>
            <a:r>
              <a:rPr lang="zh-CN" altLang="en-US"/>
              <a:t>而肢体语言的</a:t>
            </a:r>
          </a:p>
        </p:txBody>
      </p:sp>
      <p:sp>
        <p:nvSpPr>
          <p:cNvPr id="23555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AA2B4CA-1546-4599-9B3F-6B9050255EDA}" type="slidenum">
              <a:rPr lang="zh-CN" altLang="en-US">
                <a:ea typeface="宋体" pitchFamily="2" charset="-122"/>
              </a:rPr>
              <a:t>7</a:t>
            </a:fld>
            <a:endParaRPr lang="en-US" altLang="zh-CN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FE67081-6297-4684-9261-9F8DBB172131}" type="slidenum">
              <a:rPr lang="zh-CN" altLang="en-US" smtClean="0"/>
              <a:pPr>
                <a:defRPr/>
              </a:pPr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7612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FE67081-6297-4684-9261-9F8DBB172131}" type="slidenum">
              <a:rPr lang="zh-CN" altLang="en-US" smtClean="0"/>
              <a:pPr>
                <a:defRPr/>
              </a:pPr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244749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FEA8-A713-4254-88C8-CDCA9353B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BE573-1119-4DE2-85DF-607822F0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78D6D-2792-4963-83E9-E34E12DE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2AB76-A3A7-4400-968A-1827A618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FD61A-0E81-4FB6-A81B-C8434EDC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2D56C-E9A2-4FFB-8900-168AA5BE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57B3A-F66B-4324-A47D-E4871B12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B7906-7DB7-4762-809A-8D3FF791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CB746-788C-454E-94C7-EDEB64526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9E0C-E3B1-4D6C-8BA4-87D5C623A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B6C5B-DB69-4120-ABC3-E9CABA93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143A8-DBB4-43C8-98FA-2AD9EF1BBAC9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6BEF3-7C9A-4D5D-9CE0-38A7B6E0A7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90800" y="274638"/>
            <a:ext cx="6096000" cy="1143000"/>
          </a:xfrm>
        </p:spPr>
        <p:txBody>
          <a:bodyPr/>
          <a:lstStyle>
            <a:lvl1pPr>
              <a:defRPr sz="36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BE720-42AC-4A04-B28D-B5179D42021F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3B681-B97B-4508-9DED-2EBA292F70E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65457-6458-44E5-BDE3-9307E6ACA4C4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B8B00-2214-44A3-B40E-38AB1556C8B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90800" y="274638"/>
            <a:ext cx="6096000" cy="1143000"/>
          </a:xfrm>
        </p:spPr>
        <p:txBody>
          <a:bodyPr/>
          <a:lstStyle>
            <a:lvl1pPr>
              <a:defRPr sz="36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4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4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14886-F1F0-42EE-8E16-1C22677EFF63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8789F-CE6E-4003-8468-BE897095A90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90800" y="274638"/>
            <a:ext cx="6096000" cy="1143000"/>
          </a:xfrm>
        </p:spPr>
        <p:txBody>
          <a:bodyPr/>
          <a:lstStyle>
            <a:lvl1pPr>
              <a:defRPr sz="36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C22E4-877A-4435-BDE3-091B3F41C01B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0A48F-471F-4014-86DF-1AE9EFCE4A4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90800" y="274638"/>
            <a:ext cx="6096000" cy="1143000"/>
          </a:xfrm>
        </p:spPr>
        <p:txBody>
          <a:bodyPr/>
          <a:lstStyle>
            <a:lvl1pPr>
              <a:defRPr sz="36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BD59E-F07B-4094-BF60-0025762ECC36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DFEED-AFF8-490F-8DB9-B6097018242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D61A4-4B9A-47CF-8816-E3CA24560277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23850-3159-4DFF-B217-EF3CDB23239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199" y="2037556"/>
            <a:ext cx="3008313" cy="1162050"/>
          </a:xfrm>
        </p:spPr>
        <p:txBody>
          <a:bodyPr anchor="b"/>
          <a:lstStyle>
            <a:lvl1pPr algn="l">
              <a:defRPr sz="2000" b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8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4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3218656"/>
            <a:ext cx="3008313" cy="2907507"/>
          </a:xfrm>
        </p:spPr>
        <p:txBody>
          <a:bodyPr/>
          <a:lstStyle>
            <a:lvl1pPr marL="0" indent="0">
              <a:buNone/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242B3-9F86-481C-A41A-EADACAAD8446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912B5-F6A5-4644-B46D-2231DC71F71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41FA0-1F1C-45F5-A041-A966DD9615D9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523B-04E2-4CE1-8BEA-E806FD2041B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90800" y="274638"/>
            <a:ext cx="6096000" cy="1143000"/>
          </a:xfrm>
        </p:spPr>
        <p:txBody>
          <a:bodyPr/>
          <a:lstStyle>
            <a:lvl1pPr>
              <a:defRPr sz="36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A2A91-6A69-479E-87CE-5AA2281BB85B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DC352-F940-437F-A3BF-BB721DB6A1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355C6-C2AC-48C0-9084-1AFBE912030E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90D2-4C58-42B4-940A-465BB69A34F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2590800" y="274638"/>
            <a:ext cx="60960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5735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9pPr>
          </a:lstStyle>
          <a:p>
            <a:pPr>
              <a:defRPr/>
            </a:pPr>
            <a:fld id="{33FDAB48-0FBF-48C5-B220-CB1FF9B1A692}" type="datetimeFigureOut">
              <a:rPr lang="zh-CN" altLang="en-US"/>
              <a:pPr>
                <a:defRPr/>
              </a:pPr>
              <a:t>2018/4/23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9pPr>
          </a:lstStyle>
          <a:p>
            <a:pPr>
              <a:defRPr/>
            </a:pPr>
            <a:fld id="{445EBD0C-1050-4B92-A6B4-7E476BB603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2.jpeg" /><Relationship Id="rId5" Type="http://schemas.openxmlformats.org/officeDocument/2006/relationships/image" Target="../media/image3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105210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z="6000"/>
              <a:t>SP</a:t>
            </a:r>
            <a:r>
              <a:rPr lang="zh-CN" altLang="en-US" sz="6000"/>
              <a:t>的表演培训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1"/>
          <p:cNvSpPr>
            <a:spLocks noGrp="1"/>
          </p:cNvSpPr>
          <p:nvPr>
            <p:ph type="title"/>
          </p:nvPr>
        </p:nvSpPr>
        <p:spPr>
          <a:xfrm>
            <a:off x="1763713" y="333375"/>
            <a:ext cx="6096000" cy="1143000"/>
          </a:xfrm>
        </p:spPr>
        <p:txBody>
          <a:bodyPr/>
          <a:lstStyle/>
          <a:p>
            <a:r>
              <a:rPr lang="en-US" altLang="zh-CN"/>
              <a:t>SP</a:t>
            </a:r>
            <a:r>
              <a:rPr lang="zh-CN" altLang="en-US"/>
              <a:t>表演最特殊的是</a:t>
            </a:r>
          </a:p>
        </p:txBody>
      </p:sp>
      <p:sp>
        <p:nvSpPr>
          <p:cNvPr id="16386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/>
              <a:buNone/>
            </a:pPr>
            <a:r>
              <a:rPr lang="zh-CN" altLang="en-US"/>
              <a:t>需要一定的表演技术，让学生仿佛面临真实的病人</a:t>
            </a:r>
            <a:endParaRPr lang="en-US" altLang="zh-CN"/>
          </a:p>
          <a:p>
            <a:pPr marL="0" indent="0">
              <a:buFont typeface="Arial"/>
              <a:buNone/>
            </a:pPr>
            <a:r>
              <a:rPr lang="zh-CN" altLang="en-US"/>
              <a:t>构建一个案例之外的世界</a:t>
            </a:r>
            <a:endParaRPr lang="en-US" altLang="zh-CN"/>
          </a:p>
          <a:p>
            <a:pPr marL="0" indent="0">
              <a:buFont typeface="Arial"/>
              <a:buNone/>
            </a:pPr>
            <a:r>
              <a:rPr lang="zh-CN" altLang="en-US"/>
              <a:t>能够客观稳定地评价学生并及时反馈</a:t>
            </a:r>
            <a:endParaRPr lang="en-US" altLang="zh-CN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/>
              <a:buNone/>
            </a:pPr>
            <a:r>
              <a:rPr lang="zh-CN" altLang="zh-CN"/>
              <a:t>在临床诊室里进行表演，和另一个人面对面</a:t>
            </a:r>
            <a:r>
              <a:rPr lang="zh-CN" altLang="en-US"/>
              <a:t>，不断更换</a:t>
            </a:r>
            <a:endParaRPr lang="en-US" altLang="zh-CN"/>
          </a:p>
          <a:p>
            <a:pPr marL="0" indent="0">
              <a:buFont typeface="Arial"/>
              <a:buNone/>
            </a:pPr>
            <a:r>
              <a:rPr lang="zh-CN" altLang="zh-CN"/>
              <a:t>在既定的框架范畴内进行即兴表演</a:t>
            </a:r>
            <a:endParaRPr lang="en-US" altLang="zh-CN"/>
          </a:p>
          <a:p>
            <a:pPr marL="0" indent="0">
              <a:buFont typeface="Arial"/>
              <a:buNone/>
            </a:pPr>
            <a:r>
              <a:rPr lang="zh-CN" altLang="zh-CN"/>
              <a:t>只有标准化病人知道具体场景</a:t>
            </a:r>
            <a:r>
              <a:rPr lang="en-US" altLang="zh-CN"/>
              <a:t>——</a:t>
            </a:r>
            <a:r>
              <a:rPr lang="zh-CN" altLang="zh-CN"/>
              <a:t>患者病例的故事主线</a:t>
            </a:r>
            <a:endParaRPr lang="en-US" altLang="zh-CN"/>
          </a:p>
          <a:p>
            <a:pPr marL="0" indent="0">
              <a:buFont typeface="Arial"/>
              <a:buNone/>
            </a:pPr>
            <a:r>
              <a:rPr lang="zh-CN" altLang="en-US"/>
              <a:t>学生可能用多种方式来面对</a:t>
            </a:r>
            <a:r>
              <a:rPr lang="en-US" altLang="zh-CN"/>
              <a:t>SP</a:t>
            </a:r>
            <a:r>
              <a:rPr lang="zh-CN" altLang="en-US"/>
              <a:t>，问诊、安慰、紧张地不知道怎么办等</a:t>
            </a:r>
          </a:p>
        </p:txBody>
      </p:sp>
      <p:sp>
        <p:nvSpPr>
          <p:cNvPr id="1843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SP</a:t>
            </a:r>
            <a:r>
              <a:rPr lang="zh-CN" altLang="en-US"/>
              <a:t>表演的困难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3"/>
          <p:cNvSpPr>
            <a:spLocks noGrp="1"/>
          </p:cNvSpPr>
          <p:nvPr>
            <p:ph type="title"/>
          </p:nvPr>
        </p:nvSpPr>
        <p:spPr>
          <a:xfrm>
            <a:off x="1403350" y="333375"/>
            <a:ext cx="6096000" cy="1143000"/>
          </a:xfrm>
        </p:spPr>
        <p:txBody>
          <a:bodyPr/>
          <a:lstStyle/>
          <a:p>
            <a:r>
              <a:rPr lang="en-US" altLang="zh-CN"/>
              <a:t>SP</a:t>
            </a:r>
            <a:r>
              <a:rPr lang="zh-CN" altLang="en-US"/>
              <a:t>表演</a:t>
            </a:r>
          </a:p>
        </p:txBody>
      </p:sp>
      <p:sp>
        <p:nvSpPr>
          <p:cNvPr id="19458" name="文本占位符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SP</a:t>
            </a:r>
            <a:r>
              <a:rPr lang="zh-CN" altLang="en-US"/>
              <a:t>的表演能力</a:t>
            </a:r>
          </a:p>
        </p:txBody>
      </p:sp>
      <p:sp>
        <p:nvSpPr>
          <p:cNvPr id="19459" name="内容占位符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/>
              <a:t>模仿力</a:t>
            </a:r>
            <a:endParaRPr lang="en-US" altLang="zh-CN"/>
          </a:p>
          <a:p>
            <a:r>
              <a:rPr lang="zh-CN" altLang="en-US"/>
              <a:t>表现力</a:t>
            </a:r>
            <a:endParaRPr lang="en-US" altLang="zh-CN"/>
          </a:p>
          <a:p>
            <a:r>
              <a:rPr lang="zh-CN" altLang="en-US"/>
              <a:t>观察力</a:t>
            </a:r>
            <a:endParaRPr lang="en-US" altLang="zh-CN"/>
          </a:p>
          <a:p>
            <a:r>
              <a:rPr lang="zh-CN" altLang="en-US"/>
              <a:t>专注力</a:t>
            </a:r>
          </a:p>
        </p:txBody>
      </p:sp>
      <p:sp>
        <p:nvSpPr>
          <p:cNvPr id="19460" name="文本占位符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/>
              <a:t>表现手段</a:t>
            </a:r>
          </a:p>
        </p:txBody>
      </p:sp>
      <p:sp>
        <p:nvSpPr>
          <p:cNvPr id="19461" name="内容占位符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751511" cy="3951288"/>
          </a:xfrm>
        </p:spPr>
        <p:txBody>
          <a:bodyPr/>
          <a:lstStyle/>
          <a:p>
            <a:r>
              <a:rPr lang="zh-CN" altLang="en-US"/>
              <a:t>台词</a:t>
            </a:r>
            <a:endParaRPr lang="en-US" altLang="zh-CN"/>
          </a:p>
          <a:p>
            <a:r>
              <a:rPr lang="zh-CN" altLang="en-US"/>
              <a:t>表情            情绪（信念）</a:t>
            </a:r>
            <a:endParaRPr lang="en-US" altLang="zh-CN"/>
          </a:p>
          <a:p>
            <a:r>
              <a:rPr lang="zh-CN" altLang="en-US"/>
              <a:t>肢体</a:t>
            </a:r>
            <a:endParaRPr lang="en-US" altLang="zh-CN"/>
          </a:p>
        </p:txBody>
      </p:sp>
      <p:sp>
        <p:nvSpPr>
          <p:cNvPr id="2" name="右大括号 1"/>
          <p:cNvSpPr/>
          <p:nvPr/>
        </p:nvSpPr>
        <p:spPr>
          <a:xfrm>
            <a:off x="5940152" y="2276872"/>
            <a:ext cx="576064" cy="1152128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0482" name="内容占位符 7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3475037"/>
          </a:xfrm>
        </p:spPr>
        <p:txBody>
          <a:bodyPr/>
          <a:lstStyle/>
          <a:p>
            <a:r>
              <a:rPr lang="zh-CN" altLang="en-US"/>
              <a:t>整体表演能力培训</a:t>
            </a:r>
            <a:endParaRPr lang="en-US" altLang="zh-CN"/>
          </a:p>
          <a:p>
            <a:r>
              <a:rPr lang="zh-CN" altLang="en-US"/>
              <a:t>根据案例需要强化训练</a:t>
            </a:r>
            <a:endParaRPr lang="en-US" altLang="zh-CN"/>
          </a:p>
          <a:p>
            <a:endParaRPr lang="en-US" altLang="zh-CN"/>
          </a:p>
          <a:p>
            <a:r>
              <a:rPr lang="zh-CN" altLang="zh-CN"/>
              <a:t>表演训练没有规定的方法，对于标准化病人来说，我们关注的是表演对医学生产生的效果。标准化病人和培训教师使用什么方法达到这个目的并不重要。</a:t>
            </a:r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"/>
          <p:cNvSpPr>
            <a:spLocks noGrp="1"/>
          </p:cNvSpPr>
          <p:nvPr>
            <p:ph type="title"/>
          </p:nvPr>
        </p:nvSpPr>
        <p:spPr>
          <a:xfrm>
            <a:off x="1835150" y="260350"/>
            <a:ext cx="6096000" cy="1143000"/>
          </a:xfrm>
        </p:spPr>
        <p:txBody>
          <a:bodyPr/>
          <a:lstStyle/>
          <a:p>
            <a:r>
              <a:rPr lang="zh-CN" altLang="en-US"/>
              <a:t>表演培训的构架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42875" y="2324100"/>
            <a:ext cx="2447925" cy="112395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9pPr>
          </a:lstStyle>
          <a:p>
            <a:pPr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暖场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：建立信任感、放松：自我表现、团队互动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图示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cxnSp>
        <p:nvCxnSpPr>
          <p:cNvPr id="9" name="肘形连接符 8"/>
          <p:cNvCxnSpPr/>
          <p:nvPr/>
        </p:nvCxnSpPr>
        <p:spPr>
          <a:xfrm>
            <a:off x="1016000" y="3789363"/>
            <a:ext cx="892175" cy="781050"/>
          </a:xfrm>
          <a:prstGeom prst="bentConnector3">
            <a:avLst>
              <a:gd name="adj1" fmla="val -3153"/>
            </a:avLst>
          </a:prstGeom>
          <a:ln>
            <a:tailEnd type="triangle" w="lg" len="med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6675438" y="2374900"/>
            <a:ext cx="2449512" cy="7493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Arial"/>
              </a:defRPr>
            </a:lvl9pPr>
          </a:lstStyle>
          <a:p>
            <a:pPr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新项目：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加入新的元素演绎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新的项目开始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1" name="肘形连接符 20"/>
          <p:cNvCxnSpPr/>
          <p:nvPr/>
        </p:nvCxnSpPr>
        <p:spPr>
          <a:xfrm rot="5400000" flipH="1" flipV="1">
            <a:off x="7188994" y="3707606"/>
            <a:ext cx="877888" cy="752475"/>
          </a:xfrm>
          <a:prstGeom prst="bentConnector3">
            <a:avLst>
              <a:gd name="adj1" fmla="val 1024"/>
            </a:avLst>
          </a:prstGeom>
          <a:ln>
            <a:tailEnd type="triangle" w="lg" len="med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"/>
          <p:cNvSpPr>
            <a:spLocks noGrp="1"/>
          </p:cNvSpPr>
          <p:nvPr>
            <p:ph type="title"/>
          </p:nvPr>
        </p:nvSpPr>
        <p:spPr>
          <a:xfrm>
            <a:off x="1187450" y="333375"/>
            <a:ext cx="6096000" cy="1143000"/>
          </a:xfrm>
        </p:spPr>
        <p:txBody>
          <a:bodyPr/>
          <a:lstStyle/>
          <a:p>
            <a:r>
              <a:rPr lang="zh-CN" altLang="en-US"/>
              <a:t>暖场</a:t>
            </a:r>
          </a:p>
        </p:txBody>
      </p:sp>
      <p:sp>
        <p:nvSpPr>
          <p:cNvPr id="22530" name="内容占位符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546475"/>
          </a:xfrm>
        </p:spPr>
        <p:txBody>
          <a:bodyPr/>
          <a:lstStyle/>
          <a:p>
            <a:r>
              <a:rPr lang="zh-CN" altLang="en-US"/>
              <a:t>建立信念</a:t>
            </a:r>
            <a:endParaRPr lang="en-US" altLang="zh-CN"/>
          </a:p>
          <a:p>
            <a:r>
              <a:rPr lang="zh-CN" altLang="en-US"/>
              <a:t>取得信任、建立关系</a:t>
            </a:r>
            <a:endParaRPr lang="zh-CN" altLang="zh-CN"/>
          </a:p>
          <a:p>
            <a:r>
              <a:rPr lang="zh-CN" altLang="zh-CN"/>
              <a:t>消除紧张与松弛肌体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1"/>
          <p:cNvSpPr>
            <a:spLocks noGrp="1"/>
          </p:cNvSpPr>
          <p:nvPr>
            <p:ph type="title"/>
          </p:nvPr>
        </p:nvSpPr>
        <p:spPr>
          <a:xfrm>
            <a:off x="1116013" y="260350"/>
            <a:ext cx="6096000" cy="1143000"/>
          </a:xfrm>
        </p:spPr>
        <p:txBody>
          <a:bodyPr/>
          <a:lstStyle/>
          <a:p>
            <a:r>
              <a:rPr lang="zh-CN" altLang="en-US"/>
              <a:t>模仿力</a:t>
            </a:r>
          </a:p>
        </p:txBody>
      </p:sp>
      <p:sp>
        <p:nvSpPr>
          <p:cNvPr id="24578" name="内容占位符 2"/>
          <p:cNvSpPr>
            <a:spLocks noGrp="1"/>
          </p:cNvSpPr>
          <p:nvPr>
            <p:ph idx="1"/>
          </p:nvPr>
        </p:nvSpPr>
        <p:spPr>
          <a:xfrm>
            <a:off x="468313" y="1341438"/>
            <a:ext cx="8434387" cy="452596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/>
              <a:t>第一步（无实物表演）：无目的行为：开门，拿一盆水，看病历</a:t>
            </a:r>
            <a:r>
              <a:rPr lang="zh-CN" altLang="zh-CN"/>
              <a:t>。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第二步（简单目的表演）：具有目的：开门找人，拿一盆水救火，看病历找药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zh-CN"/>
              <a:t>第三步</a:t>
            </a:r>
            <a:r>
              <a:rPr lang="zh-CN" altLang="en-US"/>
              <a:t>（情景表演）</a:t>
            </a:r>
            <a:r>
              <a:rPr lang="zh-CN" altLang="zh-CN"/>
              <a:t>：</a:t>
            </a:r>
            <a:r>
              <a:rPr lang="zh-CN" altLang="en-US"/>
              <a:t>时间、地点，人物，目的：晚上找医生了解病人，中午吃饭前找医生解释病情。</a:t>
            </a:r>
            <a:endParaRPr lang="zh-CN" altLang="zh-CN"/>
          </a:p>
          <a:p>
            <a:pPr>
              <a:lnSpc>
                <a:spcPct val="15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模仿力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行为的模仿是为了让肢体和肌肉记住</a:t>
            </a:r>
          </a:p>
        </p:txBody>
      </p:sp>
    </p:spTree>
    <p:extLst>
      <p:ext uri="{BB962C8B-B14F-4D97-AF65-F5344CB8AC3E}">
        <p14:creationId xmlns:p14="http://schemas.microsoft.com/office/powerpoint/2010/main" val="259443577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title"/>
          </p:nvPr>
        </p:nvSpPr>
        <p:spPr>
          <a:xfrm>
            <a:off x="1908175" y="260350"/>
            <a:ext cx="6096000" cy="1143000"/>
          </a:xfrm>
        </p:spPr>
        <p:txBody>
          <a:bodyPr/>
          <a:lstStyle/>
          <a:p>
            <a:r>
              <a:rPr lang="zh-CN" altLang="en-US"/>
              <a:t>观察力</a:t>
            </a:r>
          </a:p>
        </p:txBody>
      </p:sp>
      <p:sp>
        <p:nvSpPr>
          <p:cNvPr id="2560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表情、语言、肢体</a:t>
            </a:r>
            <a:endParaRPr lang="en-US" altLang="zh-CN"/>
          </a:p>
          <a:p>
            <a:pPr marL="0" indent="0">
              <a:buNone/>
            </a:pPr>
            <a:r>
              <a:rPr lang="zh-CN" altLang="zh-CN"/>
              <a:t>从角色的主要特点开始，例如所扮演角色的职业特点、性格特点、习惯性动作、语言等。要求标准化病人能观察到角色的某些重要特征，言行、举止来进行模仿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1"/>
          <p:cNvSpPr>
            <a:spLocks noGrp="1"/>
          </p:cNvSpPr>
          <p:nvPr>
            <p:ph type="title"/>
          </p:nvPr>
        </p:nvSpPr>
        <p:spPr/>
        <p:txBody>
          <a:bodyPr lIns="91412" tIns="45706" rIns="91412" bIns="45706" anchor="t"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99050" y="641028"/>
            <a:ext cx="3687762" cy="2459038"/>
          </a:xfr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238465" y="4044836"/>
            <a:ext cx="3116263" cy="20732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54751" y="596578"/>
            <a:ext cx="2508250" cy="254793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283968" y="5903100"/>
            <a:ext cx="4628594" cy="52322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bg1"/>
                </a:solidFill>
                <a:latin typeface="Arial" pitchFamily="34" charset="0"/>
                <a:ea typeface="华文隶书" panose="02010800040101010101" pitchFamily="2" charset="-122"/>
                <a:cs typeface="Arial"/>
              </a:defRPr>
            </a:lvl1pPr>
            <a:lvl2pPr marL="742950" indent="-28575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bg1"/>
                </a:solidFill>
                <a:latin typeface="Arial" pitchFamily="34" charset="0"/>
                <a:ea typeface="华文隶书" panose="02010800040101010101" pitchFamily="2" charset="-122"/>
                <a:cs typeface="Arial"/>
              </a:defRPr>
            </a:lvl2pPr>
            <a:lvl3pPr marL="1143000" indent="-22860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3pPr>
            <a:lvl4pPr marL="1600200" indent="-22860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4pPr>
            <a:lvl5pPr marL="2057400" indent="-22860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5pPr>
            <a:lvl6pPr marL="25146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6pPr>
            <a:lvl7pPr marL="29718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7pPr>
            <a:lvl8pPr marL="34290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8pPr>
            <a:lvl9pPr marL="38862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>
                <a:solidFill>
                  <a:srgbClr val="FF0000"/>
                </a:solidFill>
                <a:ea typeface="宋体" pitchFamily="2" charset="-122"/>
                <a:cs typeface="+mn-cs"/>
              </a:rPr>
              <a:t>惆怅，忧虑，悲伤，痛苦</a:t>
            </a:r>
          </a:p>
        </p:txBody>
      </p:sp>
      <p:pic>
        <p:nvPicPr>
          <p:cNvPr id="9" name="内容占位符 3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9331" y="1798636"/>
            <a:ext cx="3384376" cy="3674398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35" name="组合 34"/>
          <p:cNvGrpSpPr/>
          <p:nvPr/>
        </p:nvGrpSpPr>
        <p:grpSpPr>
          <a:xfrm>
            <a:off x="5508104" y="3356992"/>
            <a:ext cx="3404458" cy="661519"/>
            <a:chOff x="5508104" y="3356992"/>
            <a:chExt cx="3404458" cy="661519"/>
          </a:xfrm>
        </p:grpSpPr>
        <p:cxnSp>
          <p:nvCxnSpPr>
            <p:cNvPr id="3" name="肘形连接符 2"/>
            <p:cNvCxnSpPr>
              <a:endCxn id="11" idx="1"/>
            </p:cNvCxnSpPr>
            <p:nvPr/>
          </p:nvCxnSpPr>
          <p:spPr>
            <a:xfrm>
              <a:off x="5508104" y="3356992"/>
              <a:ext cx="1822242" cy="476853"/>
            </a:xfrm>
            <a:prstGeom prst="bentConnector3">
              <a:avLst/>
            </a:prstGeom>
            <a:ln w="28575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文本框 10"/>
            <p:cNvSpPr txBox="1"/>
            <p:nvPr/>
          </p:nvSpPr>
          <p:spPr>
            <a:xfrm>
              <a:off x="7330346" y="3649179"/>
              <a:ext cx="1582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9pPr>
            </a:lstStyle>
            <a:p>
              <a:r>
                <a:rPr lang="zh-CN" altLang="en-US" b="1"/>
                <a:t>上层眼皮下垂</a:t>
              </a:r>
            </a:p>
          </p:txBody>
        </p:sp>
      </p:grpSp>
      <p:cxnSp>
        <p:nvCxnSpPr>
          <p:cNvPr id="21" name="肘形连接符 20"/>
          <p:cNvCxnSpPr/>
          <p:nvPr/>
        </p:nvCxnSpPr>
        <p:spPr>
          <a:xfrm>
            <a:off x="6012162" y="4329497"/>
            <a:ext cx="1318184" cy="12700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组合 36"/>
          <p:cNvGrpSpPr/>
          <p:nvPr/>
        </p:nvGrpSpPr>
        <p:grpSpPr>
          <a:xfrm>
            <a:off x="5217788" y="3491551"/>
            <a:ext cx="3710249" cy="1092624"/>
            <a:chOff x="5217788" y="3491551"/>
            <a:chExt cx="3710249" cy="1092624"/>
          </a:xfrm>
        </p:grpSpPr>
        <p:cxnSp>
          <p:nvCxnSpPr>
            <p:cNvPr id="13" name="肘形连接符 12"/>
            <p:cNvCxnSpPr/>
            <p:nvPr/>
          </p:nvCxnSpPr>
          <p:spPr>
            <a:xfrm rot="16200000" flipH="1">
              <a:off x="5196002" y="3513337"/>
              <a:ext cx="837946" cy="794374"/>
            </a:xfrm>
            <a:prstGeom prst="bentConnector3">
              <a:avLst>
                <a:gd name="adj1" fmla="val 50000"/>
              </a:avLst>
            </a:prstGeom>
            <a:ln w="28575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文本框 29"/>
            <p:cNvSpPr txBox="1"/>
            <p:nvPr/>
          </p:nvSpPr>
          <p:spPr>
            <a:xfrm>
              <a:off x="7330346" y="4214843"/>
              <a:ext cx="15976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9pPr>
            </a:lstStyle>
            <a:p>
              <a:r>
                <a:rPr lang="zh-CN" altLang="en-US" b="1"/>
                <a:t>两眼无光</a:t>
              </a: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4980745" y="4454852"/>
            <a:ext cx="3981170" cy="949788"/>
            <a:chOff x="4980745" y="4454852"/>
            <a:chExt cx="3981170" cy="949788"/>
          </a:xfrm>
        </p:grpSpPr>
        <p:cxnSp>
          <p:nvCxnSpPr>
            <p:cNvPr id="31" name="肘形连接符 30"/>
            <p:cNvCxnSpPr/>
            <p:nvPr/>
          </p:nvCxnSpPr>
          <p:spPr>
            <a:xfrm>
              <a:off x="4980745" y="4454852"/>
              <a:ext cx="2449631" cy="488123"/>
            </a:xfrm>
            <a:prstGeom prst="bentConnector3">
              <a:avLst>
                <a:gd name="adj1" fmla="val 25656"/>
              </a:avLst>
            </a:prstGeom>
            <a:ln w="28575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文本框 33"/>
            <p:cNvSpPr txBox="1"/>
            <p:nvPr/>
          </p:nvSpPr>
          <p:spPr>
            <a:xfrm>
              <a:off x="7379699" y="4758309"/>
              <a:ext cx="15822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Arial"/>
                </a:defRPr>
              </a:lvl9pPr>
            </a:lstStyle>
            <a:p>
              <a:r>
                <a:rPr lang="zh-CN" altLang="en-US" b="1"/>
                <a:t>两侧嘴角微微下拉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78416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622278" y="396262"/>
            <a:ext cx="5521722" cy="962665"/>
          </a:xfrm>
        </p:spPr>
        <p:txBody>
          <a:bodyPr/>
          <a:lstStyle/>
          <a:p>
            <a:r>
              <a:rPr lang="zh-CN" altLang="en-US" sz="2400"/>
              <a:t>惆怅，忧虑，悲伤，痛苦</a:t>
            </a:r>
          </a:p>
        </p:txBody>
      </p:sp>
      <p:pic>
        <p:nvPicPr>
          <p:cNvPr id="4" name="内容占位符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02" y="1772816"/>
            <a:ext cx="3384376" cy="3674398"/>
          </a:xfrm>
          <a:prstGeom prst="rect">
            <a:avLst/>
          </a:prstGeom>
        </p:spPr>
      </p:pic>
      <p:graphicFrame>
        <p:nvGraphicFramePr>
          <p:cNvPr id="7" name="表格 6"/>
          <p:cNvGraphicFramePr>
            <a:graphicFrameLocks noGrp="1"/>
          </p:cNvGraphicFramePr>
          <p:nvPr>
            <p:extLst/>
          </p:nvPr>
        </p:nvGraphicFramePr>
        <p:xfrm>
          <a:off x="3909416" y="1766798"/>
          <a:ext cx="4947445" cy="447051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8948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8948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8948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989489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989489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9326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情绪升级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眼睛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眉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两颊和鼻子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嘴和牙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537883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忧虑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眼神暗淡无光，眼部肌肉松弛，上层眼皮台，对未来担心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眉心微微紧锁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麻木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牙关扣紧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03856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622278" y="396262"/>
            <a:ext cx="5521722" cy="962665"/>
          </a:xfrm>
        </p:spPr>
        <p:txBody>
          <a:bodyPr/>
          <a:lstStyle/>
          <a:p>
            <a:r>
              <a:rPr lang="zh-CN" altLang="en-US" sz="2400"/>
              <a:t>惆怅，忧虑，悲伤，痛苦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/>
          </p:nvPr>
        </p:nvGraphicFramePr>
        <p:xfrm>
          <a:off x="4067944" y="1563280"/>
          <a:ext cx="4824535" cy="48180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490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6490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6490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964907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964907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97027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情绪升级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眼睛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眉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两颊和鼻子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嘴和牙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84777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悲伤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眼神暗淡可以伴随眼泪，眼部肌肉紧张，上层眼皮下垂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眉心紧锁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法令纹收紧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嘴角下拉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pic>
        <p:nvPicPr>
          <p:cNvPr id="10" name="图片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570145"/>
            <a:ext cx="3496417" cy="371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8794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 lIns="91412" tIns="45706" rIns="91412" bIns="45706" anchor="t"/>
          <a:lstStyle/>
          <a:p>
            <a:pPr eaLnBrk="1" hangingPunct="1"/>
            <a:endParaRPr lang="zh-CN" altLang="en-US"/>
          </a:p>
        </p:txBody>
      </p:sp>
      <p:pic>
        <p:nvPicPr>
          <p:cNvPr id="8" name="Content Placeholder 5" descr="1384561_170014388227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338" y="1017588"/>
            <a:ext cx="3271837" cy="2219325"/>
          </a:xfr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12775" y="3467100"/>
            <a:ext cx="3095625" cy="23971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756150" y="1054100"/>
            <a:ext cx="3376613" cy="22542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283968" y="4293096"/>
            <a:ext cx="3848795" cy="584775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bg1"/>
                </a:solidFill>
                <a:latin typeface="Arial" pitchFamily="34" charset="0"/>
                <a:ea typeface="华文隶书" panose="02010800040101010101" pitchFamily="2" charset="-122"/>
                <a:cs typeface="Arial"/>
              </a:defRPr>
            </a:lvl1pPr>
            <a:lvl2pPr marL="742950" indent="-28575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bg1"/>
                </a:solidFill>
                <a:latin typeface="Arial" pitchFamily="34" charset="0"/>
                <a:ea typeface="华文隶书" panose="02010800040101010101" pitchFamily="2" charset="-122"/>
                <a:cs typeface="Arial"/>
              </a:defRPr>
            </a:lvl2pPr>
            <a:lvl3pPr marL="1143000" indent="-22860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3pPr>
            <a:lvl4pPr marL="1600200" indent="-22860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4pPr>
            <a:lvl5pPr marL="2057400" indent="-228600" algn="l" rtl="0" fontAlgn="base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5pPr>
            <a:lvl6pPr marL="25146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6pPr>
            <a:lvl7pPr marL="29718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7pPr>
            <a:lvl8pPr marL="34290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8pPr>
            <a:lvl9pPr marL="3886200" indent="-228600" algn="l" defTabSz="914400" rtl="0" eaLnBrk="0" fontAlgn="base" latinLnBrk="0" hangingPunct="0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b="1">
                <a:solidFill>
                  <a:srgbClr val="FF0000"/>
                </a:solidFill>
                <a:ea typeface="宋体" pitchFamily="2" charset="-122"/>
                <a:cs typeface="+mn-cs"/>
              </a:rPr>
              <a:t>惊慌，害羞，焦虑</a:t>
            </a:r>
          </a:p>
        </p:txBody>
      </p:sp>
    </p:spTree>
    <p:extLst>
      <p:ext uri="{BB962C8B-B14F-4D97-AF65-F5344CB8AC3E}">
        <p14:creationId xmlns:p14="http://schemas.microsoft.com/office/powerpoint/2010/main" val="527172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害羞，焦虑，惊慌，害怕，恐惧</a:t>
            </a:r>
          </a:p>
        </p:txBody>
      </p:sp>
      <p:pic>
        <p:nvPicPr>
          <p:cNvPr id="4" name="图片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700808"/>
            <a:ext cx="3863017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表格 4"/>
          <p:cNvGraphicFramePr>
            <a:graphicFrameLocks noGrp="1"/>
          </p:cNvGraphicFramePr>
          <p:nvPr>
            <p:extLst/>
          </p:nvPr>
        </p:nvGraphicFramePr>
        <p:xfrm>
          <a:off x="4716016" y="2708920"/>
          <a:ext cx="4104455" cy="24815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089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2089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820891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820891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820891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49990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情绪升级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眼睛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眉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两颊和鼻子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嘴和牙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660336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焦虑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眼部肌肉往里收紧，上层眼皮台，对未来担心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眉毛紧张，额头用力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麻木，鼻孔张开，气息浅而快。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1800" b="1" u="none" strike="noStrike">
                          <a:effectLst/>
                        </a:rPr>
                        <a:t>牙关扣紧</a:t>
                      </a:r>
                      <a:endParaRPr lang="zh-CN" sz="18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50645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害羞，焦虑，惊慌，害怕，恐惧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027127"/>
              </p:ext>
            </p:extLst>
          </p:nvPr>
        </p:nvGraphicFramePr>
        <p:xfrm>
          <a:off x="4139952" y="2105025"/>
          <a:ext cx="5124400" cy="26479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2488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2488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02488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02488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02488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38735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情绪升级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眼睛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眉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两颊和鼻子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嘴和牙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720850"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恐怖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眼部完全撑到最大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眉毛压低，额头上扬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鼻孔扩张到最大，两颊向上向外提起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嘴把向两侧咧开。倒吸气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8415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sz="2000" b="1" u="none" strike="noStrike">
                          <a:effectLst/>
                        </a:rPr>
                        <a:t>。</a:t>
                      </a:r>
                      <a:endParaRPr lang="zh-CN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itchFamily="2" charset="-122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pic>
        <p:nvPicPr>
          <p:cNvPr id="5" name="图片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0894" y="1443447"/>
            <a:ext cx="3267010" cy="347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312367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https://d.book118.com/576121052100010032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宋体</vt:lpstr>
      <vt:lpstr>微软雅黑</vt:lpstr>
      <vt:lpstr>华文隶书</vt:lpstr>
      <vt:lpstr>Office Theme</vt:lpstr>
      <vt:lpstr>SP的表演培训</vt:lpstr>
      <vt:lpstr>SP表演最特殊的是</vt:lpstr>
      <vt:lpstr>SP表演的困难</vt:lpstr>
      <vt:lpstr>SP表演</vt:lpstr>
      <vt:lpstr>PowerPoint Presentation</vt:lpstr>
      <vt:lpstr>表演培训的构架</vt:lpstr>
      <vt:lpstr>暖场</vt:lpstr>
      <vt:lpstr>模仿力</vt:lpstr>
      <vt:lpstr>模仿力</vt:lpstr>
      <vt:lpstr>观察力</vt:lpstr>
      <vt:lpstr>PowerPoint Presentation</vt:lpstr>
      <vt:lpstr>惆怅，忧虑，悲伤，痛苦</vt:lpstr>
      <vt:lpstr>惆怅，忧虑，悲伤，痛苦</vt:lpstr>
      <vt:lpstr>PowerPoint Presentation</vt:lpstr>
      <vt:lpstr>害羞，焦虑，惊慌，害怕，恐惧</vt:lpstr>
      <vt:lpstr>害羞，焦虑，惊慌，害怕，恐惧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2024-08-31T08:35:48.345</cp:lastPrinted>
  <dcterms:created xsi:type="dcterms:W3CDTF">2024-08-31T00:35:48Z</dcterms:created>
  <dcterms:modified xsi:type="dcterms:W3CDTF">2024-08-31T00:35:50Z</dcterms:modified>
</cp:coreProperties>
</file>