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DC160-83BD-41D0-8402-C465B6AB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2C4F9-B2DF-4B52-B525-C6395903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08CD8-D01C-449B-AF00-4ABE3253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7C1E0-F57F-4BD7-A91B-64A755F17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1E37F3-0A6F-450F-B87D-FB76543A9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C444EB-F100-4199-ADF6-D8DD8EB0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96DDC-0AD7-4723-990E-C76F04541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29C04-70C0-4252-98F2-BB0D3CDC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EA9B2-951A-40F1-B320-1FF5DBD5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5D8E5-8F78-4CB1-BC1F-50B29D672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AC790-1EA5-4C06-9CA3-AAEA9BA6B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8">
            <a:extLst>
              <a:ext uri="{FF2B5EF4-FFF2-40B4-BE49-F238E27FC236}">
                <a16:creationId xmlns:a16="http://schemas.microsoft.com/office/drawing/2014/main" id="{55C66D55-1639-4190-C7EF-706E56C5C72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55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Box 2">
            <a:extLst>
              <a:ext uri="{FF2B5EF4-FFF2-40B4-BE49-F238E27FC236}">
                <a16:creationId xmlns:a16="http://schemas.microsoft.com/office/drawing/2014/main" id="{48D54916-BFC3-2399-5AD0-18AE968BE610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373938" y="6191250"/>
            <a:ext cx="15716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/>
              <a:t>DEMATIC</a:t>
            </a: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A8819231-C104-7910-C0F9-8C970DBEC606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165975" y="5822950"/>
            <a:ext cx="107950" cy="711200"/>
          </a:xfrm>
          <a:prstGeom prst="rect">
            <a:avLst/>
          </a:prstGeom>
          <a:solidFill>
            <a:srgbClr val="F9B2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AA1E32B3-DD2C-1469-7FAE-2FBC107C5AB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4287838" y="6292850"/>
            <a:ext cx="2746375" cy="33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chemeClr val="bg2"/>
                </a:solidFill>
              </a:rPr>
              <a:t>Creating Logistics Results</a:t>
            </a: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47CAA630-E21C-0110-C270-B9DB06061858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3175" y="4699000"/>
            <a:ext cx="9140825" cy="863600"/>
          </a:xfrm>
          <a:prstGeom prst="rect">
            <a:avLst/>
          </a:prstGeom>
          <a:solidFill>
            <a:schemeClr val="tx1">
              <a:alpha val="70195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6168976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231884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9048837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9550" y="1406525"/>
            <a:ext cx="4038600" cy="43195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00550" y="1406525"/>
            <a:ext cx="4038600" cy="43195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6060609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2818778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2616711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27912215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60200177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665614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915422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81750" y="511175"/>
            <a:ext cx="2057400" cy="52149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9550" y="511175"/>
            <a:ext cx="6019800" cy="52149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44842496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" y="511175"/>
            <a:ext cx="5648325" cy="584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09550" y="1406525"/>
            <a:ext cx="4038600" cy="4319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400550" y="1406525"/>
            <a:ext cx="4038600" cy="2082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400550" y="3641725"/>
            <a:ext cx="4038600" cy="20843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601046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8B497D3-CEA4-B7F1-A11F-A461074AD542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3175"/>
            <a:ext cx="106363" cy="971550"/>
          </a:xfrm>
          <a:prstGeom prst="rect">
            <a:avLst/>
          </a:prstGeom>
          <a:solidFill>
            <a:srgbClr val="F9B2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sp>
        <p:nvSpPr>
          <p:cNvPr id="1027" name="Text Box 3">
            <a:extLst>
              <a:ext uri="{FF2B5EF4-FFF2-40B4-BE49-F238E27FC236}">
                <a16:creationId xmlns:a16="http://schemas.microsoft.com/office/drawing/2014/main" id="{FB4E055A-2400-28BD-CF79-16C43BB0E5E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00025" y="1393825"/>
            <a:ext cx="658495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 b="0"/>
          </a:p>
        </p:txBody>
      </p:sp>
      <p:sp>
        <p:nvSpPr>
          <p:cNvPr id="1028" name="Text Box 4">
            <a:extLst>
              <a:ext uri="{FF2B5EF4-FFF2-40B4-BE49-F238E27FC236}">
                <a16:creationId xmlns:a16="http://schemas.microsoft.com/office/drawing/2014/main" id="{757901C2-4095-6E1E-B00D-8608ECB2EF4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323850" y="2528888"/>
            <a:ext cx="781050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Clr>
                <a:srgbClr val="F9B200"/>
              </a:buClr>
              <a:buSzPct val="65000"/>
              <a:buFont typeface="Wingdings" panose="05000000000000000000" pitchFamily="2" charset="2"/>
              <a:buChar char="n"/>
            </a:pPr>
            <a:endParaRPr lang="zh-CN" altLang="en-US" b="0"/>
          </a:p>
          <a:p>
            <a:pPr eaLnBrk="1" hangingPunct="1">
              <a:buClr>
                <a:srgbClr val="F9B200"/>
              </a:buClr>
              <a:buSzPct val="65000"/>
              <a:buFont typeface="Wingdings" panose="05000000000000000000" pitchFamily="2" charset="2"/>
              <a:buChar char="n"/>
            </a:pPr>
            <a:endParaRPr lang="zh-CN" altLang="en-US" b="0"/>
          </a:p>
        </p:txBody>
      </p:sp>
      <p:sp>
        <p:nvSpPr>
          <p:cNvPr id="1029" name="Text Box 5">
            <a:extLst>
              <a:ext uri="{FF2B5EF4-FFF2-40B4-BE49-F238E27FC236}">
                <a16:creationId xmlns:a16="http://schemas.microsoft.com/office/drawing/2014/main" id="{4ABB52AA-C741-BC24-9078-396483A37DCD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351713" y="6183313"/>
            <a:ext cx="15716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/>
              <a:t>DEMATIC</a:t>
            </a:r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7175E8CC-43EC-E771-D386-BE8974A36B4C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165975" y="5822950"/>
            <a:ext cx="107950" cy="711200"/>
          </a:xfrm>
          <a:prstGeom prst="rect">
            <a:avLst/>
          </a:prstGeom>
          <a:solidFill>
            <a:srgbClr val="F9B2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sp>
        <p:nvSpPr>
          <p:cNvPr id="1031" name="Rectangle 8">
            <a:extLst>
              <a:ext uri="{FF2B5EF4-FFF2-40B4-BE49-F238E27FC236}">
                <a16:creationId xmlns:a16="http://schemas.microsoft.com/office/drawing/2014/main" id="{B8F0792E-CE41-9A45-D4AE-1B7CB2A27C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09550" y="1406525"/>
            <a:ext cx="8229600" cy="431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1032" name="Rectangle 9">
            <a:extLst>
              <a:ext uri="{FF2B5EF4-FFF2-40B4-BE49-F238E27FC236}">
                <a16:creationId xmlns:a16="http://schemas.microsoft.com/office/drawing/2014/main" id="{6FE2F6F1-1FB1-0755-FEBB-97EE007EE2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09550" y="511175"/>
            <a:ext cx="56483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单击此处编辑添加标题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Arial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Arial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Arial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Arial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Arial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Arial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Arial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rgbClr val="F9B200"/>
          </a:solidFill>
          <a:latin typeface="Arial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F9B200"/>
        </a:buClr>
        <a:buSzPct val="85000"/>
        <a:buFont typeface="Wingdings" panose="05000000000000000000" pitchFamily="2" charset="2"/>
        <a:buChar char="n"/>
        <a:defRPr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140000"/>
        <a:buFont typeface="Arial" pitchFamily="34" charset="0"/>
        <a:buChar char="-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3.png" /><Relationship Id="rId11" Type="http://schemas.openxmlformats.org/officeDocument/2006/relationships/image" Target="../media/image24.jpeg" /><Relationship Id="rId12" Type="http://schemas.openxmlformats.org/officeDocument/2006/relationships/image" Target="../media/image25.jpeg" /><Relationship Id="rId13" Type="http://schemas.openxmlformats.org/officeDocument/2006/relationships/image" Target="../media/image26.png" /><Relationship Id="rId14" Type="http://schemas.openxmlformats.org/officeDocument/2006/relationships/image" Target="../media/image27.jpeg" /><Relationship Id="rId15" Type="http://schemas.openxmlformats.org/officeDocument/2006/relationships/image" Target="../media/image28.png" /><Relationship Id="rId16" Type="http://schemas.openxmlformats.org/officeDocument/2006/relationships/image" Target="../media/image29.png" /><Relationship Id="rId17" Type="http://schemas.openxmlformats.org/officeDocument/2006/relationships/image" Target="../media/image30.png" /><Relationship Id="rId18" Type="http://schemas.openxmlformats.org/officeDocument/2006/relationships/vmlDrawing" Target="../drawings/vmlDrawing1.vml" /><Relationship Id="rId2" Type="http://schemas.openxmlformats.org/officeDocument/2006/relationships/image" Target="../media/image17.pn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18.emf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oleObject" Target="../embeddings/oleObject2.bin" TargetMode="Internal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211020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151A9930-3534-9CB8-C8C8-2913848FCC89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355600" y="4724400"/>
            <a:ext cx="7772400" cy="836613"/>
          </a:xfrm>
          <a:noFill/>
        </p:spPr>
        <p:txBody>
          <a:bodyPr/>
          <a:lstStyle/>
          <a:p>
            <a:pPr eaLnBrk="1" hangingPunct="1"/>
            <a:r>
              <a:rPr lang="en-US" altLang="zh-CN" sz="3200"/>
              <a:t>RFID</a:t>
            </a:r>
            <a:r>
              <a:rPr lang="zh-CN" altLang="en-US" sz="3200"/>
              <a:t>资产管理系统</a:t>
            </a:r>
          </a:p>
        </p:txBody>
      </p:sp>
      <p:sp>
        <p:nvSpPr>
          <p:cNvPr id="3075" name="PB1"/>
          <p:cNvSpPr/>
          <p:nvPr/>
        </p:nvSpPr>
        <p:spPr>
          <a:xfrm>
            <a:off x="0" y="6839712"/>
            <a:ext cx="43542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3076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A60F2C3F-32A0-8F65-51D4-8675B6D4E0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纲要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417A09A1-49E0-FFC6-200C-99DC6BB7D76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9550" y="1406525"/>
            <a:ext cx="8229600" cy="4319588"/>
          </a:xfrm>
        </p:spPr>
        <p:txBody>
          <a:bodyPr/>
          <a:lstStyle/>
          <a:p>
            <a:pPr eaLnBrk="1" hangingPunct="1"/>
            <a:r>
              <a:rPr lang="en-US" altLang="zh-CN" b="1"/>
              <a:t>RFID</a:t>
            </a:r>
            <a:r>
              <a:rPr lang="zh-CN" altLang="en-US" b="1"/>
              <a:t>技术简介</a:t>
            </a:r>
          </a:p>
          <a:p>
            <a:pPr lvl="1" eaLnBrk="1" hangingPunct="1"/>
            <a:r>
              <a:rPr lang="en-US" altLang="zh-CN" b="1"/>
              <a:t>RFID</a:t>
            </a:r>
            <a:r>
              <a:rPr lang="zh-CN" altLang="en-US" b="1"/>
              <a:t>技术概述</a:t>
            </a:r>
          </a:p>
          <a:p>
            <a:pPr lvl="1" eaLnBrk="1" hangingPunct="1"/>
            <a:r>
              <a:rPr lang="en-US" altLang="zh-CN" b="1"/>
              <a:t>RFID</a:t>
            </a:r>
            <a:r>
              <a:rPr lang="zh-CN" altLang="en-US" b="1"/>
              <a:t>系统组成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系统流程分析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系统方案设计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技术应用实现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项目效益分析</a:t>
            </a:r>
          </a:p>
          <a:p>
            <a:pPr eaLnBrk="1" hangingPunct="1"/>
            <a:endParaRPr lang="zh-CN" altLang="en-US" b="1">
              <a:solidFill>
                <a:srgbClr val="D2D7E6"/>
              </a:solidFill>
            </a:endParaRPr>
          </a:p>
        </p:txBody>
      </p:sp>
      <p:sp>
        <p:nvSpPr>
          <p:cNvPr id="4100" name="PB2"/>
          <p:cNvSpPr/>
          <p:nvPr/>
        </p:nvSpPr>
        <p:spPr>
          <a:xfrm>
            <a:off x="0" y="6839712"/>
            <a:ext cx="87085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4101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105A7703-5574-D6CB-2D9D-5D088E4059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/>
              <a:t>RFID</a:t>
            </a:r>
            <a:r>
              <a:rPr lang="zh-CN" altLang="en-US"/>
              <a:t>技术概述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838BBD2A-FDE2-9043-85D4-10891DD5DC4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9550" y="1406525"/>
            <a:ext cx="8229600" cy="4319588"/>
          </a:xfrm>
        </p:spPr>
        <p:txBody>
          <a:bodyPr/>
          <a:lstStyle/>
          <a:p>
            <a:pPr eaLnBrk="1" hangingPunct="1">
              <a:lnSpc>
                <a:spcPct val="130000"/>
              </a:lnSpc>
              <a:spcBef>
                <a:spcPct val="40000"/>
              </a:spcBef>
              <a:spcAft>
                <a:spcPct val="5000"/>
              </a:spcAft>
              <a:buClr>
                <a:srgbClr val="FFC000"/>
              </a:buClr>
            </a:pPr>
            <a:r>
              <a:rPr lang="en-US" altLang="zh-CN" sz="1600"/>
              <a:t>Radio Frequency Identification——RFID</a:t>
            </a:r>
            <a:r>
              <a:rPr lang="zh-CN" altLang="en-US" sz="1600"/>
              <a:t>，无线射频身份识别，简称射频识别。</a:t>
            </a:r>
          </a:p>
          <a:p>
            <a:pPr eaLnBrk="1" hangingPunct="1">
              <a:lnSpc>
                <a:spcPct val="130000"/>
              </a:lnSpc>
              <a:spcBef>
                <a:spcPct val="40000"/>
              </a:spcBef>
              <a:spcAft>
                <a:spcPct val="5000"/>
              </a:spcAft>
              <a:buClr>
                <a:srgbClr val="FFC000"/>
              </a:buClr>
            </a:pPr>
            <a:r>
              <a:rPr lang="en-US" altLang="zh-CN" sz="1600"/>
              <a:t>RFID</a:t>
            </a:r>
            <a:r>
              <a:rPr lang="zh-CN" altLang="en-US" sz="1600"/>
              <a:t>是一种非接触式的自动识别技术，通过射频信号自动识别目标对象并获取相关数据，可识别高速运动物体并可同时识别多个标签， 操作快捷方便。 </a:t>
            </a:r>
            <a:endParaRPr lang="en-US" altLang="zh-CN" sz="1600"/>
          </a:p>
          <a:p>
            <a:pPr eaLnBrk="1" hangingPunct="1">
              <a:lnSpc>
                <a:spcPct val="130000"/>
              </a:lnSpc>
              <a:spcBef>
                <a:spcPct val="40000"/>
              </a:spcBef>
              <a:spcAft>
                <a:spcPct val="5000"/>
              </a:spcAft>
              <a:buClr>
                <a:srgbClr val="FFC000"/>
              </a:buClr>
            </a:pPr>
            <a:r>
              <a:rPr lang="en-US" altLang="zh-CN" sz="1600"/>
              <a:t>RFID</a:t>
            </a:r>
            <a:r>
              <a:rPr lang="zh-CN" altLang="en-US" sz="1600">
                <a:latin typeface="宋体" panose="02010600030101010101" pitchFamily="2" charset="-122"/>
              </a:rPr>
              <a:t>直接继承了雷达的概念。</a:t>
            </a:r>
            <a:r>
              <a:rPr lang="en-US" altLang="zh-CN" sz="1600">
                <a:latin typeface="宋体" panose="02010600030101010101" pitchFamily="2" charset="-122"/>
              </a:rPr>
              <a:t>1948</a:t>
            </a:r>
            <a:r>
              <a:rPr lang="zh-CN" altLang="en-US" sz="1600">
                <a:latin typeface="宋体" panose="02010600030101010101" pitchFamily="2" charset="-122"/>
              </a:rPr>
              <a:t>年哈里</a:t>
            </a:r>
            <a:r>
              <a:rPr lang="en-US" altLang="zh-CN" sz="1600">
                <a:latin typeface="宋体" panose="02010600030101010101" pitchFamily="2" charset="-122"/>
              </a:rPr>
              <a:t>.</a:t>
            </a:r>
            <a:r>
              <a:rPr lang="zh-CN" altLang="en-US" sz="1600">
                <a:latin typeface="宋体" panose="02010600030101010101" pitchFamily="2" charset="-122"/>
              </a:rPr>
              <a:t>斯托克曼发表的“利用反射功率的通讯”奠定了射频识别</a:t>
            </a:r>
            <a:r>
              <a:rPr lang="en-US" altLang="zh-CN" sz="1600">
                <a:latin typeface="宋体" panose="02010600030101010101" pitchFamily="2" charset="-122"/>
              </a:rPr>
              <a:t>RFID</a:t>
            </a:r>
            <a:r>
              <a:rPr lang="zh-CN" altLang="en-US" sz="1600">
                <a:latin typeface="宋体" panose="02010600030101010101" pitchFamily="2" charset="-122"/>
              </a:rPr>
              <a:t>的理论基础。</a:t>
            </a:r>
            <a:endParaRPr lang="en-US" altLang="zh-CN" sz="1600"/>
          </a:p>
          <a:p>
            <a:pPr eaLnBrk="1" hangingPunct="1"/>
            <a:endParaRPr lang="en-US" altLang="zh-CN"/>
          </a:p>
        </p:txBody>
      </p:sp>
      <p:grpSp>
        <p:nvGrpSpPr>
          <p:cNvPr id="5124" name="Group 4">
            <a:extLst>
              <a:ext uri="{FF2B5EF4-FFF2-40B4-BE49-F238E27FC236}">
                <a16:creationId xmlns:a16="http://schemas.microsoft.com/office/drawing/2014/main" id="{38575FCF-7E2D-388C-8D42-CCB94F4EC1DE}"/>
              </a:ext>
            </a:extLst>
          </p:cNvPr>
          <p:cNvGrpSpPr/>
          <p:nvPr/>
        </p:nvGrpSpPr>
        <p:grpSpPr>
          <a:xfrm>
            <a:off x="722313" y="3114675"/>
            <a:ext cx="7415212" cy="2797175"/>
            <a:chOff x="1229" y="727"/>
            <a:chExt cx="4467" cy="2265"/>
          </a:xfrm>
        </p:grpSpPr>
        <p:sp>
          <p:nvSpPr>
            <p:cNvPr id="5125" name="Rectangle 5">
              <a:extLst>
                <a:ext uri="{FF2B5EF4-FFF2-40B4-BE49-F238E27FC236}">
                  <a16:creationId xmlns:a16="http://schemas.microsoft.com/office/drawing/2014/main" id="{0E7C39BB-1902-FE18-85E9-0E5376B351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7" y="727"/>
              <a:ext cx="1496" cy="999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en-US" altLang="zh-CN"/>
            </a:p>
          </p:txBody>
        </p:sp>
        <p:pic>
          <p:nvPicPr>
            <p:cNvPr id="5126" name="Picture 6" descr="reader_and_antenna">
              <a:extLst>
                <a:ext uri="{FF2B5EF4-FFF2-40B4-BE49-F238E27FC236}">
                  <a16:creationId xmlns:a16="http://schemas.microsoft.com/office/drawing/2014/main" id="{6905A20B-DA5B-6961-FE28-542A079EC12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37" y="1423"/>
              <a:ext cx="816" cy="8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7" name="Picture 7" descr="computer_blue">
              <a:extLst>
                <a:ext uri="{FF2B5EF4-FFF2-40B4-BE49-F238E27FC236}">
                  <a16:creationId xmlns:a16="http://schemas.microsoft.com/office/drawing/2014/main" id="{3ADE72DB-03A0-BA13-B4B8-96B6A45835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789" y="1613"/>
              <a:ext cx="497" cy="4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8" name="Picture 8" descr="several-databases">
              <a:extLst>
                <a:ext uri="{FF2B5EF4-FFF2-40B4-BE49-F238E27FC236}">
                  <a16:creationId xmlns:a16="http://schemas.microsoft.com/office/drawing/2014/main" id="{17F07FA5-0467-24DB-E77A-F33FD30522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133" y="1021"/>
              <a:ext cx="309" cy="3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9" name="Picture 9" descr="server">
              <a:extLst>
                <a:ext uri="{FF2B5EF4-FFF2-40B4-BE49-F238E27FC236}">
                  <a16:creationId xmlns:a16="http://schemas.microsoft.com/office/drawing/2014/main" id="{B0B0E1DC-57C1-BB66-E801-92757A1DDF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798" y="953"/>
              <a:ext cx="197" cy="3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30" name="Picture 10" descr="computer">
              <a:extLst>
                <a:ext uri="{FF2B5EF4-FFF2-40B4-BE49-F238E27FC236}">
                  <a16:creationId xmlns:a16="http://schemas.microsoft.com/office/drawing/2014/main" id="{239D2A8D-A1FB-5108-05AA-C4A1B5CEF0B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64" y="994"/>
              <a:ext cx="393" cy="3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5131" name="Group 11">
              <a:extLst>
                <a:ext uri="{FF2B5EF4-FFF2-40B4-BE49-F238E27FC236}">
                  <a16:creationId xmlns:a16="http://schemas.microsoft.com/office/drawing/2014/main" id="{FF16D9E9-46F1-98DB-07CB-8A22A58B6FA0}"/>
                </a:ext>
              </a:extLst>
            </p:cNvPr>
            <p:cNvGrpSpPr/>
            <p:nvPr/>
          </p:nvGrpSpPr>
          <p:grpSpPr>
            <a:xfrm>
              <a:off x="1247" y="1384"/>
              <a:ext cx="469" cy="894"/>
              <a:chOff x="1247" y="1221"/>
              <a:chExt cx="469" cy="894"/>
            </a:xfrm>
          </p:grpSpPr>
          <p:pic>
            <p:nvPicPr>
              <p:cNvPr id="5149" name="Picture 12" descr="tag">
                <a:extLst>
                  <a:ext uri="{FF2B5EF4-FFF2-40B4-BE49-F238E27FC236}">
                    <a16:creationId xmlns:a16="http://schemas.microsoft.com/office/drawing/2014/main" id="{4C690225-8EDF-373E-E8A0-3CD9F997385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247" y="1221"/>
                <a:ext cx="125" cy="4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50" name="Picture 13" descr="feld1">
                <a:extLst>
                  <a:ext uri="{FF2B5EF4-FFF2-40B4-BE49-F238E27FC236}">
                    <a16:creationId xmlns:a16="http://schemas.microsoft.com/office/drawing/2014/main" id="{C6753036-DAE4-2161-1295-9D1DFE01AED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428" y="1267"/>
                <a:ext cx="152" cy="3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51" name="Picture 14" descr="tag">
                <a:extLst>
                  <a:ext uri="{FF2B5EF4-FFF2-40B4-BE49-F238E27FC236}">
                    <a16:creationId xmlns:a16="http://schemas.microsoft.com/office/drawing/2014/main" id="{ACCA80D8-C508-62DD-46BE-E9CA14E21B1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292" y="1357"/>
                <a:ext cx="125" cy="4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52" name="Picture 15" descr="feld1">
                <a:extLst>
                  <a:ext uri="{FF2B5EF4-FFF2-40B4-BE49-F238E27FC236}">
                    <a16:creationId xmlns:a16="http://schemas.microsoft.com/office/drawing/2014/main" id="{7FF7774D-3FCA-9911-DD8D-5B53B8DB8D6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473" y="1403"/>
                <a:ext cx="152" cy="3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53" name="Picture 16" descr="tag">
                <a:extLst>
                  <a:ext uri="{FF2B5EF4-FFF2-40B4-BE49-F238E27FC236}">
                    <a16:creationId xmlns:a16="http://schemas.microsoft.com/office/drawing/2014/main" id="{E9F3B733-85E7-2278-F3D5-EA52D56B5A8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338" y="1493"/>
                <a:ext cx="125" cy="4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54" name="Picture 17" descr="feld1">
                <a:extLst>
                  <a:ext uri="{FF2B5EF4-FFF2-40B4-BE49-F238E27FC236}">
                    <a16:creationId xmlns:a16="http://schemas.microsoft.com/office/drawing/2014/main" id="{AE98F120-EBE1-5218-8F3B-879601F0B5F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519" y="1539"/>
                <a:ext cx="152" cy="3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55" name="Picture 18" descr="tag">
                <a:extLst>
                  <a:ext uri="{FF2B5EF4-FFF2-40B4-BE49-F238E27FC236}">
                    <a16:creationId xmlns:a16="http://schemas.microsoft.com/office/drawing/2014/main" id="{ACBA74FE-E9F1-AED9-8BAB-B0E56D7BB2E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383" y="1629"/>
                <a:ext cx="125" cy="4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156" name="Picture 19" descr="feld1">
                <a:extLst>
                  <a:ext uri="{FF2B5EF4-FFF2-40B4-BE49-F238E27FC236}">
                    <a16:creationId xmlns:a16="http://schemas.microsoft.com/office/drawing/2014/main" id="{599AB96D-B2AE-085B-E671-3536BE49FFC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564" y="1675"/>
                <a:ext cx="152" cy="3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5132" name="Picture 20" descr="several-databases">
              <a:extLst>
                <a:ext uri="{FF2B5EF4-FFF2-40B4-BE49-F238E27FC236}">
                  <a16:creationId xmlns:a16="http://schemas.microsoft.com/office/drawing/2014/main" id="{97C6AF5B-C88E-6B39-5B5D-AFD6CAAE08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122" y="2187"/>
              <a:ext cx="309" cy="3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33" name="Picture 21" descr="server">
              <a:extLst>
                <a:ext uri="{FF2B5EF4-FFF2-40B4-BE49-F238E27FC236}">
                  <a16:creationId xmlns:a16="http://schemas.microsoft.com/office/drawing/2014/main" id="{D759A4EB-2B32-6D33-0A99-38243866826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787" y="2119"/>
              <a:ext cx="197" cy="3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34" name="Picture 22" descr="computer">
              <a:extLst>
                <a:ext uri="{FF2B5EF4-FFF2-40B4-BE49-F238E27FC236}">
                  <a16:creationId xmlns:a16="http://schemas.microsoft.com/office/drawing/2014/main" id="{34F231C1-BD5F-B1EE-D1E8-C45CAB9F93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53" y="2160"/>
              <a:ext cx="393" cy="3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5135" name="Group 23">
              <a:extLst>
                <a:ext uri="{FF2B5EF4-FFF2-40B4-BE49-F238E27FC236}">
                  <a16:creationId xmlns:a16="http://schemas.microsoft.com/office/drawing/2014/main" id="{344E68A0-930F-9005-3BF5-25D32CB7E9CD}"/>
                </a:ext>
              </a:extLst>
            </p:cNvPr>
            <p:cNvGrpSpPr/>
            <p:nvPr/>
          </p:nvGrpSpPr>
          <p:grpSpPr>
            <a:xfrm>
              <a:off x="5235" y="1617"/>
              <a:ext cx="376" cy="429"/>
              <a:chOff x="4694" y="1142"/>
              <a:chExt cx="805" cy="805"/>
            </a:xfrm>
          </p:grpSpPr>
          <p:sp>
            <p:nvSpPr>
              <p:cNvPr id="5144" name="Freeform 24">
                <a:extLst>
                  <a:ext uri="{FF2B5EF4-FFF2-40B4-BE49-F238E27FC236}">
                    <a16:creationId xmlns:a16="http://schemas.microsoft.com/office/drawing/2014/main" id="{E4D00BF0-FAB0-FBEA-C4F1-4D98A20B9314}"/>
                  </a:ext>
                </a:extLst>
              </p:cNvPr>
              <p:cNvSpPr/>
              <p:nvPr/>
            </p:nvSpPr>
            <p:spPr bwMode="auto">
              <a:xfrm>
                <a:off x="4694" y="1142"/>
                <a:ext cx="805" cy="805"/>
              </a:xfrm>
              <a:custGeom>
                <a:gdLst>
                  <a:gd name="T0" fmla="*/ 446 w 1611"/>
                  <a:gd name="T1" fmla="*/ 803 h 1609"/>
                  <a:gd name="T2" fmla="*/ 509 w 1611"/>
                  <a:gd name="T3" fmla="*/ 791 h 1609"/>
                  <a:gd name="T4" fmla="*/ 567 w 1611"/>
                  <a:gd name="T5" fmla="*/ 770 h 1609"/>
                  <a:gd name="T6" fmla="*/ 621 w 1611"/>
                  <a:gd name="T7" fmla="*/ 740 h 1609"/>
                  <a:gd name="T8" fmla="*/ 670 w 1611"/>
                  <a:gd name="T9" fmla="*/ 704 h 1609"/>
                  <a:gd name="T10" fmla="*/ 711 w 1611"/>
                  <a:gd name="T11" fmla="*/ 661 h 1609"/>
                  <a:gd name="T12" fmla="*/ 744 w 1611"/>
                  <a:gd name="T13" fmla="*/ 617 h 1609"/>
                  <a:gd name="T14" fmla="*/ 770 w 1611"/>
                  <a:gd name="T15" fmla="*/ 568 h 1609"/>
                  <a:gd name="T16" fmla="*/ 789 w 1611"/>
                  <a:gd name="T17" fmla="*/ 516 h 1609"/>
                  <a:gd name="T18" fmla="*/ 801 w 1611"/>
                  <a:gd name="T19" fmla="*/ 460 h 1609"/>
                  <a:gd name="T20" fmla="*/ 805 w 1611"/>
                  <a:gd name="T21" fmla="*/ 402 h 1609"/>
                  <a:gd name="T22" fmla="*/ 798 w 1611"/>
                  <a:gd name="T23" fmla="*/ 327 h 1609"/>
                  <a:gd name="T24" fmla="*/ 778 w 1611"/>
                  <a:gd name="T25" fmla="*/ 257 h 1609"/>
                  <a:gd name="T26" fmla="*/ 746 w 1611"/>
                  <a:gd name="T27" fmla="*/ 193 h 1609"/>
                  <a:gd name="T28" fmla="*/ 704 w 1611"/>
                  <a:gd name="T29" fmla="*/ 136 h 1609"/>
                  <a:gd name="T30" fmla="*/ 653 w 1611"/>
                  <a:gd name="T31" fmla="*/ 88 h 1609"/>
                  <a:gd name="T32" fmla="*/ 608 w 1611"/>
                  <a:gd name="T33" fmla="*/ 57 h 1609"/>
                  <a:gd name="T34" fmla="*/ 568 w 1611"/>
                  <a:gd name="T35" fmla="*/ 36 h 1609"/>
                  <a:gd name="T36" fmla="*/ 526 w 1611"/>
                  <a:gd name="T37" fmla="*/ 19 h 1609"/>
                  <a:gd name="T38" fmla="*/ 481 w 1611"/>
                  <a:gd name="T39" fmla="*/ 8 h 1609"/>
                  <a:gd name="T40" fmla="*/ 434 w 1611"/>
                  <a:gd name="T41" fmla="*/ 1 h 1609"/>
                  <a:gd name="T42" fmla="*/ 382 w 1611"/>
                  <a:gd name="T43" fmla="*/ 1 h 1609"/>
                  <a:gd name="T44" fmla="*/ 321 w 1611"/>
                  <a:gd name="T45" fmla="*/ 8 h 1609"/>
                  <a:gd name="T46" fmla="*/ 264 w 1611"/>
                  <a:gd name="T47" fmla="*/ 24 h 1609"/>
                  <a:gd name="T48" fmla="*/ 211 w 1611"/>
                  <a:gd name="T49" fmla="*/ 49 h 1609"/>
                  <a:gd name="T50" fmla="*/ 162 w 1611"/>
                  <a:gd name="T51" fmla="*/ 80 h 1609"/>
                  <a:gd name="T52" fmla="*/ 118 w 1611"/>
                  <a:gd name="T53" fmla="*/ 118 h 1609"/>
                  <a:gd name="T54" fmla="*/ 80 w 1611"/>
                  <a:gd name="T55" fmla="*/ 162 h 1609"/>
                  <a:gd name="T56" fmla="*/ 48 w 1611"/>
                  <a:gd name="T57" fmla="*/ 210 h 1609"/>
                  <a:gd name="T58" fmla="*/ 24 w 1611"/>
                  <a:gd name="T59" fmla="*/ 264 h 1609"/>
                  <a:gd name="T60" fmla="*/ 8 w 1611"/>
                  <a:gd name="T61" fmla="*/ 321 h 1609"/>
                  <a:gd name="T62" fmla="*/ 0 w 1611"/>
                  <a:gd name="T63" fmla="*/ 382 h 1609"/>
                  <a:gd name="T64" fmla="*/ 2 w 1611"/>
                  <a:gd name="T65" fmla="*/ 443 h 1609"/>
                  <a:gd name="T66" fmla="*/ 13 w 1611"/>
                  <a:gd name="T67" fmla="*/ 503 h 1609"/>
                  <a:gd name="T68" fmla="*/ 32 w 1611"/>
                  <a:gd name="T69" fmla="*/ 559 h 1609"/>
                  <a:gd name="T70" fmla="*/ 58 w 1611"/>
                  <a:gd name="T71" fmla="*/ 611 h 1609"/>
                  <a:gd name="T72" fmla="*/ 92 w 1611"/>
                  <a:gd name="T73" fmla="*/ 659 h 1609"/>
                  <a:gd name="T74" fmla="*/ 132 w 1611"/>
                  <a:gd name="T75" fmla="*/ 700 h 1609"/>
                  <a:gd name="T76" fmla="*/ 177 w 1611"/>
                  <a:gd name="T77" fmla="*/ 736 h 1609"/>
                  <a:gd name="T78" fmla="*/ 228 w 1611"/>
                  <a:gd name="T79" fmla="*/ 765 h 1609"/>
                  <a:gd name="T80" fmla="*/ 283 w 1611"/>
                  <a:gd name="T81" fmla="*/ 787 h 1609"/>
                  <a:gd name="T82" fmla="*/ 341 w 1611"/>
                  <a:gd name="T83" fmla="*/ 800 h 1609"/>
                  <a:gd name="T84" fmla="*/ 403 w 1611"/>
                  <a:gd name="T85" fmla="*/ 805 h 1609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1611"/>
                  <a:gd name="T130" fmla="*/ 0 h 1609"/>
                  <a:gd name="T131" fmla="*/ 1611 w 1611"/>
                  <a:gd name="T132" fmla="*/ 1609 h 1609"/>
                </a:gdLst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1611" h="1609">
                    <a:moveTo>
                      <a:pt x="806" y="1609"/>
                    </a:moveTo>
                    <a:lnTo>
                      <a:pt x="849" y="1608"/>
                    </a:lnTo>
                    <a:lnTo>
                      <a:pt x="892" y="1605"/>
                    </a:lnTo>
                    <a:lnTo>
                      <a:pt x="935" y="1599"/>
                    </a:lnTo>
                    <a:lnTo>
                      <a:pt x="976" y="1591"/>
                    </a:lnTo>
                    <a:lnTo>
                      <a:pt x="1018" y="1582"/>
                    </a:lnTo>
                    <a:lnTo>
                      <a:pt x="1057" y="1569"/>
                    </a:lnTo>
                    <a:lnTo>
                      <a:pt x="1096" y="1555"/>
                    </a:lnTo>
                    <a:lnTo>
                      <a:pt x="1135" y="1539"/>
                    </a:lnTo>
                    <a:lnTo>
                      <a:pt x="1172" y="1522"/>
                    </a:lnTo>
                    <a:lnTo>
                      <a:pt x="1208" y="1502"/>
                    </a:lnTo>
                    <a:lnTo>
                      <a:pt x="1243" y="1480"/>
                    </a:lnTo>
                    <a:lnTo>
                      <a:pt x="1277" y="1457"/>
                    </a:lnTo>
                    <a:lnTo>
                      <a:pt x="1309" y="1432"/>
                    </a:lnTo>
                    <a:lnTo>
                      <a:pt x="1340" y="1407"/>
                    </a:lnTo>
                    <a:lnTo>
                      <a:pt x="1370" y="1378"/>
                    </a:lnTo>
                    <a:lnTo>
                      <a:pt x="1399" y="1349"/>
                    </a:lnTo>
                    <a:lnTo>
                      <a:pt x="1423" y="1321"/>
                    </a:lnTo>
                    <a:lnTo>
                      <a:pt x="1446" y="1294"/>
                    </a:lnTo>
                    <a:lnTo>
                      <a:pt x="1467" y="1264"/>
                    </a:lnTo>
                    <a:lnTo>
                      <a:pt x="1488" y="1233"/>
                    </a:lnTo>
                    <a:lnTo>
                      <a:pt x="1506" y="1201"/>
                    </a:lnTo>
                    <a:lnTo>
                      <a:pt x="1523" y="1169"/>
                    </a:lnTo>
                    <a:lnTo>
                      <a:pt x="1540" y="1136"/>
                    </a:lnTo>
                    <a:lnTo>
                      <a:pt x="1555" y="1101"/>
                    </a:lnTo>
                    <a:lnTo>
                      <a:pt x="1567" y="1067"/>
                    </a:lnTo>
                    <a:lnTo>
                      <a:pt x="1579" y="1031"/>
                    </a:lnTo>
                    <a:lnTo>
                      <a:pt x="1588" y="994"/>
                    </a:lnTo>
                    <a:lnTo>
                      <a:pt x="1596" y="957"/>
                    </a:lnTo>
                    <a:lnTo>
                      <a:pt x="1603" y="920"/>
                    </a:lnTo>
                    <a:lnTo>
                      <a:pt x="1608" y="881"/>
                    </a:lnTo>
                    <a:lnTo>
                      <a:pt x="1610" y="843"/>
                    </a:lnTo>
                    <a:lnTo>
                      <a:pt x="1611" y="804"/>
                    </a:lnTo>
                    <a:lnTo>
                      <a:pt x="1610" y="753"/>
                    </a:lnTo>
                    <a:lnTo>
                      <a:pt x="1605" y="704"/>
                    </a:lnTo>
                    <a:lnTo>
                      <a:pt x="1597" y="654"/>
                    </a:lnTo>
                    <a:lnTo>
                      <a:pt x="1587" y="607"/>
                    </a:lnTo>
                    <a:lnTo>
                      <a:pt x="1573" y="560"/>
                    </a:lnTo>
                    <a:lnTo>
                      <a:pt x="1557" y="514"/>
                    </a:lnTo>
                    <a:lnTo>
                      <a:pt x="1538" y="470"/>
                    </a:lnTo>
                    <a:lnTo>
                      <a:pt x="1518" y="427"/>
                    </a:lnTo>
                    <a:lnTo>
                      <a:pt x="1493" y="386"/>
                    </a:lnTo>
                    <a:lnTo>
                      <a:pt x="1467" y="347"/>
                    </a:lnTo>
                    <a:lnTo>
                      <a:pt x="1439" y="309"/>
                    </a:lnTo>
                    <a:lnTo>
                      <a:pt x="1409" y="272"/>
                    </a:lnTo>
                    <a:lnTo>
                      <a:pt x="1376" y="237"/>
                    </a:lnTo>
                    <a:lnTo>
                      <a:pt x="1341" y="205"/>
                    </a:lnTo>
                    <a:lnTo>
                      <a:pt x="1306" y="175"/>
                    </a:lnTo>
                    <a:lnTo>
                      <a:pt x="1268" y="146"/>
                    </a:lnTo>
                    <a:lnTo>
                      <a:pt x="1243" y="129"/>
                    </a:lnTo>
                    <a:lnTo>
                      <a:pt x="1217" y="114"/>
                    </a:lnTo>
                    <a:lnTo>
                      <a:pt x="1192" y="99"/>
                    </a:lnTo>
                    <a:lnTo>
                      <a:pt x="1165" y="84"/>
                    </a:lnTo>
                    <a:lnTo>
                      <a:pt x="1137" y="71"/>
                    </a:lnTo>
                    <a:lnTo>
                      <a:pt x="1110" y="60"/>
                    </a:lnTo>
                    <a:lnTo>
                      <a:pt x="1081" y="48"/>
                    </a:lnTo>
                    <a:lnTo>
                      <a:pt x="1052" y="38"/>
                    </a:lnTo>
                    <a:lnTo>
                      <a:pt x="1022" y="30"/>
                    </a:lnTo>
                    <a:lnTo>
                      <a:pt x="993" y="22"/>
                    </a:lnTo>
                    <a:lnTo>
                      <a:pt x="962" y="15"/>
                    </a:lnTo>
                    <a:lnTo>
                      <a:pt x="932" y="10"/>
                    </a:lnTo>
                    <a:lnTo>
                      <a:pt x="901" y="6"/>
                    </a:lnTo>
                    <a:lnTo>
                      <a:pt x="869" y="2"/>
                    </a:lnTo>
                    <a:lnTo>
                      <a:pt x="838" y="1"/>
                    </a:lnTo>
                    <a:lnTo>
                      <a:pt x="806" y="0"/>
                    </a:lnTo>
                    <a:lnTo>
                      <a:pt x="764" y="1"/>
                    </a:lnTo>
                    <a:lnTo>
                      <a:pt x="724" y="5"/>
                    </a:lnTo>
                    <a:lnTo>
                      <a:pt x="683" y="9"/>
                    </a:lnTo>
                    <a:lnTo>
                      <a:pt x="643" y="16"/>
                    </a:lnTo>
                    <a:lnTo>
                      <a:pt x="604" y="25"/>
                    </a:lnTo>
                    <a:lnTo>
                      <a:pt x="566" y="36"/>
                    </a:lnTo>
                    <a:lnTo>
                      <a:pt x="529" y="48"/>
                    </a:lnTo>
                    <a:lnTo>
                      <a:pt x="492" y="63"/>
                    </a:lnTo>
                    <a:lnTo>
                      <a:pt x="456" y="79"/>
                    </a:lnTo>
                    <a:lnTo>
                      <a:pt x="422" y="97"/>
                    </a:lnTo>
                    <a:lnTo>
                      <a:pt x="388" y="116"/>
                    </a:lnTo>
                    <a:lnTo>
                      <a:pt x="355" y="137"/>
                    </a:lnTo>
                    <a:lnTo>
                      <a:pt x="324" y="160"/>
                    </a:lnTo>
                    <a:lnTo>
                      <a:pt x="293" y="183"/>
                    </a:lnTo>
                    <a:lnTo>
                      <a:pt x="264" y="209"/>
                    </a:lnTo>
                    <a:lnTo>
                      <a:pt x="236" y="235"/>
                    </a:lnTo>
                    <a:lnTo>
                      <a:pt x="210" y="263"/>
                    </a:lnTo>
                    <a:lnTo>
                      <a:pt x="185" y="293"/>
                    </a:lnTo>
                    <a:lnTo>
                      <a:pt x="160" y="323"/>
                    </a:lnTo>
                    <a:lnTo>
                      <a:pt x="137" y="355"/>
                    </a:lnTo>
                    <a:lnTo>
                      <a:pt x="117" y="387"/>
                    </a:lnTo>
                    <a:lnTo>
                      <a:pt x="97" y="420"/>
                    </a:lnTo>
                    <a:lnTo>
                      <a:pt x="80" y="455"/>
                    </a:lnTo>
                    <a:lnTo>
                      <a:pt x="64" y="491"/>
                    </a:lnTo>
                    <a:lnTo>
                      <a:pt x="49" y="528"/>
                    </a:lnTo>
                    <a:lnTo>
                      <a:pt x="36" y="564"/>
                    </a:lnTo>
                    <a:lnTo>
                      <a:pt x="26" y="602"/>
                    </a:lnTo>
                    <a:lnTo>
                      <a:pt x="16" y="642"/>
                    </a:lnTo>
                    <a:lnTo>
                      <a:pt x="9" y="682"/>
                    </a:lnTo>
                    <a:lnTo>
                      <a:pt x="5" y="722"/>
                    </a:lnTo>
                    <a:lnTo>
                      <a:pt x="1" y="763"/>
                    </a:lnTo>
                    <a:lnTo>
                      <a:pt x="0" y="804"/>
                    </a:lnTo>
                    <a:lnTo>
                      <a:pt x="1" y="846"/>
                    </a:lnTo>
                    <a:lnTo>
                      <a:pt x="5" y="886"/>
                    </a:lnTo>
                    <a:lnTo>
                      <a:pt x="9" y="926"/>
                    </a:lnTo>
                    <a:lnTo>
                      <a:pt x="16" y="966"/>
                    </a:lnTo>
                    <a:lnTo>
                      <a:pt x="26" y="1006"/>
                    </a:lnTo>
                    <a:lnTo>
                      <a:pt x="36" y="1044"/>
                    </a:lnTo>
                    <a:lnTo>
                      <a:pt x="49" y="1081"/>
                    </a:lnTo>
                    <a:lnTo>
                      <a:pt x="64" y="1117"/>
                    </a:lnTo>
                    <a:lnTo>
                      <a:pt x="80" y="1153"/>
                    </a:lnTo>
                    <a:lnTo>
                      <a:pt x="97" y="1188"/>
                    </a:lnTo>
                    <a:lnTo>
                      <a:pt x="117" y="1221"/>
                    </a:lnTo>
                    <a:lnTo>
                      <a:pt x="137" y="1254"/>
                    </a:lnTo>
                    <a:lnTo>
                      <a:pt x="160" y="1286"/>
                    </a:lnTo>
                    <a:lnTo>
                      <a:pt x="185" y="1317"/>
                    </a:lnTo>
                    <a:lnTo>
                      <a:pt x="210" y="1345"/>
                    </a:lnTo>
                    <a:lnTo>
                      <a:pt x="236" y="1373"/>
                    </a:lnTo>
                    <a:lnTo>
                      <a:pt x="264" y="1400"/>
                    </a:lnTo>
                    <a:lnTo>
                      <a:pt x="293" y="1425"/>
                    </a:lnTo>
                    <a:lnTo>
                      <a:pt x="324" y="1449"/>
                    </a:lnTo>
                    <a:lnTo>
                      <a:pt x="355" y="1472"/>
                    </a:lnTo>
                    <a:lnTo>
                      <a:pt x="388" y="1493"/>
                    </a:lnTo>
                    <a:lnTo>
                      <a:pt x="422" y="1513"/>
                    </a:lnTo>
                    <a:lnTo>
                      <a:pt x="456" y="1530"/>
                    </a:lnTo>
                    <a:lnTo>
                      <a:pt x="492" y="1546"/>
                    </a:lnTo>
                    <a:lnTo>
                      <a:pt x="529" y="1561"/>
                    </a:lnTo>
                    <a:lnTo>
                      <a:pt x="566" y="1574"/>
                    </a:lnTo>
                    <a:lnTo>
                      <a:pt x="604" y="1584"/>
                    </a:lnTo>
                    <a:lnTo>
                      <a:pt x="643" y="1593"/>
                    </a:lnTo>
                    <a:lnTo>
                      <a:pt x="683" y="1600"/>
                    </a:lnTo>
                    <a:lnTo>
                      <a:pt x="724" y="1605"/>
                    </a:lnTo>
                    <a:lnTo>
                      <a:pt x="764" y="1608"/>
                    </a:lnTo>
                    <a:lnTo>
                      <a:pt x="806" y="160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45" name="Freeform 25">
                <a:extLst>
                  <a:ext uri="{FF2B5EF4-FFF2-40B4-BE49-F238E27FC236}">
                    <a16:creationId xmlns:a16="http://schemas.microsoft.com/office/drawing/2014/main" id="{9D113DA7-057A-AE14-4802-5DBF29823AAE}"/>
                  </a:ext>
                </a:extLst>
              </p:cNvPr>
              <p:cNvSpPr/>
              <p:nvPr/>
            </p:nvSpPr>
            <p:spPr bwMode="auto">
              <a:xfrm>
                <a:off x="4711" y="1231"/>
                <a:ext cx="246" cy="638"/>
              </a:xfrm>
              <a:custGeom>
                <a:gdLst>
                  <a:gd name="T0" fmla="*/ 188 w 493"/>
                  <a:gd name="T1" fmla="*/ 629 h 1276"/>
                  <a:gd name="T2" fmla="*/ 206 w 493"/>
                  <a:gd name="T3" fmla="*/ 598 h 1276"/>
                  <a:gd name="T4" fmla="*/ 235 w 493"/>
                  <a:gd name="T5" fmla="*/ 540 h 1276"/>
                  <a:gd name="T6" fmla="*/ 246 w 493"/>
                  <a:gd name="T7" fmla="*/ 480 h 1276"/>
                  <a:gd name="T8" fmla="*/ 223 w 493"/>
                  <a:gd name="T9" fmla="*/ 445 h 1276"/>
                  <a:gd name="T10" fmla="*/ 188 w 493"/>
                  <a:gd name="T11" fmla="*/ 427 h 1276"/>
                  <a:gd name="T12" fmla="*/ 156 w 493"/>
                  <a:gd name="T13" fmla="*/ 420 h 1276"/>
                  <a:gd name="T14" fmla="*/ 149 w 493"/>
                  <a:gd name="T15" fmla="*/ 418 h 1276"/>
                  <a:gd name="T16" fmla="*/ 138 w 493"/>
                  <a:gd name="T17" fmla="*/ 413 h 1276"/>
                  <a:gd name="T18" fmla="*/ 128 w 493"/>
                  <a:gd name="T19" fmla="*/ 396 h 1276"/>
                  <a:gd name="T20" fmla="*/ 134 w 493"/>
                  <a:gd name="T21" fmla="*/ 347 h 1276"/>
                  <a:gd name="T22" fmla="*/ 141 w 493"/>
                  <a:gd name="T23" fmla="*/ 307 h 1276"/>
                  <a:gd name="T24" fmla="*/ 136 w 493"/>
                  <a:gd name="T25" fmla="*/ 300 h 1276"/>
                  <a:gd name="T26" fmla="*/ 122 w 493"/>
                  <a:gd name="T27" fmla="*/ 297 h 1276"/>
                  <a:gd name="T28" fmla="*/ 111 w 493"/>
                  <a:gd name="T29" fmla="*/ 295 h 1276"/>
                  <a:gd name="T30" fmla="*/ 86 w 493"/>
                  <a:gd name="T31" fmla="*/ 292 h 1276"/>
                  <a:gd name="T32" fmla="*/ 68 w 493"/>
                  <a:gd name="T33" fmla="*/ 280 h 1276"/>
                  <a:gd name="T34" fmla="*/ 62 w 493"/>
                  <a:gd name="T35" fmla="*/ 244 h 1276"/>
                  <a:gd name="T36" fmla="*/ 73 w 493"/>
                  <a:gd name="T37" fmla="*/ 211 h 1276"/>
                  <a:gd name="T38" fmla="*/ 95 w 493"/>
                  <a:gd name="T39" fmla="*/ 195 h 1276"/>
                  <a:gd name="T40" fmla="*/ 111 w 493"/>
                  <a:gd name="T41" fmla="*/ 187 h 1276"/>
                  <a:gd name="T42" fmla="*/ 123 w 493"/>
                  <a:gd name="T43" fmla="*/ 178 h 1276"/>
                  <a:gd name="T44" fmla="*/ 131 w 493"/>
                  <a:gd name="T45" fmla="*/ 165 h 1276"/>
                  <a:gd name="T46" fmla="*/ 125 w 493"/>
                  <a:gd name="T47" fmla="*/ 138 h 1276"/>
                  <a:gd name="T48" fmla="*/ 112 w 493"/>
                  <a:gd name="T49" fmla="*/ 117 h 1276"/>
                  <a:gd name="T50" fmla="*/ 105 w 493"/>
                  <a:gd name="T51" fmla="*/ 97 h 1276"/>
                  <a:gd name="T52" fmla="*/ 114 w 493"/>
                  <a:gd name="T53" fmla="*/ 76 h 1276"/>
                  <a:gd name="T54" fmla="*/ 141 w 493"/>
                  <a:gd name="T55" fmla="*/ 41 h 1276"/>
                  <a:gd name="T56" fmla="*/ 156 w 493"/>
                  <a:gd name="T57" fmla="*/ 14 h 1276"/>
                  <a:gd name="T58" fmla="*/ 155 w 493"/>
                  <a:gd name="T59" fmla="*/ 5 h 1276"/>
                  <a:gd name="T60" fmla="*/ 136 w 493"/>
                  <a:gd name="T61" fmla="*/ 20 h 1276"/>
                  <a:gd name="T62" fmla="*/ 118 w 493"/>
                  <a:gd name="T63" fmla="*/ 36 h 1276"/>
                  <a:gd name="T64" fmla="*/ 89 w 493"/>
                  <a:gd name="T65" fmla="*/ 66 h 1276"/>
                  <a:gd name="T66" fmla="*/ 60 w 493"/>
                  <a:gd name="T67" fmla="*/ 105 h 1276"/>
                  <a:gd name="T68" fmla="*/ 36 w 493"/>
                  <a:gd name="T69" fmla="*/ 147 h 1276"/>
                  <a:gd name="T70" fmla="*/ 25 w 493"/>
                  <a:gd name="T71" fmla="*/ 176 h 1276"/>
                  <a:gd name="T72" fmla="*/ 12 w 493"/>
                  <a:gd name="T73" fmla="*/ 216 h 1276"/>
                  <a:gd name="T74" fmla="*/ 2 w 493"/>
                  <a:gd name="T75" fmla="*/ 263 h 1276"/>
                  <a:gd name="T76" fmla="*/ 0 w 493"/>
                  <a:gd name="T77" fmla="*/ 312 h 1276"/>
                  <a:gd name="T78" fmla="*/ 7 w 493"/>
                  <a:gd name="T79" fmla="*/ 388 h 1276"/>
                  <a:gd name="T80" fmla="*/ 20 w 493"/>
                  <a:gd name="T81" fmla="*/ 434 h 1276"/>
                  <a:gd name="T82" fmla="*/ 35 w 493"/>
                  <a:gd name="T83" fmla="*/ 471 h 1276"/>
                  <a:gd name="T84" fmla="*/ 56 w 493"/>
                  <a:gd name="T85" fmla="*/ 510 h 1276"/>
                  <a:gd name="T86" fmla="*/ 81 w 493"/>
                  <a:gd name="T87" fmla="*/ 548 h 1276"/>
                  <a:gd name="T88" fmla="*/ 111 w 493"/>
                  <a:gd name="T89" fmla="*/ 584 h 1276"/>
                  <a:gd name="T90" fmla="*/ 138 w 493"/>
                  <a:gd name="T91" fmla="*/ 609 h 1276"/>
                  <a:gd name="T92" fmla="*/ 155 w 493"/>
                  <a:gd name="T93" fmla="*/ 622 h 1276"/>
                  <a:gd name="T94" fmla="*/ 175 w 493"/>
                  <a:gd name="T95" fmla="*/ 635 h 127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w 493"/>
                  <a:gd name="T145" fmla="*/ 0 h 1276"/>
                  <a:gd name="T146" fmla="*/ 493 w 493"/>
                  <a:gd name="T147" fmla="*/ 1276 h 1276"/>
                </a:gdLst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T144" t="T145" r="T146" b="T147"/>
                <a:pathLst>
                  <a:path w="492" h="1276">
                    <a:moveTo>
                      <a:pt x="362" y="1276"/>
                    </a:moveTo>
                    <a:lnTo>
                      <a:pt x="368" y="1268"/>
                    </a:lnTo>
                    <a:lnTo>
                      <a:pt x="377" y="1257"/>
                    </a:lnTo>
                    <a:lnTo>
                      <a:pt x="387" y="1243"/>
                    </a:lnTo>
                    <a:lnTo>
                      <a:pt x="398" y="1222"/>
                    </a:lnTo>
                    <a:lnTo>
                      <a:pt x="413" y="1196"/>
                    </a:lnTo>
                    <a:lnTo>
                      <a:pt x="430" y="1164"/>
                    </a:lnTo>
                    <a:lnTo>
                      <a:pt x="449" y="1125"/>
                    </a:lnTo>
                    <a:lnTo>
                      <a:pt x="470" y="1079"/>
                    </a:lnTo>
                    <a:lnTo>
                      <a:pt x="486" y="1034"/>
                    </a:lnTo>
                    <a:lnTo>
                      <a:pt x="493" y="995"/>
                    </a:lnTo>
                    <a:lnTo>
                      <a:pt x="492" y="959"/>
                    </a:lnTo>
                    <a:lnTo>
                      <a:pt x="481" y="928"/>
                    </a:lnTo>
                    <a:lnTo>
                      <a:pt x="466" y="906"/>
                    </a:lnTo>
                    <a:lnTo>
                      <a:pt x="447" y="889"/>
                    </a:lnTo>
                    <a:lnTo>
                      <a:pt x="425" y="874"/>
                    </a:lnTo>
                    <a:lnTo>
                      <a:pt x="401" y="862"/>
                    </a:lnTo>
                    <a:lnTo>
                      <a:pt x="377" y="854"/>
                    </a:lnTo>
                    <a:lnTo>
                      <a:pt x="353" y="847"/>
                    </a:lnTo>
                    <a:lnTo>
                      <a:pt x="332" y="843"/>
                    </a:lnTo>
                    <a:lnTo>
                      <a:pt x="313" y="839"/>
                    </a:lnTo>
                    <a:lnTo>
                      <a:pt x="309" y="838"/>
                    </a:lnTo>
                    <a:lnTo>
                      <a:pt x="304" y="837"/>
                    </a:lnTo>
                    <a:lnTo>
                      <a:pt x="299" y="836"/>
                    </a:lnTo>
                    <a:lnTo>
                      <a:pt x="296" y="836"/>
                    </a:lnTo>
                    <a:lnTo>
                      <a:pt x="285" y="831"/>
                    </a:lnTo>
                    <a:lnTo>
                      <a:pt x="277" y="826"/>
                    </a:lnTo>
                    <a:lnTo>
                      <a:pt x="269" y="817"/>
                    </a:lnTo>
                    <a:lnTo>
                      <a:pt x="262" y="808"/>
                    </a:lnTo>
                    <a:lnTo>
                      <a:pt x="257" y="791"/>
                    </a:lnTo>
                    <a:lnTo>
                      <a:pt x="253" y="767"/>
                    </a:lnTo>
                    <a:lnTo>
                      <a:pt x="257" y="735"/>
                    </a:lnTo>
                    <a:lnTo>
                      <a:pt x="268" y="694"/>
                    </a:lnTo>
                    <a:lnTo>
                      <a:pt x="280" y="657"/>
                    </a:lnTo>
                    <a:lnTo>
                      <a:pt x="284" y="631"/>
                    </a:lnTo>
                    <a:lnTo>
                      <a:pt x="283" y="614"/>
                    </a:lnTo>
                    <a:lnTo>
                      <a:pt x="280" y="603"/>
                    </a:lnTo>
                    <a:lnTo>
                      <a:pt x="277" y="602"/>
                    </a:lnTo>
                    <a:lnTo>
                      <a:pt x="272" y="600"/>
                    </a:lnTo>
                    <a:lnTo>
                      <a:pt x="264" y="597"/>
                    </a:lnTo>
                    <a:lnTo>
                      <a:pt x="254" y="595"/>
                    </a:lnTo>
                    <a:lnTo>
                      <a:pt x="244" y="593"/>
                    </a:lnTo>
                    <a:lnTo>
                      <a:pt x="235" y="591"/>
                    </a:lnTo>
                    <a:lnTo>
                      <a:pt x="228" y="589"/>
                    </a:lnTo>
                    <a:lnTo>
                      <a:pt x="222" y="589"/>
                    </a:lnTo>
                    <a:lnTo>
                      <a:pt x="205" y="588"/>
                    </a:lnTo>
                    <a:lnTo>
                      <a:pt x="188" y="587"/>
                    </a:lnTo>
                    <a:lnTo>
                      <a:pt x="173" y="584"/>
                    </a:lnTo>
                    <a:lnTo>
                      <a:pt x="159" y="579"/>
                    </a:lnTo>
                    <a:lnTo>
                      <a:pt x="146" y="571"/>
                    </a:lnTo>
                    <a:lnTo>
                      <a:pt x="137" y="559"/>
                    </a:lnTo>
                    <a:lnTo>
                      <a:pt x="130" y="543"/>
                    </a:lnTo>
                    <a:lnTo>
                      <a:pt x="126" y="521"/>
                    </a:lnTo>
                    <a:lnTo>
                      <a:pt x="125" y="488"/>
                    </a:lnTo>
                    <a:lnTo>
                      <a:pt x="130" y="461"/>
                    </a:lnTo>
                    <a:lnTo>
                      <a:pt x="137" y="440"/>
                    </a:lnTo>
                    <a:lnTo>
                      <a:pt x="147" y="422"/>
                    </a:lnTo>
                    <a:lnTo>
                      <a:pt x="160" y="408"/>
                    </a:lnTo>
                    <a:lnTo>
                      <a:pt x="175" y="398"/>
                    </a:lnTo>
                    <a:lnTo>
                      <a:pt x="190" y="390"/>
                    </a:lnTo>
                    <a:lnTo>
                      <a:pt x="205" y="382"/>
                    </a:lnTo>
                    <a:lnTo>
                      <a:pt x="214" y="377"/>
                    </a:lnTo>
                    <a:lnTo>
                      <a:pt x="223" y="373"/>
                    </a:lnTo>
                    <a:lnTo>
                      <a:pt x="231" y="368"/>
                    </a:lnTo>
                    <a:lnTo>
                      <a:pt x="239" y="362"/>
                    </a:lnTo>
                    <a:lnTo>
                      <a:pt x="246" y="356"/>
                    </a:lnTo>
                    <a:lnTo>
                      <a:pt x="252" y="349"/>
                    </a:lnTo>
                    <a:lnTo>
                      <a:pt x="258" y="341"/>
                    </a:lnTo>
                    <a:lnTo>
                      <a:pt x="262" y="330"/>
                    </a:lnTo>
                    <a:lnTo>
                      <a:pt x="265" y="312"/>
                    </a:lnTo>
                    <a:lnTo>
                      <a:pt x="260" y="294"/>
                    </a:lnTo>
                    <a:lnTo>
                      <a:pt x="251" y="276"/>
                    </a:lnTo>
                    <a:lnTo>
                      <a:pt x="239" y="258"/>
                    </a:lnTo>
                    <a:lnTo>
                      <a:pt x="231" y="246"/>
                    </a:lnTo>
                    <a:lnTo>
                      <a:pt x="224" y="233"/>
                    </a:lnTo>
                    <a:lnTo>
                      <a:pt x="217" y="220"/>
                    </a:lnTo>
                    <a:lnTo>
                      <a:pt x="213" y="207"/>
                    </a:lnTo>
                    <a:lnTo>
                      <a:pt x="211" y="193"/>
                    </a:lnTo>
                    <a:lnTo>
                      <a:pt x="212" y="179"/>
                    </a:lnTo>
                    <a:lnTo>
                      <a:pt x="217" y="165"/>
                    </a:lnTo>
                    <a:lnTo>
                      <a:pt x="228" y="152"/>
                    </a:lnTo>
                    <a:lnTo>
                      <a:pt x="250" y="127"/>
                    </a:lnTo>
                    <a:lnTo>
                      <a:pt x="267" y="103"/>
                    </a:lnTo>
                    <a:lnTo>
                      <a:pt x="283" y="82"/>
                    </a:lnTo>
                    <a:lnTo>
                      <a:pt x="295" y="62"/>
                    </a:lnTo>
                    <a:lnTo>
                      <a:pt x="305" y="44"/>
                    </a:lnTo>
                    <a:lnTo>
                      <a:pt x="312" y="27"/>
                    </a:lnTo>
                    <a:lnTo>
                      <a:pt x="318" y="12"/>
                    </a:lnTo>
                    <a:lnTo>
                      <a:pt x="322" y="0"/>
                    </a:lnTo>
                    <a:lnTo>
                      <a:pt x="310" y="9"/>
                    </a:lnTo>
                    <a:lnTo>
                      <a:pt x="297" y="18"/>
                    </a:lnTo>
                    <a:lnTo>
                      <a:pt x="284" y="28"/>
                    </a:lnTo>
                    <a:lnTo>
                      <a:pt x="272" y="39"/>
                    </a:lnTo>
                    <a:lnTo>
                      <a:pt x="260" y="49"/>
                    </a:lnTo>
                    <a:lnTo>
                      <a:pt x="247" y="59"/>
                    </a:lnTo>
                    <a:lnTo>
                      <a:pt x="236" y="71"/>
                    </a:lnTo>
                    <a:lnTo>
                      <a:pt x="224" y="82"/>
                    </a:lnTo>
                    <a:lnTo>
                      <a:pt x="201" y="107"/>
                    </a:lnTo>
                    <a:lnTo>
                      <a:pt x="179" y="131"/>
                    </a:lnTo>
                    <a:lnTo>
                      <a:pt x="159" y="156"/>
                    </a:lnTo>
                    <a:lnTo>
                      <a:pt x="139" y="183"/>
                    </a:lnTo>
                    <a:lnTo>
                      <a:pt x="121" y="209"/>
                    </a:lnTo>
                    <a:lnTo>
                      <a:pt x="103" y="237"/>
                    </a:lnTo>
                    <a:lnTo>
                      <a:pt x="88" y="265"/>
                    </a:lnTo>
                    <a:lnTo>
                      <a:pt x="73" y="293"/>
                    </a:lnTo>
                    <a:lnTo>
                      <a:pt x="65" y="314"/>
                    </a:lnTo>
                    <a:lnTo>
                      <a:pt x="58" y="334"/>
                    </a:lnTo>
                    <a:lnTo>
                      <a:pt x="50" y="352"/>
                    </a:lnTo>
                    <a:lnTo>
                      <a:pt x="42" y="370"/>
                    </a:lnTo>
                    <a:lnTo>
                      <a:pt x="33" y="400"/>
                    </a:lnTo>
                    <a:lnTo>
                      <a:pt x="24" y="432"/>
                    </a:lnTo>
                    <a:lnTo>
                      <a:pt x="17" y="463"/>
                    </a:lnTo>
                    <a:lnTo>
                      <a:pt x="11" y="495"/>
                    </a:lnTo>
                    <a:lnTo>
                      <a:pt x="5" y="526"/>
                    </a:lnTo>
                    <a:lnTo>
                      <a:pt x="2" y="558"/>
                    </a:lnTo>
                    <a:lnTo>
                      <a:pt x="1" y="592"/>
                    </a:lnTo>
                    <a:lnTo>
                      <a:pt x="0" y="624"/>
                    </a:lnTo>
                    <a:lnTo>
                      <a:pt x="1" y="675"/>
                    </a:lnTo>
                    <a:lnTo>
                      <a:pt x="7" y="725"/>
                    </a:lnTo>
                    <a:lnTo>
                      <a:pt x="15" y="775"/>
                    </a:lnTo>
                    <a:lnTo>
                      <a:pt x="26" y="823"/>
                    </a:lnTo>
                    <a:lnTo>
                      <a:pt x="33" y="845"/>
                    </a:lnTo>
                    <a:lnTo>
                      <a:pt x="40" y="868"/>
                    </a:lnTo>
                    <a:lnTo>
                      <a:pt x="49" y="891"/>
                    </a:lnTo>
                    <a:lnTo>
                      <a:pt x="60" y="915"/>
                    </a:lnTo>
                    <a:lnTo>
                      <a:pt x="71" y="941"/>
                    </a:lnTo>
                    <a:lnTo>
                      <a:pt x="84" y="967"/>
                    </a:lnTo>
                    <a:lnTo>
                      <a:pt x="98" y="993"/>
                    </a:lnTo>
                    <a:lnTo>
                      <a:pt x="113" y="1019"/>
                    </a:lnTo>
                    <a:lnTo>
                      <a:pt x="129" y="1044"/>
                    </a:lnTo>
                    <a:lnTo>
                      <a:pt x="146" y="1071"/>
                    </a:lnTo>
                    <a:lnTo>
                      <a:pt x="163" y="1096"/>
                    </a:lnTo>
                    <a:lnTo>
                      <a:pt x="183" y="1120"/>
                    </a:lnTo>
                    <a:lnTo>
                      <a:pt x="203" y="1145"/>
                    </a:lnTo>
                    <a:lnTo>
                      <a:pt x="223" y="1168"/>
                    </a:lnTo>
                    <a:lnTo>
                      <a:pt x="245" y="1190"/>
                    </a:lnTo>
                    <a:lnTo>
                      <a:pt x="268" y="1210"/>
                    </a:lnTo>
                    <a:lnTo>
                      <a:pt x="276" y="1217"/>
                    </a:lnTo>
                    <a:lnTo>
                      <a:pt x="285" y="1224"/>
                    </a:lnTo>
                    <a:lnTo>
                      <a:pt x="298" y="1233"/>
                    </a:lnTo>
                    <a:lnTo>
                      <a:pt x="311" y="1243"/>
                    </a:lnTo>
                    <a:lnTo>
                      <a:pt x="324" y="1252"/>
                    </a:lnTo>
                    <a:lnTo>
                      <a:pt x="337" y="1261"/>
                    </a:lnTo>
                    <a:lnTo>
                      <a:pt x="350" y="1269"/>
                    </a:lnTo>
                    <a:lnTo>
                      <a:pt x="362" y="1276"/>
                    </a:lnTo>
                    <a:close/>
                  </a:path>
                </a:pathLst>
              </a:custGeom>
              <a:solidFill>
                <a:srgbClr val="00F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46" name="Freeform 26">
                <a:extLst>
                  <a:ext uri="{FF2B5EF4-FFF2-40B4-BE49-F238E27FC236}">
                    <a16:creationId xmlns:a16="http://schemas.microsoft.com/office/drawing/2014/main" id="{1214FD9B-ABCB-EF17-9ADB-31D3698BE20B}"/>
                  </a:ext>
                </a:extLst>
              </p:cNvPr>
              <p:cNvSpPr/>
              <p:nvPr/>
            </p:nvSpPr>
            <p:spPr bwMode="auto">
              <a:xfrm>
                <a:off x="5061" y="1672"/>
                <a:ext cx="387" cy="255"/>
              </a:xfrm>
              <a:custGeom>
                <a:gdLst>
                  <a:gd name="T0" fmla="*/ 378 w 775"/>
                  <a:gd name="T1" fmla="*/ 12 h 509"/>
                  <a:gd name="T2" fmla="*/ 373 w 775"/>
                  <a:gd name="T3" fmla="*/ 9 h 509"/>
                  <a:gd name="T4" fmla="*/ 367 w 775"/>
                  <a:gd name="T5" fmla="*/ 7 h 509"/>
                  <a:gd name="T6" fmla="*/ 355 w 775"/>
                  <a:gd name="T7" fmla="*/ 6 h 509"/>
                  <a:gd name="T8" fmla="*/ 317 w 775"/>
                  <a:gd name="T9" fmla="*/ 1 h 509"/>
                  <a:gd name="T10" fmla="*/ 293 w 775"/>
                  <a:gd name="T11" fmla="*/ 0 h 509"/>
                  <a:gd name="T12" fmla="*/ 278 w 775"/>
                  <a:gd name="T13" fmla="*/ 4 h 509"/>
                  <a:gd name="T14" fmla="*/ 270 w 775"/>
                  <a:gd name="T15" fmla="*/ 11 h 509"/>
                  <a:gd name="T16" fmla="*/ 264 w 775"/>
                  <a:gd name="T17" fmla="*/ 20 h 509"/>
                  <a:gd name="T18" fmla="*/ 258 w 775"/>
                  <a:gd name="T19" fmla="*/ 31 h 509"/>
                  <a:gd name="T20" fmla="*/ 248 w 775"/>
                  <a:gd name="T21" fmla="*/ 43 h 509"/>
                  <a:gd name="T22" fmla="*/ 236 w 775"/>
                  <a:gd name="T23" fmla="*/ 51 h 509"/>
                  <a:gd name="T24" fmla="*/ 222 w 775"/>
                  <a:gd name="T25" fmla="*/ 54 h 509"/>
                  <a:gd name="T26" fmla="*/ 209 w 775"/>
                  <a:gd name="T27" fmla="*/ 56 h 509"/>
                  <a:gd name="T28" fmla="*/ 196 w 775"/>
                  <a:gd name="T29" fmla="*/ 56 h 509"/>
                  <a:gd name="T30" fmla="*/ 190 w 775"/>
                  <a:gd name="T31" fmla="*/ 56 h 509"/>
                  <a:gd name="T32" fmla="*/ 184 w 775"/>
                  <a:gd name="T33" fmla="*/ 56 h 509"/>
                  <a:gd name="T34" fmla="*/ 179 w 775"/>
                  <a:gd name="T35" fmla="*/ 57 h 509"/>
                  <a:gd name="T36" fmla="*/ 177 w 775"/>
                  <a:gd name="T37" fmla="*/ 58 h 509"/>
                  <a:gd name="T38" fmla="*/ 175 w 775"/>
                  <a:gd name="T39" fmla="*/ 63 h 509"/>
                  <a:gd name="T40" fmla="*/ 171 w 775"/>
                  <a:gd name="T41" fmla="*/ 73 h 509"/>
                  <a:gd name="T42" fmla="*/ 164 w 775"/>
                  <a:gd name="T43" fmla="*/ 85 h 509"/>
                  <a:gd name="T44" fmla="*/ 155 w 775"/>
                  <a:gd name="T45" fmla="*/ 92 h 509"/>
                  <a:gd name="T46" fmla="*/ 145 w 775"/>
                  <a:gd name="T47" fmla="*/ 92 h 509"/>
                  <a:gd name="T48" fmla="*/ 134 w 775"/>
                  <a:gd name="T49" fmla="*/ 89 h 509"/>
                  <a:gd name="T50" fmla="*/ 121 w 775"/>
                  <a:gd name="T51" fmla="*/ 82 h 509"/>
                  <a:gd name="T52" fmla="*/ 106 w 775"/>
                  <a:gd name="T53" fmla="*/ 70 h 509"/>
                  <a:gd name="T54" fmla="*/ 104 w 775"/>
                  <a:gd name="T55" fmla="*/ 68 h 509"/>
                  <a:gd name="T56" fmla="*/ 97 w 775"/>
                  <a:gd name="T57" fmla="*/ 62 h 509"/>
                  <a:gd name="T58" fmla="*/ 90 w 775"/>
                  <a:gd name="T59" fmla="*/ 56 h 509"/>
                  <a:gd name="T60" fmla="*/ 86 w 775"/>
                  <a:gd name="T61" fmla="*/ 52 h 509"/>
                  <a:gd name="T62" fmla="*/ 87 w 775"/>
                  <a:gd name="T63" fmla="*/ 65 h 509"/>
                  <a:gd name="T64" fmla="*/ 90 w 775"/>
                  <a:gd name="T65" fmla="*/ 88 h 509"/>
                  <a:gd name="T66" fmla="*/ 92 w 775"/>
                  <a:gd name="T67" fmla="*/ 126 h 509"/>
                  <a:gd name="T68" fmla="*/ 89 w 775"/>
                  <a:gd name="T69" fmla="*/ 151 h 509"/>
                  <a:gd name="T70" fmla="*/ 75 w 775"/>
                  <a:gd name="T71" fmla="*/ 170 h 509"/>
                  <a:gd name="T72" fmla="*/ 49 w 775"/>
                  <a:gd name="T73" fmla="*/ 193 h 509"/>
                  <a:gd name="T74" fmla="*/ 29 w 775"/>
                  <a:gd name="T75" fmla="*/ 211 h 509"/>
                  <a:gd name="T76" fmla="*/ 15 w 775"/>
                  <a:gd name="T77" fmla="*/ 228 h 509"/>
                  <a:gd name="T78" fmla="*/ 5 w 775"/>
                  <a:gd name="T79" fmla="*/ 243 h 509"/>
                  <a:gd name="T80" fmla="*/ 0 w 775"/>
                  <a:gd name="T81" fmla="*/ 254 h 509"/>
                  <a:gd name="T82" fmla="*/ 8 w 775"/>
                  <a:gd name="T83" fmla="*/ 254 h 509"/>
                  <a:gd name="T84" fmla="*/ 17 w 775"/>
                  <a:gd name="T85" fmla="*/ 255 h 509"/>
                  <a:gd name="T86" fmla="*/ 25 w 775"/>
                  <a:gd name="T87" fmla="*/ 255 h 509"/>
                  <a:gd name="T88" fmla="*/ 33 w 775"/>
                  <a:gd name="T89" fmla="*/ 255 h 509"/>
                  <a:gd name="T90" fmla="*/ 71 w 775"/>
                  <a:gd name="T91" fmla="*/ 253 h 509"/>
                  <a:gd name="T92" fmla="*/ 108 w 775"/>
                  <a:gd name="T93" fmla="*/ 247 h 509"/>
                  <a:gd name="T94" fmla="*/ 143 w 775"/>
                  <a:gd name="T95" fmla="*/ 239 h 509"/>
                  <a:gd name="T96" fmla="*/ 178 w 775"/>
                  <a:gd name="T97" fmla="*/ 227 h 509"/>
                  <a:gd name="T98" fmla="*/ 210 w 775"/>
                  <a:gd name="T99" fmla="*/ 211 h 509"/>
                  <a:gd name="T100" fmla="*/ 241 w 775"/>
                  <a:gd name="T101" fmla="*/ 193 h 509"/>
                  <a:gd name="T102" fmla="*/ 270 w 775"/>
                  <a:gd name="T103" fmla="*/ 172 h 509"/>
                  <a:gd name="T104" fmla="*/ 297 w 775"/>
                  <a:gd name="T105" fmla="*/ 149 h 509"/>
                  <a:gd name="T106" fmla="*/ 311 w 775"/>
                  <a:gd name="T107" fmla="*/ 135 h 509"/>
                  <a:gd name="T108" fmla="*/ 337 w 775"/>
                  <a:gd name="T109" fmla="*/ 105 h 509"/>
                  <a:gd name="T110" fmla="*/ 359 w 775"/>
                  <a:gd name="T111" fmla="*/ 73 h 509"/>
                  <a:gd name="T112" fmla="*/ 379 w 775"/>
                  <a:gd name="T113" fmla="*/ 38 h 509"/>
                  <a:gd name="T114" fmla="*/ 385 w 775"/>
                  <a:gd name="T115" fmla="*/ 18 h 509"/>
                  <a:gd name="T116" fmla="*/ 382 w 775"/>
                  <a:gd name="T117" fmla="*/ 16 h 509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775"/>
                  <a:gd name="T178" fmla="*/ 0 h 509"/>
                  <a:gd name="T179" fmla="*/ 775 w 775"/>
                  <a:gd name="T180" fmla="*/ 509 h 509"/>
                </a:gdLst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775" h="509">
                    <a:moveTo>
                      <a:pt x="762" y="29"/>
                    </a:moveTo>
                    <a:lnTo>
                      <a:pt x="756" y="24"/>
                    </a:lnTo>
                    <a:lnTo>
                      <a:pt x="752" y="21"/>
                    </a:lnTo>
                    <a:lnTo>
                      <a:pt x="747" y="18"/>
                    </a:lnTo>
                    <a:lnTo>
                      <a:pt x="741" y="16"/>
                    </a:lnTo>
                    <a:lnTo>
                      <a:pt x="734" y="14"/>
                    </a:lnTo>
                    <a:lnTo>
                      <a:pt x="724" y="13"/>
                    </a:lnTo>
                    <a:lnTo>
                      <a:pt x="711" y="11"/>
                    </a:lnTo>
                    <a:lnTo>
                      <a:pt x="694" y="9"/>
                    </a:lnTo>
                    <a:lnTo>
                      <a:pt x="635" y="2"/>
                    </a:lnTo>
                    <a:lnTo>
                      <a:pt x="608" y="0"/>
                    </a:lnTo>
                    <a:lnTo>
                      <a:pt x="586" y="0"/>
                    </a:lnTo>
                    <a:lnTo>
                      <a:pt x="568" y="2"/>
                    </a:lnTo>
                    <a:lnTo>
                      <a:pt x="557" y="7"/>
                    </a:lnTo>
                    <a:lnTo>
                      <a:pt x="546" y="13"/>
                    </a:lnTo>
                    <a:lnTo>
                      <a:pt x="540" y="21"/>
                    </a:lnTo>
                    <a:lnTo>
                      <a:pt x="534" y="29"/>
                    </a:lnTo>
                    <a:lnTo>
                      <a:pt x="529" y="39"/>
                    </a:lnTo>
                    <a:lnTo>
                      <a:pt x="523" y="51"/>
                    </a:lnTo>
                    <a:lnTo>
                      <a:pt x="516" y="62"/>
                    </a:lnTo>
                    <a:lnTo>
                      <a:pt x="507" y="74"/>
                    </a:lnTo>
                    <a:lnTo>
                      <a:pt x="496" y="85"/>
                    </a:lnTo>
                    <a:lnTo>
                      <a:pt x="484" y="94"/>
                    </a:lnTo>
                    <a:lnTo>
                      <a:pt x="472" y="101"/>
                    </a:lnTo>
                    <a:lnTo>
                      <a:pt x="459" y="106"/>
                    </a:lnTo>
                    <a:lnTo>
                      <a:pt x="445" y="108"/>
                    </a:lnTo>
                    <a:lnTo>
                      <a:pt x="432" y="111"/>
                    </a:lnTo>
                    <a:lnTo>
                      <a:pt x="419" y="111"/>
                    </a:lnTo>
                    <a:lnTo>
                      <a:pt x="406" y="111"/>
                    </a:lnTo>
                    <a:lnTo>
                      <a:pt x="393" y="111"/>
                    </a:lnTo>
                    <a:lnTo>
                      <a:pt x="386" y="111"/>
                    </a:lnTo>
                    <a:lnTo>
                      <a:pt x="381" y="111"/>
                    </a:lnTo>
                    <a:lnTo>
                      <a:pt x="374" y="111"/>
                    </a:lnTo>
                    <a:lnTo>
                      <a:pt x="368" y="111"/>
                    </a:lnTo>
                    <a:lnTo>
                      <a:pt x="362" y="112"/>
                    </a:lnTo>
                    <a:lnTo>
                      <a:pt x="359" y="113"/>
                    </a:lnTo>
                    <a:lnTo>
                      <a:pt x="355" y="114"/>
                    </a:lnTo>
                    <a:lnTo>
                      <a:pt x="354" y="116"/>
                    </a:lnTo>
                    <a:lnTo>
                      <a:pt x="353" y="119"/>
                    </a:lnTo>
                    <a:lnTo>
                      <a:pt x="351" y="126"/>
                    </a:lnTo>
                    <a:lnTo>
                      <a:pt x="347" y="136"/>
                    </a:lnTo>
                    <a:lnTo>
                      <a:pt x="343" y="146"/>
                    </a:lnTo>
                    <a:lnTo>
                      <a:pt x="337" y="159"/>
                    </a:lnTo>
                    <a:lnTo>
                      <a:pt x="329" y="169"/>
                    </a:lnTo>
                    <a:lnTo>
                      <a:pt x="321" y="177"/>
                    </a:lnTo>
                    <a:lnTo>
                      <a:pt x="310" y="183"/>
                    </a:lnTo>
                    <a:lnTo>
                      <a:pt x="301" y="184"/>
                    </a:lnTo>
                    <a:lnTo>
                      <a:pt x="291" y="184"/>
                    </a:lnTo>
                    <a:lnTo>
                      <a:pt x="279" y="182"/>
                    </a:lnTo>
                    <a:lnTo>
                      <a:pt x="268" y="177"/>
                    </a:lnTo>
                    <a:lnTo>
                      <a:pt x="256" y="172"/>
                    </a:lnTo>
                    <a:lnTo>
                      <a:pt x="242" y="164"/>
                    </a:lnTo>
                    <a:lnTo>
                      <a:pt x="228" y="153"/>
                    </a:lnTo>
                    <a:lnTo>
                      <a:pt x="213" y="140"/>
                    </a:lnTo>
                    <a:lnTo>
                      <a:pt x="212" y="139"/>
                    </a:lnTo>
                    <a:lnTo>
                      <a:pt x="208" y="135"/>
                    </a:lnTo>
                    <a:lnTo>
                      <a:pt x="202" y="130"/>
                    </a:lnTo>
                    <a:lnTo>
                      <a:pt x="195" y="123"/>
                    </a:lnTo>
                    <a:lnTo>
                      <a:pt x="187" y="116"/>
                    </a:lnTo>
                    <a:lnTo>
                      <a:pt x="180" y="111"/>
                    </a:lnTo>
                    <a:lnTo>
                      <a:pt x="175" y="106"/>
                    </a:lnTo>
                    <a:lnTo>
                      <a:pt x="172" y="104"/>
                    </a:lnTo>
                    <a:lnTo>
                      <a:pt x="173" y="112"/>
                    </a:lnTo>
                    <a:lnTo>
                      <a:pt x="175" y="130"/>
                    </a:lnTo>
                    <a:lnTo>
                      <a:pt x="178" y="153"/>
                    </a:lnTo>
                    <a:lnTo>
                      <a:pt x="180" y="175"/>
                    </a:lnTo>
                    <a:lnTo>
                      <a:pt x="183" y="219"/>
                    </a:lnTo>
                    <a:lnTo>
                      <a:pt x="185" y="252"/>
                    </a:lnTo>
                    <a:lnTo>
                      <a:pt x="183" y="279"/>
                    </a:lnTo>
                    <a:lnTo>
                      <a:pt x="178" y="301"/>
                    </a:lnTo>
                    <a:lnTo>
                      <a:pt x="167" y="320"/>
                    </a:lnTo>
                    <a:lnTo>
                      <a:pt x="151" y="339"/>
                    </a:lnTo>
                    <a:lnTo>
                      <a:pt x="128" y="359"/>
                    </a:lnTo>
                    <a:lnTo>
                      <a:pt x="98" y="385"/>
                    </a:lnTo>
                    <a:lnTo>
                      <a:pt x="76" y="403"/>
                    </a:lnTo>
                    <a:lnTo>
                      <a:pt x="58" y="422"/>
                    </a:lnTo>
                    <a:lnTo>
                      <a:pt x="43" y="439"/>
                    </a:lnTo>
                    <a:lnTo>
                      <a:pt x="30" y="456"/>
                    </a:lnTo>
                    <a:lnTo>
                      <a:pt x="19" y="471"/>
                    </a:lnTo>
                    <a:lnTo>
                      <a:pt x="11" y="485"/>
                    </a:lnTo>
                    <a:lnTo>
                      <a:pt x="5" y="498"/>
                    </a:lnTo>
                    <a:lnTo>
                      <a:pt x="0" y="507"/>
                    </a:lnTo>
                    <a:lnTo>
                      <a:pt x="8" y="508"/>
                    </a:lnTo>
                    <a:lnTo>
                      <a:pt x="16" y="508"/>
                    </a:lnTo>
                    <a:lnTo>
                      <a:pt x="24" y="509"/>
                    </a:lnTo>
                    <a:lnTo>
                      <a:pt x="34" y="509"/>
                    </a:lnTo>
                    <a:lnTo>
                      <a:pt x="42" y="509"/>
                    </a:lnTo>
                    <a:lnTo>
                      <a:pt x="50" y="509"/>
                    </a:lnTo>
                    <a:lnTo>
                      <a:pt x="58" y="509"/>
                    </a:lnTo>
                    <a:lnTo>
                      <a:pt x="66" y="509"/>
                    </a:lnTo>
                    <a:lnTo>
                      <a:pt x="104" y="508"/>
                    </a:lnTo>
                    <a:lnTo>
                      <a:pt x="142" y="506"/>
                    </a:lnTo>
                    <a:lnTo>
                      <a:pt x="179" y="501"/>
                    </a:lnTo>
                    <a:lnTo>
                      <a:pt x="216" y="494"/>
                    </a:lnTo>
                    <a:lnTo>
                      <a:pt x="251" y="486"/>
                    </a:lnTo>
                    <a:lnTo>
                      <a:pt x="287" y="477"/>
                    </a:lnTo>
                    <a:lnTo>
                      <a:pt x="322" y="465"/>
                    </a:lnTo>
                    <a:lnTo>
                      <a:pt x="356" y="453"/>
                    </a:lnTo>
                    <a:lnTo>
                      <a:pt x="389" y="438"/>
                    </a:lnTo>
                    <a:lnTo>
                      <a:pt x="421" y="422"/>
                    </a:lnTo>
                    <a:lnTo>
                      <a:pt x="453" y="404"/>
                    </a:lnTo>
                    <a:lnTo>
                      <a:pt x="483" y="386"/>
                    </a:lnTo>
                    <a:lnTo>
                      <a:pt x="513" y="365"/>
                    </a:lnTo>
                    <a:lnTo>
                      <a:pt x="541" y="344"/>
                    </a:lnTo>
                    <a:lnTo>
                      <a:pt x="568" y="321"/>
                    </a:lnTo>
                    <a:lnTo>
                      <a:pt x="595" y="297"/>
                    </a:lnTo>
                    <a:lnTo>
                      <a:pt x="623" y="270"/>
                    </a:lnTo>
                    <a:lnTo>
                      <a:pt x="650" y="240"/>
                    </a:lnTo>
                    <a:lnTo>
                      <a:pt x="674" y="210"/>
                    </a:lnTo>
                    <a:lnTo>
                      <a:pt x="699" y="177"/>
                    </a:lnTo>
                    <a:lnTo>
                      <a:pt x="719" y="145"/>
                    </a:lnTo>
                    <a:lnTo>
                      <a:pt x="740" y="111"/>
                    </a:lnTo>
                    <a:lnTo>
                      <a:pt x="758" y="75"/>
                    </a:lnTo>
                    <a:lnTo>
                      <a:pt x="775" y="39"/>
                    </a:lnTo>
                    <a:lnTo>
                      <a:pt x="771" y="36"/>
                    </a:lnTo>
                    <a:lnTo>
                      <a:pt x="768" y="33"/>
                    </a:lnTo>
                    <a:lnTo>
                      <a:pt x="764" y="31"/>
                    </a:lnTo>
                    <a:lnTo>
                      <a:pt x="762" y="29"/>
                    </a:lnTo>
                    <a:close/>
                  </a:path>
                </a:pathLst>
              </a:custGeom>
              <a:solidFill>
                <a:srgbClr val="00F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47" name="Freeform 27">
                <a:extLst>
                  <a:ext uri="{FF2B5EF4-FFF2-40B4-BE49-F238E27FC236}">
                    <a16:creationId xmlns:a16="http://schemas.microsoft.com/office/drawing/2014/main" id="{A2432B04-5BC2-DE61-DFB3-078702E15926}"/>
                  </a:ext>
                </a:extLst>
              </p:cNvPr>
              <p:cNvSpPr/>
              <p:nvPr/>
            </p:nvSpPr>
            <p:spPr bwMode="auto">
              <a:xfrm>
                <a:off x="5061" y="1162"/>
                <a:ext cx="417" cy="459"/>
              </a:xfrm>
              <a:custGeom>
                <a:gdLst>
                  <a:gd name="T0" fmla="*/ 57 w 836"/>
                  <a:gd name="T1" fmla="*/ 8 h 919"/>
                  <a:gd name="T2" fmla="*/ 56 w 836"/>
                  <a:gd name="T3" fmla="*/ 30 h 919"/>
                  <a:gd name="T4" fmla="*/ 65 w 836"/>
                  <a:gd name="T5" fmla="*/ 42 h 919"/>
                  <a:gd name="T6" fmla="*/ 82 w 836"/>
                  <a:gd name="T7" fmla="*/ 53 h 919"/>
                  <a:gd name="T8" fmla="*/ 102 w 836"/>
                  <a:gd name="T9" fmla="*/ 64 h 919"/>
                  <a:gd name="T10" fmla="*/ 117 w 836"/>
                  <a:gd name="T11" fmla="*/ 77 h 919"/>
                  <a:gd name="T12" fmla="*/ 124 w 836"/>
                  <a:gd name="T13" fmla="*/ 91 h 919"/>
                  <a:gd name="T14" fmla="*/ 119 w 836"/>
                  <a:gd name="T15" fmla="*/ 115 h 919"/>
                  <a:gd name="T16" fmla="*/ 104 w 836"/>
                  <a:gd name="T17" fmla="*/ 135 h 919"/>
                  <a:gd name="T18" fmla="*/ 91 w 836"/>
                  <a:gd name="T19" fmla="*/ 146 h 919"/>
                  <a:gd name="T20" fmla="*/ 83 w 836"/>
                  <a:gd name="T21" fmla="*/ 153 h 919"/>
                  <a:gd name="T22" fmla="*/ 70 w 836"/>
                  <a:gd name="T23" fmla="*/ 163 h 919"/>
                  <a:gd name="T24" fmla="*/ 46 w 836"/>
                  <a:gd name="T25" fmla="*/ 180 h 919"/>
                  <a:gd name="T26" fmla="*/ 15 w 836"/>
                  <a:gd name="T27" fmla="*/ 205 h 919"/>
                  <a:gd name="T28" fmla="*/ 0 w 836"/>
                  <a:gd name="T29" fmla="*/ 230 h 919"/>
                  <a:gd name="T30" fmla="*/ 10 w 836"/>
                  <a:gd name="T31" fmla="*/ 242 h 919"/>
                  <a:gd name="T32" fmla="*/ 25 w 836"/>
                  <a:gd name="T33" fmla="*/ 245 h 919"/>
                  <a:gd name="T34" fmla="*/ 52 w 836"/>
                  <a:gd name="T35" fmla="*/ 234 h 919"/>
                  <a:gd name="T36" fmla="*/ 96 w 836"/>
                  <a:gd name="T37" fmla="*/ 199 h 919"/>
                  <a:gd name="T38" fmla="*/ 129 w 836"/>
                  <a:gd name="T39" fmla="*/ 173 h 919"/>
                  <a:gd name="T40" fmla="*/ 155 w 836"/>
                  <a:gd name="T41" fmla="*/ 164 h 919"/>
                  <a:gd name="T42" fmla="*/ 177 w 836"/>
                  <a:gd name="T43" fmla="*/ 170 h 919"/>
                  <a:gd name="T44" fmla="*/ 189 w 836"/>
                  <a:gd name="T45" fmla="*/ 189 h 919"/>
                  <a:gd name="T46" fmla="*/ 193 w 836"/>
                  <a:gd name="T47" fmla="*/ 208 h 919"/>
                  <a:gd name="T48" fmla="*/ 199 w 836"/>
                  <a:gd name="T49" fmla="*/ 216 h 919"/>
                  <a:gd name="T50" fmla="*/ 212 w 836"/>
                  <a:gd name="T51" fmla="*/ 219 h 919"/>
                  <a:gd name="T52" fmla="*/ 236 w 836"/>
                  <a:gd name="T53" fmla="*/ 212 h 919"/>
                  <a:gd name="T54" fmla="*/ 253 w 836"/>
                  <a:gd name="T55" fmla="*/ 205 h 919"/>
                  <a:gd name="T56" fmla="*/ 271 w 836"/>
                  <a:gd name="T57" fmla="*/ 207 h 919"/>
                  <a:gd name="T58" fmla="*/ 286 w 836"/>
                  <a:gd name="T59" fmla="*/ 218 h 919"/>
                  <a:gd name="T60" fmla="*/ 294 w 836"/>
                  <a:gd name="T61" fmla="*/ 238 h 919"/>
                  <a:gd name="T62" fmla="*/ 293 w 836"/>
                  <a:gd name="T63" fmla="*/ 262 h 919"/>
                  <a:gd name="T64" fmla="*/ 287 w 836"/>
                  <a:gd name="T65" fmla="*/ 286 h 919"/>
                  <a:gd name="T66" fmla="*/ 293 w 836"/>
                  <a:gd name="T67" fmla="*/ 303 h 919"/>
                  <a:gd name="T68" fmla="*/ 306 w 836"/>
                  <a:gd name="T69" fmla="*/ 317 h 919"/>
                  <a:gd name="T70" fmla="*/ 313 w 836"/>
                  <a:gd name="T71" fmla="*/ 324 h 919"/>
                  <a:gd name="T72" fmla="*/ 323 w 836"/>
                  <a:gd name="T73" fmla="*/ 333 h 919"/>
                  <a:gd name="T74" fmla="*/ 331 w 836"/>
                  <a:gd name="T75" fmla="*/ 339 h 919"/>
                  <a:gd name="T76" fmla="*/ 341 w 836"/>
                  <a:gd name="T77" fmla="*/ 349 h 919"/>
                  <a:gd name="T78" fmla="*/ 354 w 836"/>
                  <a:gd name="T79" fmla="*/ 368 h 919"/>
                  <a:gd name="T80" fmla="*/ 365 w 836"/>
                  <a:gd name="T81" fmla="*/ 395 h 919"/>
                  <a:gd name="T82" fmla="*/ 371 w 836"/>
                  <a:gd name="T83" fmla="*/ 417 h 919"/>
                  <a:gd name="T84" fmla="*/ 380 w 836"/>
                  <a:gd name="T85" fmla="*/ 435 h 919"/>
                  <a:gd name="T86" fmla="*/ 399 w 836"/>
                  <a:gd name="T87" fmla="*/ 453 h 919"/>
                  <a:gd name="T88" fmla="*/ 415 w 836"/>
                  <a:gd name="T89" fmla="*/ 421 h 919"/>
                  <a:gd name="T90" fmla="*/ 416 w 836"/>
                  <a:gd name="T91" fmla="*/ 363 h 919"/>
                  <a:gd name="T92" fmla="*/ 410 w 836"/>
                  <a:gd name="T93" fmla="*/ 306 h 919"/>
                  <a:gd name="T94" fmla="*/ 395 w 836"/>
                  <a:gd name="T95" fmla="*/ 252 h 919"/>
                  <a:gd name="T96" fmla="*/ 372 w 836"/>
                  <a:gd name="T97" fmla="*/ 201 h 919"/>
                  <a:gd name="T98" fmla="*/ 342 w 836"/>
                  <a:gd name="T99" fmla="*/ 154 h 919"/>
                  <a:gd name="T100" fmla="*/ 305 w 836"/>
                  <a:gd name="T101" fmla="*/ 111 h 919"/>
                  <a:gd name="T102" fmla="*/ 266 w 836"/>
                  <a:gd name="T103" fmla="*/ 77 h 919"/>
                  <a:gd name="T104" fmla="*/ 223 w 836"/>
                  <a:gd name="T105" fmla="*/ 49 h 919"/>
                  <a:gd name="T106" fmla="*/ 178 w 836"/>
                  <a:gd name="T107" fmla="*/ 27 h 919"/>
                  <a:gd name="T108" fmla="*/ 131 w 836"/>
                  <a:gd name="T109" fmla="*/ 11 h 919"/>
                  <a:gd name="T110" fmla="*/ 80 w 836"/>
                  <a:gd name="T111" fmla="*/ 2 h 919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836"/>
                  <a:gd name="T169" fmla="*/ 0 h 919"/>
                  <a:gd name="T170" fmla="*/ 836 w 836"/>
                  <a:gd name="T171" fmla="*/ 919 h 919"/>
                </a:gdLst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836" h="919">
                    <a:moveTo>
                      <a:pt x="127" y="0"/>
                    </a:moveTo>
                    <a:lnTo>
                      <a:pt x="122" y="6"/>
                    </a:lnTo>
                    <a:lnTo>
                      <a:pt x="115" y="17"/>
                    </a:lnTo>
                    <a:lnTo>
                      <a:pt x="110" y="34"/>
                    </a:lnTo>
                    <a:lnTo>
                      <a:pt x="110" y="52"/>
                    </a:lnTo>
                    <a:lnTo>
                      <a:pt x="112" y="60"/>
                    </a:lnTo>
                    <a:lnTo>
                      <a:pt x="117" y="69"/>
                    </a:lnTo>
                    <a:lnTo>
                      <a:pt x="122" y="77"/>
                    </a:lnTo>
                    <a:lnTo>
                      <a:pt x="130" y="85"/>
                    </a:lnTo>
                    <a:lnTo>
                      <a:pt x="140" y="93"/>
                    </a:lnTo>
                    <a:lnTo>
                      <a:pt x="150" y="100"/>
                    </a:lnTo>
                    <a:lnTo>
                      <a:pt x="164" y="107"/>
                    </a:lnTo>
                    <a:lnTo>
                      <a:pt x="178" y="114"/>
                    </a:lnTo>
                    <a:lnTo>
                      <a:pt x="193" y="121"/>
                    </a:lnTo>
                    <a:lnTo>
                      <a:pt x="205" y="129"/>
                    </a:lnTo>
                    <a:lnTo>
                      <a:pt x="217" y="137"/>
                    </a:lnTo>
                    <a:lnTo>
                      <a:pt x="227" y="145"/>
                    </a:lnTo>
                    <a:lnTo>
                      <a:pt x="234" y="155"/>
                    </a:lnTo>
                    <a:lnTo>
                      <a:pt x="241" y="164"/>
                    </a:lnTo>
                    <a:lnTo>
                      <a:pt x="246" y="173"/>
                    </a:lnTo>
                    <a:lnTo>
                      <a:pt x="248" y="183"/>
                    </a:lnTo>
                    <a:lnTo>
                      <a:pt x="248" y="199"/>
                    </a:lnTo>
                    <a:lnTo>
                      <a:pt x="244" y="216"/>
                    </a:lnTo>
                    <a:lnTo>
                      <a:pt x="239" y="231"/>
                    </a:lnTo>
                    <a:lnTo>
                      <a:pt x="229" y="244"/>
                    </a:lnTo>
                    <a:lnTo>
                      <a:pt x="219" y="257"/>
                    </a:lnTo>
                    <a:lnTo>
                      <a:pt x="208" y="270"/>
                    </a:lnTo>
                    <a:lnTo>
                      <a:pt x="197" y="280"/>
                    </a:lnTo>
                    <a:lnTo>
                      <a:pt x="187" y="289"/>
                    </a:lnTo>
                    <a:lnTo>
                      <a:pt x="183" y="292"/>
                    </a:lnTo>
                    <a:lnTo>
                      <a:pt x="179" y="296"/>
                    </a:lnTo>
                    <a:lnTo>
                      <a:pt x="173" y="301"/>
                    </a:lnTo>
                    <a:lnTo>
                      <a:pt x="166" y="307"/>
                    </a:lnTo>
                    <a:lnTo>
                      <a:pt x="158" y="313"/>
                    </a:lnTo>
                    <a:lnTo>
                      <a:pt x="149" y="320"/>
                    </a:lnTo>
                    <a:lnTo>
                      <a:pt x="140" y="327"/>
                    </a:lnTo>
                    <a:lnTo>
                      <a:pt x="130" y="334"/>
                    </a:lnTo>
                    <a:lnTo>
                      <a:pt x="113" y="347"/>
                    </a:lnTo>
                    <a:lnTo>
                      <a:pt x="92" y="361"/>
                    </a:lnTo>
                    <a:lnTo>
                      <a:pt x="72" y="377"/>
                    </a:lnTo>
                    <a:lnTo>
                      <a:pt x="51" y="394"/>
                    </a:lnTo>
                    <a:lnTo>
                      <a:pt x="31" y="411"/>
                    </a:lnTo>
                    <a:lnTo>
                      <a:pt x="15" y="429"/>
                    </a:lnTo>
                    <a:lnTo>
                      <a:pt x="5" y="445"/>
                    </a:lnTo>
                    <a:lnTo>
                      <a:pt x="0" y="460"/>
                    </a:lnTo>
                    <a:lnTo>
                      <a:pt x="2" y="466"/>
                    </a:lnTo>
                    <a:lnTo>
                      <a:pt x="11" y="476"/>
                    </a:lnTo>
                    <a:lnTo>
                      <a:pt x="20" y="485"/>
                    </a:lnTo>
                    <a:lnTo>
                      <a:pt x="30" y="491"/>
                    </a:lnTo>
                    <a:lnTo>
                      <a:pt x="39" y="492"/>
                    </a:lnTo>
                    <a:lnTo>
                      <a:pt x="51" y="490"/>
                    </a:lnTo>
                    <a:lnTo>
                      <a:pt x="66" y="486"/>
                    </a:lnTo>
                    <a:lnTo>
                      <a:pt x="84" y="479"/>
                    </a:lnTo>
                    <a:lnTo>
                      <a:pt x="105" y="468"/>
                    </a:lnTo>
                    <a:lnTo>
                      <a:pt x="130" y="451"/>
                    </a:lnTo>
                    <a:lnTo>
                      <a:pt x="159" y="428"/>
                    </a:lnTo>
                    <a:lnTo>
                      <a:pt x="193" y="399"/>
                    </a:lnTo>
                    <a:lnTo>
                      <a:pt x="216" y="378"/>
                    </a:lnTo>
                    <a:lnTo>
                      <a:pt x="238" y="361"/>
                    </a:lnTo>
                    <a:lnTo>
                      <a:pt x="258" y="347"/>
                    </a:lnTo>
                    <a:lnTo>
                      <a:pt x="277" y="338"/>
                    </a:lnTo>
                    <a:lnTo>
                      <a:pt x="295" y="331"/>
                    </a:lnTo>
                    <a:lnTo>
                      <a:pt x="311" y="328"/>
                    </a:lnTo>
                    <a:lnTo>
                      <a:pt x="327" y="328"/>
                    </a:lnTo>
                    <a:lnTo>
                      <a:pt x="341" y="333"/>
                    </a:lnTo>
                    <a:lnTo>
                      <a:pt x="355" y="341"/>
                    </a:lnTo>
                    <a:lnTo>
                      <a:pt x="365" y="353"/>
                    </a:lnTo>
                    <a:lnTo>
                      <a:pt x="373" y="365"/>
                    </a:lnTo>
                    <a:lnTo>
                      <a:pt x="379" y="379"/>
                    </a:lnTo>
                    <a:lnTo>
                      <a:pt x="384" y="393"/>
                    </a:lnTo>
                    <a:lnTo>
                      <a:pt x="386" y="406"/>
                    </a:lnTo>
                    <a:lnTo>
                      <a:pt x="387" y="417"/>
                    </a:lnTo>
                    <a:lnTo>
                      <a:pt x="388" y="426"/>
                    </a:lnTo>
                    <a:lnTo>
                      <a:pt x="392" y="430"/>
                    </a:lnTo>
                    <a:lnTo>
                      <a:pt x="398" y="433"/>
                    </a:lnTo>
                    <a:lnTo>
                      <a:pt x="406" y="436"/>
                    </a:lnTo>
                    <a:lnTo>
                      <a:pt x="415" y="438"/>
                    </a:lnTo>
                    <a:lnTo>
                      <a:pt x="426" y="439"/>
                    </a:lnTo>
                    <a:lnTo>
                      <a:pt x="440" y="437"/>
                    </a:lnTo>
                    <a:lnTo>
                      <a:pt x="455" y="432"/>
                    </a:lnTo>
                    <a:lnTo>
                      <a:pt x="473" y="424"/>
                    </a:lnTo>
                    <a:lnTo>
                      <a:pt x="485" y="417"/>
                    </a:lnTo>
                    <a:lnTo>
                      <a:pt x="497" y="414"/>
                    </a:lnTo>
                    <a:lnTo>
                      <a:pt x="508" y="410"/>
                    </a:lnTo>
                    <a:lnTo>
                      <a:pt x="521" y="410"/>
                    </a:lnTo>
                    <a:lnTo>
                      <a:pt x="531" y="411"/>
                    </a:lnTo>
                    <a:lnTo>
                      <a:pt x="543" y="415"/>
                    </a:lnTo>
                    <a:lnTo>
                      <a:pt x="553" y="419"/>
                    </a:lnTo>
                    <a:lnTo>
                      <a:pt x="562" y="426"/>
                    </a:lnTo>
                    <a:lnTo>
                      <a:pt x="573" y="437"/>
                    </a:lnTo>
                    <a:lnTo>
                      <a:pt x="580" y="449"/>
                    </a:lnTo>
                    <a:lnTo>
                      <a:pt x="585" y="462"/>
                    </a:lnTo>
                    <a:lnTo>
                      <a:pt x="590" y="477"/>
                    </a:lnTo>
                    <a:lnTo>
                      <a:pt x="591" y="492"/>
                    </a:lnTo>
                    <a:lnTo>
                      <a:pt x="591" y="508"/>
                    </a:lnTo>
                    <a:lnTo>
                      <a:pt x="588" y="525"/>
                    </a:lnTo>
                    <a:lnTo>
                      <a:pt x="583" y="542"/>
                    </a:lnTo>
                    <a:lnTo>
                      <a:pt x="579" y="558"/>
                    </a:lnTo>
                    <a:lnTo>
                      <a:pt x="576" y="572"/>
                    </a:lnTo>
                    <a:lnTo>
                      <a:pt x="577" y="584"/>
                    </a:lnTo>
                    <a:lnTo>
                      <a:pt x="582" y="596"/>
                    </a:lnTo>
                    <a:lnTo>
                      <a:pt x="588" y="606"/>
                    </a:lnTo>
                    <a:lnTo>
                      <a:pt x="596" y="616"/>
                    </a:lnTo>
                    <a:lnTo>
                      <a:pt x="605" y="626"/>
                    </a:lnTo>
                    <a:lnTo>
                      <a:pt x="614" y="635"/>
                    </a:lnTo>
                    <a:lnTo>
                      <a:pt x="618" y="638"/>
                    </a:lnTo>
                    <a:lnTo>
                      <a:pt x="622" y="643"/>
                    </a:lnTo>
                    <a:lnTo>
                      <a:pt x="628" y="649"/>
                    </a:lnTo>
                    <a:lnTo>
                      <a:pt x="635" y="654"/>
                    </a:lnTo>
                    <a:lnTo>
                      <a:pt x="642" y="661"/>
                    </a:lnTo>
                    <a:lnTo>
                      <a:pt x="648" y="667"/>
                    </a:lnTo>
                    <a:lnTo>
                      <a:pt x="652" y="672"/>
                    </a:lnTo>
                    <a:lnTo>
                      <a:pt x="656" y="674"/>
                    </a:lnTo>
                    <a:lnTo>
                      <a:pt x="663" y="679"/>
                    </a:lnTo>
                    <a:lnTo>
                      <a:pt x="670" y="684"/>
                    </a:lnTo>
                    <a:lnTo>
                      <a:pt x="677" y="690"/>
                    </a:lnTo>
                    <a:lnTo>
                      <a:pt x="683" y="698"/>
                    </a:lnTo>
                    <a:lnTo>
                      <a:pt x="691" y="709"/>
                    </a:lnTo>
                    <a:lnTo>
                      <a:pt x="700" y="721"/>
                    </a:lnTo>
                    <a:lnTo>
                      <a:pt x="709" y="737"/>
                    </a:lnTo>
                    <a:lnTo>
                      <a:pt x="718" y="757"/>
                    </a:lnTo>
                    <a:lnTo>
                      <a:pt x="726" y="774"/>
                    </a:lnTo>
                    <a:lnTo>
                      <a:pt x="732" y="790"/>
                    </a:lnTo>
                    <a:lnTo>
                      <a:pt x="736" y="805"/>
                    </a:lnTo>
                    <a:lnTo>
                      <a:pt x="740" y="819"/>
                    </a:lnTo>
                    <a:lnTo>
                      <a:pt x="744" y="834"/>
                    </a:lnTo>
                    <a:lnTo>
                      <a:pt x="749" y="847"/>
                    </a:lnTo>
                    <a:lnTo>
                      <a:pt x="755" y="860"/>
                    </a:lnTo>
                    <a:lnTo>
                      <a:pt x="762" y="871"/>
                    </a:lnTo>
                    <a:lnTo>
                      <a:pt x="771" y="884"/>
                    </a:lnTo>
                    <a:lnTo>
                      <a:pt x="784" y="895"/>
                    </a:lnTo>
                    <a:lnTo>
                      <a:pt x="800" y="907"/>
                    </a:lnTo>
                    <a:lnTo>
                      <a:pt x="819" y="919"/>
                    </a:lnTo>
                    <a:lnTo>
                      <a:pt x="826" y="881"/>
                    </a:lnTo>
                    <a:lnTo>
                      <a:pt x="831" y="842"/>
                    </a:lnTo>
                    <a:lnTo>
                      <a:pt x="834" y="803"/>
                    </a:lnTo>
                    <a:lnTo>
                      <a:pt x="836" y="764"/>
                    </a:lnTo>
                    <a:lnTo>
                      <a:pt x="834" y="726"/>
                    </a:lnTo>
                    <a:lnTo>
                      <a:pt x="832" y="688"/>
                    </a:lnTo>
                    <a:lnTo>
                      <a:pt x="827" y="650"/>
                    </a:lnTo>
                    <a:lnTo>
                      <a:pt x="821" y="613"/>
                    </a:lnTo>
                    <a:lnTo>
                      <a:pt x="812" y="576"/>
                    </a:lnTo>
                    <a:lnTo>
                      <a:pt x="803" y="540"/>
                    </a:lnTo>
                    <a:lnTo>
                      <a:pt x="791" y="505"/>
                    </a:lnTo>
                    <a:lnTo>
                      <a:pt x="778" y="470"/>
                    </a:lnTo>
                    <a:lnTo>
                      <a:pt x="763" y="437"/>
                    </a:lnTo>
                    <a:lnTo>
                      <a:pt x="746" y="403"/>
                    </a:lnTo>
                    <a:lnTo>
                      <a:pt x="727" y="371"/>
                    </a:lnTo>
                    <a:lnTo>
                      <a:pt x="708" y="339"/>
                    </a:lnTo>
                    <a:lnTo>
                      <a:pt x="686" y="309"/>
                    </a:lnTo>
                    <a:lnTo>
                      <a:pt x="663" y="279"/>
                    </a:lnTo>
                    <a:lnTo>
                      <a:pt x="637" y="250"/>
                    </a:lnTo>
                    <a:lnTo>
                      <a:pt x="611" y="222"/>
                    </a:lnTo>
                    <a:lnTo>
                      <a:pt x="585" y="198"/>
                    </a:lnTo>
                    <a:lnTo>
                      <a:pt x="560" y="175"/>
                    </a:lnTo>
                    <a:lnTo>
                      <a:pt x="534" y="155"/>
                    </a:lnTo>
                    <a:lnTo>
                      <a:pt x="506" y="134"/>
                    </a:lnTo>
                    <a:lnTo>
                      <a:pt x="477" y="115"/>
                    </a:lnTo>
                    <a:lnTo>
                      <a:pt x="448" y="98"/>
                    </a:lnTo>
                    <a:lnTo>
                      <a:pt x="418" y="82"/>
                    </a:lnTo>
                    <a:lnTo>
                      <a:pt x="388" y="67"/>
                    </a:lnTo>
                    <a:lnTo>
                      <a:pt x="357" y="54"/>
                    </a:lnTo>
                    <a:lnTo>
                      <a:pt x="326" y="42"/>
                    </a:lnTo>
                    <a:lnTo>
                      <a:pt x="294" y="31"/>
                    </a:lnTo>
                    <a:lnTo>
                      <a:pt x="262" y="22"/>
                    </a:lnTo>
                    <a:lnTo>
                      <a:pt x="228" y="14"/>
                    </a:lnTo>
                    <a:lnTo>
                      <a:pt x="195" y="8"/>
                    </a:lnTo>
                    <a:lnTo>
                      <a:pt x="161" y="4"/>
                    </a:lnTo>
                    <a:lnTo>
                      <a:pt x="127" y="0"/>
                    </a:lnTo>
                    <a:close/>
                  </a:path>
                </a:pathLst>
              </a:custGeom>
              <a:solidFill>
                <a:srgbClr val="00F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48" name="Freeform 28">
                <a:extLst>
                  <a:ext uri="{FF2B5EF4-FFF2-40B4-BE49-F238E27FC236}">
                    <a16:creationId xmlns:a16="http://schemas.microsoft.com/office/drawing/2014/main" id="{DB14BC44-6542-82CD-F9AB-67067A86AD36}"/>
                  </a:ext>
                </a:extLst>
              </p:cNvPr>
              <p:cNvSpPr/>
              <p:nvPr/>
            </p:nvSpPr>
            <p:spPr bwMode="auto">
              <a:xfrm>
                <a:off x="4790" y="1160"/>
                <a:ext cx="676" cy="764"/>
              </a:xfrm>
              <a:custGeom>
                <a:gdLst>
                  <a:gd name="T0" fmla="*/ 62 w 1352"/>
                  <a:gd name="T1" fmla="*/ 203 h 1528"/>
                  <a:gd name="T2" fmla="*/ 65 w 1352"/>
                  <a:gd name="T3" fmla="*/ 250 h 1528"/>
                  <a:gd name="T4" fmla="*/ 31 w 1352"/>
                  <a:gd name="T5" fmla="*/ 277 h 1528"/>
                  <a:gd name="T6" fmla="*/ 0 w 1352"/>
                  <a:gd name="T7" fmla="*/ 319 h 1528"/>
                  <a:gd name="T8" fmla="*/ 17 w 1352"/>
                  <a:gd name="T9" fmla="*/ 349 h 1528"/>
                  <a:gd name="T10" fmla="*/ 43 w 1352"/>
                  <a:gd name="T11" fmla="*/ 350 h 1528"/>
                  <a:gd name="T12" fmla="*/ 66 w 1352"/>
                  <a:gd name="T13" fmla="*/ 356 h 1528"/>
                  <a:gd name="T14" fmla="*/ 77 w 1352"/>
                  <a:gd name="T15" fmla="*/ 405 h 1528"/>
                  <a:gd name="T16" fmla="*/ 70 w 1352"/>
                  <a:gd name="T17" fmla="*/ 472 h 1528"/>
                  <a:gd name="T18" fmla="*/ 85 w 1352"/>
                  <a:gd name="T19" fmla="*/ 476 h 1528"/>
                  <a:gd name="T20" fmla="*/ 129 w 1352"/>
                  <a:gd name="T21" fmla="*/ 489 h 1528"/>
                  <a:gd name="T22" fmla="*/ 172 w 1352"/>
                  <a:gd name="T23" fmla="*/ 521 h 1528"/>
                  <a:gd name="T24" fmla="*/ 180 w 1352"/>
                  <a:gd name="T25" fmla="*/ 592 h 1528"/>
                  <a:gd name="T26" fmla="*/ 130 w 1352"/>
                  <a:gd name="T27" fmla="*/ 699 h 1528"/>
                  <a:gd name="T28" fmla="*/ 149 w 1352"/>
                  <a:gd name="T29" fmla="*/ 735 h 1528"/>
                  <a:gd name="T30" fmla="*/ 209 w 1352"/>
                  <a:gd name="T31" fmla="*/ 756 h 1528"/>
                  <a:gd name="T32" fmla="*/ 259 w 1352"/>
                  <a:gd name="T33" fmla="*/ 753 h 1528"/>
                  <a:gd name="T34" fmla="*/ 323 w 1352"/>
                  <a:gd name="T35" fmla="*/ 681 h 1528"/>
                  <a:gd name="T36" fmla="*/ 345 w 1352"/>
                  <a:gd name="T37" fmla="*/ 602 h 1528"/>
                  <a:gd name="T38" fmla="*/ 342 w 1352"/>
                  <a:gd name="T39" fmla="*/ 546 h 1528"/>
                  <a:gd name="T40" fmla="*/ 365 w 1352"/>
                  <a:gd name="T41" fmla="*/ 549 h 1528"/>
                  <a:gd name="T42" fmla="*/ 413 w 1352"/>
                  <a:gd name="T43" fmla="*/ 587 h 1528"/>
                  <a:gd name="T44" fmla="*/ 430 w 1352"/>
                  <a:gd name="T45" fmla="*/ 576 h 1528"/>
                  <a:gd name="T46" fmla="*/ 452 w 1352"/>
                  <a:gd name="T47" fmla="*/ 552 h 1528"/>
                  <a:gd name="T48" fmla="*/ 490 w 1352"/>
                  <a:gd name="T49" fmla="*/ 551 h 1528"/>
                  <a:gd name="T50" fmla="*/ 519 w 1352"/>
                  <a:gd name="T51" fmla="*/ 530 h 1528"/>
                  <a:gd name="T52" fmla="*/ 561 w 1352"/>
                  <a:gd name="T53" fmla="*/ 497 h 1528"/>
                  <a:gd name="T54" fmla="*/ 648 w 1352"/>
                  <a:gd name="T55" fmla="*/ 505 h 1528"/>
                  <a:gd name="T56" fmla="*/ 664 w 1352"/>
                  <a:gd name="T57" fmla="*/ 516 h 1528"/>
                  <a:gd name="T58" fmla="*/ 653 w 1352"/>
                  <a:gd name="T59" fmla="*/ 463 h 1528"/>
                  <a:gd name="T60" fmla="*/ 623 w 1352"/>
                  <a:gd name="T61" fmla="*/ 410 h 1528"/>
                  <a:gd name="T62" fmla="*/ 601 w 1352"/>
                  <a:gd name="T63" fmla="*/ 362 h 1528"/>
                  <a:gd name="T64" fmla="*/ 580 w 1352"/>
                  <a:gd name="T65" fmla="*/ 344 h 1528"/>
                  <a:gd name="T66" fmla="*/ 556 w 1352"/>
                  <a:gd name="T67" fmla="*/ 320 h 1528"/>
                  <a:gd name="T68" fmla="*/ 550 w 1352"/>
                  <a:gd name="T69" fmla="*/ 255 h 1528"/>
                  <a:gd name="T70" fmla="*/ 529 w 1352"/>
                  <a:gd name="T71" fmla="*/ 223 h 1528"/>
                  <a:gd name="T72" fmla="*/ 487 w 1352"/>
                  <a:gd name="T73" fmla="*/ 237 h 1528"/>
                  <a:gd name="T74" fmla="*/ 453 w 1352"/>
                  <a:gd name="T75" fmla="*/ 226 h 1528"/>
                  <a:gd name="T76" fmla="*/ 432 w 1352"/>
                  <a:gd name="T77" fmla="*/ 182 h 1528"/>
                  <a:gd name="T78" fmla="*/ 378 w 1352"/>
                  <a:gd name="T79" fmla="*/ 213 h 1528"/>
                  <a:gd name="T80" fmla="*/ 330 w 1352"/>
                  <a:gd name="T81" fmla="*/ 251 h 1528"/>
                  <a:gd name="T82" fmla="*/ 292 w 1352"/>
                  <a:gd name="T83" fmla="*/ 264 h 1528"/>
                  <a:gd name="T84" fmla="*/ 267 w 1352"/>
                  <a:gd name="T85" fmla="*/ 255 h 1528"/>
                  <a:gd name="T86" fmla="*/ 255 w 1352"/>
                  <a:gd name="T87" fmla="*/ 231 h 1528"/>
                  <a:gd name="T88" fmla="*/ 312 w 1352"/>
                  <a:gd name="T89" fmla="*/ 165 h 1528"/>
                  <a:gd name="T90" fmla="*/ 342 w 1352"/>
                  <a:gd name="T91" fmla="*/ 145 h 1528"/>
                  <a:gd name="T92" fmla="*/ 357 w 1352"/>
                  <a:gd name="T93" fmla="*/ 131 h 1528"/>
                  <a:gd name="T94" fmla="*/ 379 w 1352"/>
                  <a:gd name="T95" fmla="*/ 96 h 1528"/>
                  <a:gd name="T96" fmla="*/ 357 w 1352"/>
                  <a:gd name="T97" fmla="*/ 76 h 1528"/>
                  <a:gd name="T98" fmla="*/ 314 w 1352"/>
                  <a:gd name="T99" fmla="*/ 43 h 1528"/>
                  <a:gd name="T100" fmla="*/ 312 w 1352"/>
                  <a:gd name="T101" fmla="*/ 1 h 1528"/>
                  <a:gd name="T102" fmla="*/ 270 w 1352"/>
                  <a:gd name="T103" fmla="*/ 2 h 1528"/>
                  <a:gd name="T104" fmla="*/ 211 w 1352"/>
                  <a:gd name="T105" fmla="*/ 12 h 1528"/>
                  <a:gd name="T106" fmla="*/ 162 w 1352"/>
                  <a:gd name="T107" fmla="*/ 28 h 1528"/>
                  <a:gd name="T108" fmla="*/ 101 w 1352"/>
                  <a:gd name="T109" fmla="*/ 59 h 1528"/>
                  <a:gd name="T110" fmla="*/ 63 w 1352"/>
                  <a:gd name="T111" fmla="*/ 140 h 1528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352"/>
                  <a:gd name="T169" fmla="*/ 0 h 1528"/>
                  <a:gd name="T170" fmla="*/ 1352 w 1352"/>
                  <a:gd name="T171" fmla="*/ 1528 h 1528"/>
                </a:gdLst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352" h="1528">
                    <a:moveTo>
                      <a:pt x="94" y="315"/>
                    </a:moveTo>
                    <a:lnTo>
                      <a:pt x="86" y="328"/>
                    </a:lnTo>
                    <a:lnTo>
                      <a:pt x="87" y="343"/>
                    </a:lnTo>
                    <a:lnTo>
                      <a:pt x="95" y="360"/>
                    </a:lnTo>
                    <a:lnTo>
                      <a:pt x="109" y="382"/>
                    </a:lnTo>
                    <a:lnTo>
                      <a:pt x="116" y="394"/>
                    </a:lnTo>
                    <a:lnTo>
                      <a:pt x="123" y="405"/>
                    </a:lnTo>
                    <a:lnTo>
                      <a:pt x="130" y="417"/>
                    </a:lnTo>
                    <a:lnTo>
                      <a:pt x="134" y="429"/>
                    </a:lnTo>
                    <a:lnTo>
                      <a:pt x="139" y="442"/>
                    </a:lnTo>
                    <a:lnTo>
                      <a:pt x="140" y="456"/>
                    </a:lnTo>
                    <a:lnTo>
                      <a:pt x="139" y="470"/>
                    </a:lnTo>
                    <a:lnTo>
                      <a:pt x="136" y="485"/>
                    </a:lnTo>
                    <a:lnTo>
                      <a:pt x="129" y="499"/>
                    </a:lnTo>
                    <a:lnTo>
                      <a:pt x="121" y="511"/>
                    </a:lnTo>
                    <a:lnTo>
                      <a:pt x="112" y="522"/>
                    </a:lnTo>
                    <a:lnTo>
                      <a:pt x="102" y="530"/>
                    </a:lnTo>
                    <a:lnTo>
                      <a:pt x="92" y="538"/>
                    </a:lnTo>
                    <a:lnTo>
                      <a:pt x="81" y="543"/>
                    </a:lnTo>
                    <a:lnTo>
                      <a:pt x="71" y="549"/>
                    </a:lnTo>
                    <a:lnTo>
                      <a:pt x="61" y="554"/>
                    </a:lnTo>
                    <a:lnTo>
                      <a:pt x="47" y="561"/>
                    </a:lnTo>
                    <a:lnTo>
                      <a:pt x="35" y="568"/>
                    </a:lnTo>
                    <a:lnTo>
                      <a:pt x="24" y="576"/>
                    </a:lnTo>
                    <a:lnTo>
                      <a:pt x="15" y="586"/>
                    </a:lnTo>
                    <a:lnTo>
                      <a:pt x="8" y="599"/>
                    </a:lnTo>
                    <a:lnTo>
                      <a:pt x="3" y="616"/>
                    </a:lnTo>
                    <a:lnTo>
                      <a:pt x="0" y="637"/>
                    </a:lnTo>
                    <a:lnTo>
                      <a:pt x="1" y="662"/>
                    </a:lnTo>
                    <a:lnTo>
                      <a:pt x="2" y="674"/>
                    </a:lnTo>
                    <a:lnTo>
                      <a:pt x="5" y="682"/>
                    </a:lnTo>
                    <a:lnTo>
                      <a:pt x="9" y="689"/>
                    </a:lnTo>
                    <a:lnTo>
                      <a:pt x="16" y="693"/>
                    </a:lnTo>
                    <a:lnTo>
                      <a:pt x="24" y="695"/>
                    </a:lnTo>
                    <a:lnTo>
                      <a:pt x="34" y="698"/>
                    </a:lnTo>
                    <a:lnTo>
                      <a:pt x="48" y="699"/>
                    </a:lnTo>
                    <a:lnTo>
                      <a:pt x="65" y="700"/>
                    </a:lnTo>
                    <a:lnTo>
                      <a:pt x="69" y="700"/>
                    </a:lnTo>
                    <a:lnTo>
                      <a:pt x="73" y="700"/>
                    </a:lnTo>
                    <a:lnTo>
                      <a:pt x="78" y="700"/>
                    </a:lnTo>
                    <a:lnTo>
                      <a:pt x="81" y="700"/>
                    </a:lnTo>
                    <a:lnTo>
                      <a:pt x="86" y="700"/>
                    </a:lnTo>
                    <a:lnTo>
                      <a:pt x="91" y="700"/>
                    </a:lnTo>
                    <a:lnTo>
                      <a:pt x="95" y="701"/>
                    </a:lnTo>
                    <a:lnTo>
                      <a:pt x="100" y="701"/>
                    </a:lnTo>
                    <a:lnTo>
                      <a:pt x="109" y="702"/>
                    </a:lnTo>
                    <a:lnTo>
                      <a:pt x="118" y="705"/>
                    </a:lnTo>
                    <a:lnTo>
                      <a:pt x="125" y="708"/>
                    </a:lnTo>
                    <a:lnTo>
                      <a:pt x="132" y="712"/>
                    </a:lnTo>
                    <a:lnTo>
                      <a:pt x="137" y="716"/>
                    </a:lnTo>
                    <a:lnTo>
                      <a:pt x="141" y="720"/>
                    </a:lnTo>
                    <a:lnTo>
                      <a:pt x="145" y="724"/>
                    </a:lnTo>
                    <a:lnTo>
                      <a:pt x="148" y="729"/>
                    </a:lnTo>
                    <a:lnTo>
                      <a:pt x="157" y="750"/>
                    </a:lnTo>
                    <a:lnTo>
                      <a:pt x="159" y="776"/>
                    </a:lnTo>
                    <a:lnTo>
                      <a:pt x="154" y="810"/>
                    </a:lnTo>
                    <a:lnTo>
                      <a:pt x="141" y="849"/>
                    </a:lnTo>
                    <a:lnTo>
                      <a:pt x="131" y="883"/>
                    </a:lnTo>
                    <a:lnTo>
                      <a:pt x="127" y="909"/>
                    </a:lnTo>
                    <a:lnTo>
                      <a:pt x="130" y="926"/>
                    </a:lnTo>
                    <a:lnTo>
                      <a:pt x="133" y="935"/>
                    </a:lnTo>
                    <a:lnTo>
                      <a:pt x="136" y="940"/>
                    </a:lnTo>
                    <a:lnTo>
                      <a:pt x="139" y="943"/>
                    </a:lnTo>
                    <a:lnTo>
                      <a:pt x="142" y="945"/>
                    </a:lnTo>
                    <a:lnTo>
                      <a:pt x="146" y="947"/>
                    </a:lnTo>
                    <a:lnTo>
                      <a:pt x="149" y="948"/>
                    </a:lnTo>
                    <a:lnTo>
                      <a:pt x="153" y="948"/>
                    </a:lnTo>
                    <a:lnTo>
                      <a:pt x="156" y="949"/>
                    </a:lnTo>
                    <a:lnTo>
                      <a:pt x="161" y="950"/>
                    </a:lnTo>
                    <a:lnTo>
                      <a:pt x="170" y="951"/>
                    </a:lnTo>
                    <a:lnTo>
                      <a:pt x="180" y="954"/>
                    </a:lnTo>
                    <a:lnTo>
                      <a:pt x="192" y="956"/>
                    </a:lnTo>
                    <a:lnTo>
                      <a:pt x="204" y="959"/>
                    </a:lnTo>
                    <a:lnTo>
                      <a:pt x="217" y="963"/>
                    </a:lnTo>
                    <a:lnTo>
                      <a:pt x="230" y="967"/>
                    </a:lnTo>
                    <a:lnTo>
                      <a:pt x="244" y="972"/>
                    </a:lnTo>
                    <a:lnTo>
                      <a:pt x="258" y="977"/>
                    </a:lnTo>
                    <a:lnTo>
                      <a:pt x="272" y="983"/>
                    </a:lnTo>
                    <a:lnTo>
                      <a:pt x="285" y="990"/>
                    </a:lnTo>
                    <a:lnTo>
                      <a:pt x="298" y="998"/>
                    </a:lnTo>
                    <a:lnTo>
                      <a:pt x="311" y="1008"/>
                    </a:lnTo>
                    <a:lnTo>
                      <a:pt x="323" y="1018"/>
                    </a:lnTo>
                    <a:lnTo>
                      <a:pt x="334" y="1030"/>
                    </a:lnTo>
                    <a:lnTo>
                      <a:pt x="344" y="1042"/>
                    </a:lnTo>
                    <a:lnTo>
                      <a:pt x="352" y="1056"/>
                    </a:lnTo>
                    <a:lnTo>
                      <a:pt x="360" y="1074"/>
                    </a:lnTo>
                    <a:lnTo>
                      <a:pt x="365" y="1094"/>
                    </a:lnTo>
                    <a:lnTo>
                      <a:pt x="368" y="1115"/>
                    </a:lnTo>
                    <a:lnTo>
                      <a:pt x="368" y="1137"/>
                    </a:lnTo>
                    <a:lnTo>
                      <a:pt x="365" y="1160"/>
                    </a:lnTo>
                    <a:lnTo>
                      <a:pt x="360" y="1184"/>
                    </a:lnTo>
                    <a:lnTo>
                      <a:pt x="352" y="1209"/>
                    </a:lnTo>
                    <a:lnTo>
                      <a:pt x="342" y="1236"/>
                    </a:lnTo>
                    <a:lnTo>
                      <a:pt x="321" y="1281"/>
                    </a:lnTo>
                    <a:lnTo>
                      <a:pt x="303" y="1319"/>
                    </a:lnTo>
                    <a:lnTo>
                      <a:pt x="286" y="1351"/>
                    </a:lnTo>
                    <a:lnTo>
                      <a:pt x="272" y="1376"/>
                    </a:lnTo>
                    <a:lnTo>
                      <a:pt x="259" y="1397"/>
                    </a:lnTo>
                    <a:lnTo>
                      <a:pt x="248" y="1414"/>
                    </a:lnTo>
                    <a:lnTo>
                      <a:pt x="239" y="1427"/>
                    </a:lnTo>
                    <a:lnTo>
                      <a:pt x="232" y="1436"/>
                    </a:lnTo>
                    <a:lnTo>
                      <a:pt x="248" y="1445"/>
                    </a:lnTo>
                    <a:lnTo>
                      <a:pt x="265" y="1453"/>
                    </a:lnTo>
                    <a:lnTo>
                      <a:pt x="281" y="1462"/>
                    </a:lnTo>
                    <a:lnTo>
                      <a:pt x="298" y="1470"/>
                    </a:lnTo>
                    <a:lnTo>
                      <a:pt x="314" y="1477"/>
                    </a:lnTo>
                    <a:lnTo>
                      <a:pt x="331" y="1483"/>
                    </a:lnTo>
                    <a:lnTo>
                      <a:pt x="348" y="1489"/>
                    </a:lnTo>
                    <a:lnTo>
                      <a:pt x="365" y="1496"/>
                    </a:lnTo>
                    <a:lnTo>
                      <a:pt x="382" y="1501"/>
                    </a:lnTo>
                    <a:lnTo>
                      <a:pt x="401" y="1506"/>
                    </a:lnTo>
                    <a:lnTo>
                      <a:pt x="418" y="1511"/>
                    </a:lnTo>
                    <a:lnTo>
                      <a:pt x="435" y="1516"/>
                    </a:lnTo>
                    <a:lnTo>
                      <a:pt x="454" y="1519"/>
                    </a:lnTo>
                    <a:lnTo>
                      <a:pt x="471" y="1523"/>
                    </a:lnTo>
                    <a:lnTo>
                      <a:pt x="489" y="1526"/>
                    </a:lnTo>
                    <a:lnTo>
                      <a:pt x="508" y="1528"/>
                    </a:lnTo>
                    <a:lnTo>
                      <a:pt x="511" y="1519"/>
                    </a:lnTo>
                    <a:lnTo>
                      <a:pt x="517" y="1506"/>
                    </a:lnTo>
                    <a:lnTo>
                      <a:pt x="526" y="1490"/>
                    </a:lnTo>
                    <a:lnTo>
                      <a:pt x="538" y="1472"/>
                    </a:lnTo>
                    <a:lnTo>
                      <a:pt x="553" y="1452"/>
                    </a:lnTo>
                    <a:lnTo>
                      <a:pt x="571" y="1430"/>
                    </a:lnTo>
                    <a:lnTo>
                      <a:pt x="593" y="1407"/>
                    </a:lnTo>
                    <a:lnTo>
                      <a:pt x="619" y="1384"/>
                    </a:lnTo>
                    <a:lnTo>
                      <a:pt x="646" y="1362"/>
                    </a:lnTo>
                    <a:lnTo>
                      <a:pt x="666" y="1345"/>
                    </a:lnTo>
                    <a:lnTo>
                      <a:pt x="679" y="1329"/>
                    </a:lnTo>
                    <a:lnTo>
                      <a:pt x="689" y="1313"/>
                    </a:lnTo>
                    <a:lnTo>
                      <a:pt x="693" y="1295"/>
                    </a:lnTo>
                    <a:lnTo>
                      <a:pt x="694" y="1271"/>
                    </a:lnTo>
                    <a:lnTo>
                      <a:pt x="693" y="1242"/>
                    </a:lnTo>
                    <a:lnTo>
                      <a:pt x="690" y="1204"/>
                    </a:lnTo>
                    <a:lnTo>
                      <a:pt x="689" y="1185"/>
                    </a:lnTo>
                    <a:lnTo>
                      <a:pt x="686" y="1169"/>
                    </a:lnTo>
                    <a:lnTo>
                      <a:pt x="685" y="1154"/>
                    </a:lnTo>
                    <a:lnTo>
                      <a:pt x="683" y="1141"/>
                    </a:lnTo>
                    <a:lnTo>
                      <a:pt x="681" y="1119"/>
                    </a:lnTo>
                    <a:lnTo>
                      <a:pt x="681" y="1102"/>
                    </a:lnTo>
                    <a:lnTo>
                      <a:pt x="683" y="1092"/>
                    </a:lnTo>
                    <a:lnTo>
                      <a:pt x="691" y="1085"/>
                    </a:lnTo>
                    <a:lnTo>
                      <a:pt x="697" y="1083"/>
                    </a:lnTo>
                    <a:lnTo>
                      <a:pt x="701" y="1083"/>
                    </a:lnTo>
                    <a:lnTo>
                      <a:pt x="707" y="1084"/>
                    </a:lnTo>
                    <a:lnTo>
                      <a:pt x="714" y="1086"/>
                    </a:lnTo>
                    <a:lnTo>
                      <a:pt x="721" y="1091"/>
                    </a:lnTo>
                    <a:lnTo>
                      <a:pt x="729" y="1098"/>
                    </a:lnTo>
                    <a:lnTo>
                      <a:pt x="739" y="1107"/>
                    </a:lnTo>
                    <a:lnTo>
                      <a:pt x="751" y="1117"/>
                    </a:lnTo>
                    <a:lnTo>
                      <a:pt x="777" y="1140"/>
                    </a:lnTo>
                    <a:lnTo>
                      <a:pt x="792" y="1153"/>
                    </a:lnTo>
                    <a:lnTo>
                      <a:pt x="805" y="1162"/>
                    </a:lnTo>
                    <a:lnTo>
                      <a:pt x="815" y="1169"/>
                    </a:lnTo>
                    <a:lnTo>
                      <a:pt x="825" y="1174"/>
                    </a:lnTo>
                    <a:lnTo>
                      <a:pt x="832" y="1176"/>
                    </a:lnTo>
                    <a:lnTo>
                      <a:pt x="836" y="1177"/>
                    </a:lnTo>
                    <a:lnTo>
                      <a:pt x="841" y="1177"/>
                    </a:lnTo>
                    <a:lnTo>
                      <a:pt x="843" y="1177"/>
                    </a:lnTo>
                    <a:lnTo>
                      <a:pt x="850" y="1171"/>
                    </a:lnTo>
                    <a:lnTo>
                      <a:pt x="855" y="1162"/>
                    </a:lnTo>
                    <a:lnTo>
                      <a:pt x="859" y="1151"/>
                    </a:lnTo>
                    <a:lnTo>
                      <a:pt x="863" y="1138"/>
                    </a:lnTo>
                    <a:lnTo>
                      <a:pt x="865" y="1132"/>
                    </a:lnTo>
                    <a:lnTo>
                      <a:pt x="870" y="1122"/>
                    </a:lnTo>
                    <a:lnTo>
                      <a:pt x="875" y="1115"/>
                    </a:lnTo>
                    <a:lnTo>
                      <a:pt x="883" y="1109"/>
                    </a:lnTo>
                    <a:lnTo>
                      <a:pt x="893" y="1106"/>
                    </a:lnTo>
                    <a:lnTo>
                      <a:pt x="903" y="1103"/>
                    </a:lnTo>
                    <a:lnTo>
                      <a:pt x="913" y="1103"/>
                    </a:lnTo>
                    <a:lnTo>
                      <a:pt x="925" y="1103"/>
                    </a:lnTo>
                    <a:lnTo>
                      <a:pt x="936" y="1103"/>
                    </a:lnTo>
                    <a:lnTo>
                      <a:pt x="947" y="1103"/>
                    </a:lnTo>
                    <a:lnTo>
                      <a:pt x="957" y="1103"/>
                    </a:lnTo>
                    <a:lnTo>
                      <a:pt x="969" y="1102"/>
                    </a:lnTo>
                    <a:lnTo>
                      <a:pt x="979" y="1101"/>
                    </a:lnTo>
                    <a:lnTo>
                      <a:pt x="989" y="1100"/>
                    </a:lnTo>
                    <a:lnTo>
                      <a:pt x="999" y="1096"/>
                    </a:lnTo>
                    <a:lnTo>
                      <a:pt x="1008" y="1092"/>
                    </a:lnTo>
                    <a:lnTo>
                      <a:pt x="1016" y="1086"/>
                    </a:lnTo>
                    <a:lnTo>
                      <a:pt x="1024" y="1078"/>
                    </a:lnTo>
                    <a:lnTo>
                      <a:pt x="1031" y="1069"/>
                    </a:lnTo>
                    <a:lnTo>
                      <a:pt x="1037" y="1060"/>
                    </a:lnTo>
                    <a:lnTo>
                      <a:pt x="1041" y="1050"/>
                    </a:lnTo>
                    <a:lnTo>
                      <a:pt x="1049" y="1035"/>
                    </a:lnTo>
                    <a:lnTo>
                      <a:pt x="1057" y="1023"/>
                    </a:lnTo>
                    <a:lnTo>
                      <a:pt x="1068" y="1012"/>
                    </a:lnTo>
                    <a:lnTo>
                      <a:pt x="1082" y="1003"/>
                    </a:lnTo>
                    <a:lnTo>
                      <a:pt x="1099" y="997"/>
                    </a:lnTo>
                    <a:lnTo>
                      <a:pt x="1121" y="993"/>
                    </a:lnTo>
                    <a:lnTo>
                      <a:pt x="1148" y="993"/>
                    </a:lnTo>
                    <a:lnTo>
                      <a:pt x="1182" y="995"/>
                    </a:lnTo>
                    <a:lnTo>
                      <a:pt x="1239" y="1002"/>
                    </a:lnTo>
                    <a:lnTo>
                      <a:pt x="1259" y="1004"/>
                    </a:lnTo>
                    <a:lnTo>
                      <a:pt x="1274" y="1005"/>
                    </a:lnTo>
                    <a:lnTo>
                      <a:pt x="1285" y="1008"/>
                    </a:lnTo>
                    <a:lnTo>
                      <a:pt x="1295" y="1010"/>
                    </a:lnTo>
                    <a:lnTo>
                      <a:pt x="1303" y="1013"/>
                    </a:lnTo>
                    <a:lnTo>
                      <a:pt x="1310" y="1017"/>
                    </a:lnTo>
                    <a:lnTo>
                      <a:pt x="1317" y="1021"/>
                    </a:lnTo>
                    <a:lnTo>
                      <a:pt x="1325" y="1028"/>
                    </a:lnTo>
                    <a:lnTo>
                      <a:pt x="1326" y="1030"/>
                    </a:lnTo>
                    <a:lnTo>
                      <a:pt x="1327" y="1030"/>
                    </a:lnTo>
                    <a:lnTo>
                      <a:pt x="1328" y="1031"/>
                    </a:lnTo>
                    <a:lnTo>
                      <a:pt x="1329" y="1032"/>
                    </a:lnTo>
                    <a:lnTo>
                      <a:pt x="1336" y="1013"/>
                    </a:lnTo>
                    <a:lnTo>
                      <a:pt x="1342" y="994"/>
                    </a:lnTo>
                    <a:lnTo>
                      <a:pt x="1348" y="975"/>
                    </a:lnTo>
                    <a:lnTo>
                      <a:pt x="1352" y="956"/>
                    </a:lnTo>
                    <a:lnTo>
                      <a:pt x="1326" y="940"/>
                    </a:lnTo>
                    <a:lnTo>
                      <a:pt x="1305" y="925"/>
                    </a:lnTo>
                    <a:lnTo>
                      <a:pt x="1288" y="909"/>
                    </a:lnTo>
                    <a:lnTo>
                      <a:pt x="1276" y="894"/>
                    </a:lnTo>
                    <a:lnTo>
                      <a:pt x="1267" y="879"/>
                    </a:lnTo>
                    <a:lnTo>
                      <a:pt x="1260" y="864"/>
                    </a:lnTo>
                    <a:lnTo>
                      <a:pt x="1254" y="848"/>
                    </a:lnTo>
                    <a:lnTo>
                      <a:pt x="1250" y="831"/>
                    </a:lnTo>
                    <a:lnTo>
                      <a:pt x="1246" y="819"/>
                    </a:lnTo>
                    <a:lnTo>
                      <a:pt x="1242" y="804"/>
                    </a:lnTo>
                    <a:lnTo>
                      <a:pt x="1236" y="790"/>
                    </a:lnTo>
                    <a:lnTo>
                      <a:pt x="1230" y="774"/>
                    </a:lnTo>
                    <a:lnTo>
                      <a:pt x="1222" y="757"/>
                    </a:lnTo>
                    <a:lnTo>
                      <a:pt x="1214" y="743"/>
                    </a:lnTo>
                    <a:lnTo>
                      <a:pt x="1207" y="732"/>
                    </a:lnTo>
                    <a:lnTo>
                      <a:pt x="1201" y="723"/>
                    </a:lnTo>
                    <a:lnTo>
                      <a:pt x="1194" y="717"/>
                    </a:lnTo>
                    <a:lnTo>
                      <a:pt x="1190" y="712"/>
                    </a:lnTo>
                    <a:lnTo>
                      <a:pt x="1184" y="707"/>
                    </a:lnTo>
                    <a:lnTo>
                      <a:pt x="1178" y="704"/>
                    </a:lnTo>
                    <a:lnTo>
                      <a:pt x="1173" y="700"/>
                    </a:lnTo>
                    <a:lnTo>
                      <a:pt x="1166" y="694"/>
                    </a:lnTo>
                    <a:lnTo>
                      <a:pt x="1159" y="687"/>
                    </a:lnTo>
                    <a:lnTo>
                      <a:pt x="1151" y="679"/>
                    </a:lnTo>
                    <a:lnTo>
                      <a:pt x="1146" y="675"/>
                    </a:lnTo>
                    <a:lnTo>
                      <a:pt x="1141" y="670"/>
                    </a:lnTo>
                    <a:lnTo>
                      <a:pt x="1137" y="666"/>
                    </a:lnTo>
                    <a:lnTo>
                      <a:pt x="1132" y="661"/>
                    </a:lnTo>
                    <a:lnTo>
                      <a:pt x="1122" y="651"/>
                    </a:lnTo>
                    <a:lnTo>
                      <a:pt x="1112" y="639"/>
                    </a:lnTo>
                    <a:lnTo>
                      <a:pt x="1101" y="626"/>
                    </a:lnTo>
                    <a:lnTo>
                      <a:pt x="1093" y="611"/>
                    </a:lnTo>
                    <a:lnTo>
                      <a:pt x="1087" y="595"/>
                    </a:lnTo>
                    <a:lnTo>
                      <a:pt x="1085" y="577"/>
                    </a:lnTo>
                    <a:lnTo>
                      <a:pt x="1086" y="556"/>
                    </a:lnTo>
                    <a:lnTo>
                      <a:pt x="1093" y="533"/>
                    </a:lnTo>
                    <a:lnTo>
                      <a:pt x="1099" y="510"/>
                    </a:lnTo>
                    <a:lnTo>
                      <a:pt x="1099" y="488"/>
                    </a:lnTo>
                    <a:lnTo>
                      <a:pt x="1094" y="469"/>
                    </a:lnTo>
                    <a:lnTo>
                      <a:pt x="1083" y="455"/>
                    </a:lnTo>
                    <a:lnTo>
                      <a:pt x="1077" y="451"/>
                    </a:lnTo>
                    <a:lnTo>
                      <a:pt x="1071" y="448"/>
                    </a:lnTo>
                    <a:lnTo>
                      <a:pt x="1065" y="447"/>
                    </a:lnTo>
                    <a:lnTo>
                      <a:pt x="1058" y="446"/>
                    </a:lnTo>
                    <a:lnTo>
                      <a:pt x="1052" y="447"/>
                    </a:lnTo>
                    <a:lnTo>
                      <a:pt x="1045" y="448"/>
                    </a:lnTo>
                    <a:lnTo>
                      <a:pt x="1038" y="451"/>
                    </a:lnTo>
                    <a:lnTo>
                      <a:pt x="1030" y="455"/>
                    </a:lnTo>
                    <a:lnTo>
                      <a:pt x="1010" y="465"/>
                    </a:lnTo>
                    <a:lnTo>
                      <a:pt x="992" y="471"/>
                    </a:lnTo>
                    <a:lnTo>
                      <a:pt x="974" y="473"/>
                    </a:lnTo>
                    <a:lnTo>
                      <a:pt x="959" y="474"/>
                    </a:lnTo>
                    <a:lnTo>
                      <a:pt x="946" y="472"/>
                    </a:lnTo>
                    <a:lnTo>
                      <a:pt x="935" y="470"/>
                    </a:lnTo>
                    <a:lnTo>
                      <a:pt x="926" y="466"/>
                    </a:lnTo>
                    <a:lnTo>
                      <a:pt x="919" y="463"/>
                    </a:lnTo>
                    <a:lnTo>
                      <a:pt x="912" y="459"/>
                    </a:lnTo>
                    <a:lnTo>
                      <a:pt x="905" y="452"/>
                    </a:lnTo>
                    <a:lnTo>
                      <a:pt x="898" y="444"/>
                    </a:lnTo>
                    <a:lnTo>
                      <a:pt x="896" y="435"/>
                    </a:lnTo>
                    <a:lnTo>
                      <a:pt x="895" y="418"/>
                    </a:lnTo>
                    <a:lnTo>
                      <a:pt x="890" y="397"/>
                    </a:lnTo>
                    <a:lnTo>
                      <a:pt x="882" y="378"/>
                    </a:lnTo>
                    <a:lnTo>
                      <a:pt x="870" y="366"/>
                    </a:lnTo>
                    <a:lnTo>
                      <a:pt x="864" y="364"/>
                    </a:lnTo>
                    <a:lnTo>
                      <a:pt x="856" y="364"/>
                    </a:lnTo>
                    <a:lnTo>
                      <a:pt x="846" y="365"/>
                    </a:lnTo>
                    <a:lnTo>
                      <a:pt x="834" y="369"/>
                    </a:lnTo>
                    <a:lnTo>
                      <a:pt x="819" y="376"/>
                    </a:lnTo>
                    <a:lnTo>
                      <a:pt x="800" y="388"/>
                    </a:lnTo>
                    <a:lnTo>
                      <a:pt x="780" y="404"/>
                    </a:lnTo>
                    <a:lnTo>
                      <a:pt x="755" y="426"/>
                    </a:lnTo>
                    <a:lnTo>
                      <a:pt x="740" y="440"/>
                    </a:lnTo>
                    <a:lnTo>
                      <a:pt x="725" y="452"/>
                    </a:lnTo>
                    <a:lnTo>
                      <a:pt x="712" y="464"/>
                    </a:lnTo>
                    <a:lnTo>
                      <a:pt x="698" y="474"/>
                    </a:lnTo>
                    <a:lnTo>
                      <a:pt x="685" y="484"/>
                    </a:lnTo>
                    <a:lnTo>
                      <a:pt x="671" y="493"/>
                    </a:lnTo>
                    <a:lnTo>
                      <a:pt x="659" y="501"/>
                    </a:lnTo>
                    <a:lnTo>
                      <a:pt x="647" y="507"/>
                    </a:lnTo>
                    <a:lnTo>
                      <a:pt x="636" y="513"/>
                    </a:lnTo>
                    <a:lnTo>
                      <a:pt x="624" y="518"/>
                    </a:lnTo>
                    <a:lnTo>
                      <a:pt x="613" y="522"/>
                    </a:lnTo>
                    <a:lnTo>
                      <a:pt x="602" y="524"/>
                    </a:lnTo>
                    <a:lnTo>
                      <a:pt x="592" y="526"/>
                    </a:lnTo>
                    <a:lnTo>
                      <a:pt x="583" y="527"/>
                    </a:lnTo>
                    <a:lnTo>
                      <a:pt x="573" y="527"/>
                    </a:lnTo>
                    <a:lnTo>
                      <a:pt x="564" y="526"/>
                    </a:lnTo>
                    <a:lnTo>
                      <a:pt x="556" y="524"/>
                    </a:lnTo>
                    <a:lnTo>
                      <a:pt x="548" y="522"/>
                    </a:lnTo>
                    <a:lnTo>
                      <a:pt x="542" y="518"/>
                    </a:lnTo>
                    <a:lnTo>
                      <a:pt x="537" y="513"/>
                    </a:lnTo>
                    <a:lnTo>
                      <a:pt x="533" y="510"/>
                    </a:lnTo>
                    <a:lnTo>
                      <a:pt x="530" y="507"/>
                    </a:lnTo>
                    <a:lnTo>
                      <a:pt x="526" y="503"/>
                    </a:lnTo>
                    <a:lnTo>
                      <a:pt x="525" y="500"/>
                    </a:lnTo>
                    <a:lnTo>
                      <a:pt x="517" y="492"/>
                    </a:lnTo>
                    <a:lnTo>
                      <a:pt x="512" y="482"/>
                    </a:lnTo>
                    <a:lnTo>
                      <a:pt x="509" y="472"/>
                    </a:lnTo>
                    <a:lnTo>
                      <a:pt x="509" y="462"/>
                    </a:lnTo>
                    <a:lnTo>
                      <a:pt x="512" y="443"/>
                    </a:lnTo>
                    <a:lnTo>
                      <a:pt x="522" y="425"/>
                    </a:lnTo>
                    <a:lnTo>
                      <a:pt x="535" y="406"/>
                    </a:lnTo>
                    <a:lnTo>
                      <a:pt x="554" y="388"/>
                    </a:lnTo>
                    <a:lnTo>
                      <a:pt x="575" y="368"/>
                    </a:lnTo>
                    <a:lnTo>
                      <a:pt x="599" y="350"/>
                    </a:lnTo>
                    <a:lnTo>
                      <a:pt x="624" y="330"/>
                    </a:lnTo>
                    <a:lnTo>
                      <a:pt x="652" y="312"/>
                    </a:lnTo>
                    <a:lnTo>
                      <a:pt x="658" y="308"/>
                    </a:lnTo>
                    <a:lnTo>
                      <a:pt x="663" y="304"/>
                    </a:lnTo>
                    <a:lnTo>
                      <a:pt x="669" y="300"/>
                    </a:lnTo>
                    <a:lnTo>
                      <a:pt x="675" y="296"/>
                    </a:lnTo>
                    <a:lnTo>
                      <a:pt x="679" y="292"/>
                    </a:lnTo>
                    <a:lnTo>
                      <a:pt x="683" y="290"/>
                    </a:lnTo>
                    <a:lnTo>
                      <a:pt x="686" y="287"/>
                    </a:lnTo>
                    <a:lnTo>
                      <a:pt x="687" y="285"/>
                    </a:lnTo>
                    <a:lnTo>
                      <a:pt x="691" y="282"/>
                    </a:lnTo>
                    <a:lnTo>
                      <a:pt x="696" y="277"/>
                    </a:lnTo>
                    <a:lnTo>
                      <a:pt x="700" y="273"/>
                    </a:lnTo>
                    <a:lnTo>
                      <a:pt x="706" y="268"/>
                    </a:lnTo>
                    <a:lnTo>
                      <a:pt x="714" y="261"/>
                    </a:lnTo>
                    <a:lnTo>
                      <a:pt x="722" y="252"/>
                    </a:lnTo>
                    <a:lnTo>
                      <a:pt x="731" y="243"/>
                    </a:lnTo>
                    <a:lnTo>
                      <a:pt x="740" y="234"/>
                    </a:lnTo>
                    <a:lnTo>
                      <a:pt x="747" y="223"/>
                    </a:lnTo>
                    <a:lnTo>
                      <a:pt x="753" y="213"/>
                    </a:lnTo>
                    <a:lnTo>
                      <a:pt x="757" y="202"/>
                    </a:lnTo>
                    <a:lnTo>
                      <a:pt x="757" y="192"/>
                    </a:lnTo>
                    <a:lnTo>
                      <a:pt x="754" y="184"/>
                    </a:lnTo>
                    <a:lnTo>
                      <a:pt x="750" y="177"/>
                    </a:lnTo>
                    <a:lnTo>
                      <a:pt x="744" y="171"/>
                    </a:lnTo>
                    <a:lnTo>
                      <a:pt x="738" y="166"/>
                    </a:lnTo>
                    <a:lnTo>
                      <a:pt x="730" y="160"/>
                    </a:lnTo>
                    <a:lnTo>
                      <a:pt x="722" y="155"/>
                    </a:lnTo>
                    <a:lnTo>
                      <a:pt x="713" y="151"/>
                    </a:lnTo>
                    <a:lnTo>
                      <a:pt x="705" y="147"/>
                    </a:lnTo>
                    <a:lnTo>
                      <a:pt x="686" y="138"/>
                    </a:lnTo>
                    <a:lnTo>
                      <a:pt x="670" y="129"/>
                    </a:lnTo>
                    <a:lnTo>
                      <a:pt x="656" y="118"/>
                    </a:lnTo>
                    <a:lnTo>
                      <a:pt x="645" y="108"/>
                    </a:lnTo>
                    <a:lnTo>
                      <a:pt x="634" y="98"/>
                    </a:lnTo>
                    <a:lnTo>
                      <a:pt x="628" y="86"/>
                    </a:lnTo>
                    <a:lnTo>
                      <a:pt x="622" y="73"/>
                    </a:lnTo>
                    <a:lnTo>
                      <a:pt x="618" y="61"/>
                    </a:lnTo>
                    <a:lnTo>
                      <a:pt x="617" y="43"/>
                    </a:lnTo>
                    <a:lnTo>
                      <a:pt x="619" y="27"/>
                    </a:lnTo>
                    <a:lnTo>
                      <a:pt x="624" y="14"/>
                    </a:lnTo>
                    <a:lnTo>
                      <a:pt x="630" y="1"/>
                    </a:lnTo>
                    <a:lnTo>
                      <a:pt x="624" y="1"/>
                    </a:lnTo>
                    <a:lnTo>
                      <a:pt x="619" y="0"/>
                    </a:lnTo>
                    <a:lnTo>
                      <a:pt x="614" y="0"/>
                    </a:lnTo>
                    <a:lnTo>
                      <a:pt x="608" y="0"/>
                    </a:lnTo>
                    <a:lnTo>
                      <a:pt x="591" y="0"/>
                    </a:lnTo>
                    <a:lnTo>
                      <a:pt x="573" y="1"/>
                    </a:lnTo>
                    <a:lnTo>
                      <a:pt x="556" y="2"/>
                    </a:lnTo>
                    <a:lnTo>
                      <a:pt x="539" y="3"/>
                    </a:lnTo>
                    <a:lnTo>
                      <a:pt x="522" y="4"/>
                    </a:lnTo>
                    <a:lnTo>
                      <a:pt x="505" y="7"/>
                    </a:lnTo>
                    <a:lnTo>
                      <a:pt x="488" y="9"/>
                    </a:lnTo>
                    <a:lnTo>
                      <a:pt x="472" y="12"/>
                    </a:lnTo>
                    <a:lnTo>
                      <a:pt x="455" y="16"/>
                    </a:lnTo>
                    <a:lnTo>
                      <a:pt x="439" y="19"/>
                    </a:lnTo>
                    <a:lnTo>
                      <a:pt x="421" y="23"/>
                    </a:lnTo>
                    <a:lnTo>
                      <a:pt x="405" y="27"/>
                    </a:lnTo>
                    <a:lnTo>
                      <a:pt x="389" y="32"/>
                    </a:lnTo>
                    <a:lnTo>
                      <a:pt x="373" y="37"/>
                    </a:lnTo>
                    <a:lnTo>
                      <a:pt x="358" y="42"/>
                    </a:lnTo>
                    <a:lnTo>
                      <a:pt x="342" y="48"/>
                    </a:lnTo>
                    <a:lnTo>
                      <a:pt x="323" y="55"/>
                    </a:lnTo>
                    <a:lnTo>
                      <a:pt x="305" y="63"/>
                    </a:lnTo>
                    <a:lnTo>
                      <a:pt x="288" y="71"/>
                    </a:lnTo>
                    <a:lnTo>
                      <a:pt x="270" y="79"/>
                    </a:lnTo>
                    <a:lnTo>
                      <a:pt x="252" y="88"/>
                    </a:lnTo>
                    <a:lnTo>
                      <a:pt x="235" y="98"/>
                    </a:lnTo>
                    <a:lnTo>
                      <a:pt x="219" y="107"/>
                    </a:lnTo>
                    <a:lnTo>
                      <a:pt x="201" y="117"/>
                    </a:lnTo>
                    <a:lnTo>
                      <a:pt x="200" y="130"/>
                    </a:lnTo>
                    <a:lnTo>
                      <a:pt x="197" y="147"/>
                    </a:lnTo>
                    <a:lnTo>
                      <a:pt x="191" y="167"/>
                    </a:lnTo>
                    <a:lnTo>
                      <a:pt x="182" y="191"/>
                    </a:lnTo>
                    <a:lnTo>
                      <a:pt x="168" y="217"/>
                    </a:lnTo>
                    <a:lnTo>
                      <a:pt x="149" y="247"/>
                    </a:lnTo>
                    <a:lnTo>
                      <a:pt x="125" y="280"/>
                    </a:lnTo>
                    <a:lnTo>
                      <a:pt x="94" y="315"/>
                    </a:lnTo>
                    <a:close/>
                  </a:path>
                </a:pathLst>
              </a:custGeom>
              <a:solidFill>
                <a:srgbClr val="00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5136" name="Text Box 29">
              <a:extLst>
                <a:ext uri="{FF2B5EF4-FFF2-40B4-BE49-F238E27FC236}">
                  <a16:creationId xmlns:a16="http://schemas.microsoft.com/office/drawing/2014/main" id="{7ACAD83C-2067-38E7-7D1C-514A968D04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29" y="2599"/>
              <a:ext cx="396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/>
                <a:t>Tags</a:t>
              </a:r>
            </a:p>
          </p:txBody>
        </p:sp>
        <p:sp>
          <p:nvSpPr>
            <p:cNvPr id="5137" name="Text Box 30">
              <a:extLst>
                <a:ext uri="{FF2B5EF4-FFF2-40B4-BE49-F238E27FC236}">
                  <a16:creationId xmlns:a16="http://schemas.microsoft.com/office/drawing/2014/main" id="{31F8A291-5B75-D781-1607-6FFE3E3D77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26" y="2599"/>
              <a:ext cx="667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/>
                <a:t>Antennas</a:t>
              </a:r>
            </a:p>
          </p:txBody>
        </p:sp>
        <p:sp>
          <p:nvSpPr>
            <p:cNvPr id="5138" name="Text Box 31">
              <a:extLst>
                <a:ext uri="{FF2B5EF4-FFF2-40B4-BE49-F238E27FC236}">
                  <a16:creationId xmlns:a16="http://schemas.microsoft.com/office/drawing/2014/main" id="{B9988003-F9F4-F836-0266-CDBC6CCC7A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05" y="2599"/>
              <a:ext cx="525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/>
                <a:t>Reader</a:t>
              </a:r>
            </a:p>
          </p:txBody>
        </p:sp>
        <p:sp>
          <p:nvSpPr>
            <p:cNvPr id="5139" name="Text Box 32">
              <a:extLst>
                <a:ext uri="{FF2B5EF4-FFF2-40B4-BE49-F238E27FC236}">
                  <a16:creationId xmlns:a16="http://schemas.microsoft.com/office/drawing/2014/main" id="{DFB897FB-3291-7386-94DD-8135D8E8EBA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48" y="2599"/>
              <a:ext cx="779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/>
                <a:t>Middleware</a:t>
              </a:r>
            </a:p>
          </p:txBody>
        </p:sp>
        <p:sp>
          <p:nvSpPr>
            <p:cNvPr id="5140" name="Text Box 33">
              <a:extLst>
                <a:ext uri="{FF2B5EF4-FFF2-40B4-BE49-F238E27FC236}">
                  <a16:creationId xmlns:a16="http://schemas.microsoft.com/office/drawing/2014/main" id="{EBB02F8C-62BC-EAB8-0229-35F56BA3739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49" y="2504"/>
              <a:ext cx="971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/>
                <a:t>local  Systems</a:t>
              </a:r>
              <a:br>
                <a:rPr lang="en-US" altLang="zh-CN" sz="1600"/>
              </a:br>
              <a:r>
                <a:rPr lang="en-US" altLang="zh-CN" sz="1600"/>
                <a:t>(MES, WMS)</a:t>
              </a:r>
            </a:p>
          </p:txBody>
        </p:sp>
        <p:sp>
          <p:nvSpPr>
            <p:cNvPr id="5141" name="Text Box 34">
              <a:extLst>
                <a:ext uri="{FF2B5EF4-FFF2-40B4-BE49-F238E27FC236}">
                  <a16:creationId xmlns:a16="http://schemas.microsoft.com/office/drawing/2014/main" id="{0CD48840-4924-71D8-2F4A-DD8AB10F6A7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98" y="1358"/>
              <a:ext cx="109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/>
                <a:t>central  Systems</a:t>
              </a:r>
              <a:br>
                <a:rPr lang="en-US" altLang="zh-CN" sz="1600"/>
              </a:br>
              <a:r>
                <a:rPr lang="en-US" altLang="zh-CN" sz="1600"/>
                <a:t>(ERP, SCM)</a:t>
              </a:r>
            </a:p>
          </p:txBody>
        </p:sp>
        <p:sp>
          <p:nvSpPr>
            <p:cNvPr id="5142" name="Text Box 35">
              <a:extLst>
                <a:ext uri="{FF2B5EF4-FFF2-40B4-BE49-F238E27FC236}">
                  <a16:creationId xmlns:a16="http://schemas.microsoft.com/office/drawing/2014/main" id="{23913516-8E52-9C37-0E82-CD64A6CD431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02" y="2522"/>
              <a:ext cx="594" cy="4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600"/>
                <a:t>EPC</a:t>
              </a:r>
              <a:br>
                <a:rPr lang="en-US" altLang="zh-CN" sz="1600"/>
              </a:br>
              <a:r>
                <a:rPr lang="en-US" altLang="zh-CN" sz="1600"/>
                <a:t>Network</a:t>
              </a:r>
            </a:p>
          </p:txBody>
        </p:sp>
        <p:pic>
          <p:nvPicPr>
            <p:cNvPr id="5143" name="Picture 36" descr="miDDLEWARE">
              <a:extLst>
                <a:ext uri="{FF2B5EF4-FFF2-40B4-BE49-F238E27FC236}">
                  <a16:creationId xmlns:a16="http://schemas.microsoft.com/office/drawing/2014/main" id="{D2F002DE-FA49-2148-ED0D-D6F10D03634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243" y="1095"/>
              <a:ext cx="606" cy="14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5157" name="PB3"/>
          <p:cNvSpPr/>
          <p:nvPr/>
        </p:nvSpPr>
        <p:spPr>
          <a:xfrm>
            <a:off x="0" y="6839712"/>
            <a:ext cx="130628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5158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0A805C6-9DAD-9773-AD5D-C482B6EB02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/>
              <a:t>RFID</a:t>
            </a:r>
            <a:r>
              <a:rPr lang="zh-CN" altLang="en-US"/>
              <a:t>系统组成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B67ABE8-4FEA-D070-A213-AFA6F3AAD5D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357188" eaLnBrk="1" hangingPunct="1">
              <a:spcBef>
                <a:spcPct val="30000"/>
              </a:spcBef>
              <a:spcAft>
                <a:spcPct val="20000"/>
              </a:spcAft>
              <a:buClr>
                <a:srgbClr val="FFC000"/>
              </a:buClr>
            </a:pPr>
            <a:r>
              <a:rPr lang="zh-CN" altLang="en-US">
                <a:latin typeface="宋体" panose="02010600030101010101" pitchFamily="2" charset="-122"/>
              </a:rPr>
              <a:t>标签（</a:t>
            </a:r>
            <a:r>
              <a:rPr lang="en-US" altLang="zh-CN">
                <a:latin typeface="宋体" panose="02010600030101010101" pitchFamily="2" charset="-122"/>
              </a:rPr>
              <a:t>Tag</a:t>
            </a:r>
            <a:r>
              <a:rPr lang="zh-CN" altLang="en-US">
                <a:latin typeface="宋体" panose="02010600030101010101" pitchFamily="2" charset="-122"/>
              </a:rPr>
              <a:t>）：由耦合元件及芯片组成，每个标签具有唯一的电子编码，附着在物体上标识目标对象；</a:t>
            </a:r>
          </a:p>
          <a:p>
            <a:pPr marL="0" indent="357188" eaLnBrk="1" hangingPunct="1">
              <a:spcBef>
                <a:spcPct val="30000"/>
              </a:spcBef>
              <a:spcAft>
                <a:spcPct val="20000"/>
              </a:spcAft>
              <a:buClr>
                <a:srgbClr val="FFC000"/>
              </a:buClr>
            </a:pPr>
            <a:r>
              <a:rPr lang="zh-CN" altLang="en-US">
                <a:latin typeface="宋体" panose="02010600030101010101" pitchFamily="2" charset="-122"/>
              </a:rPr>
              <a:t>阅读器（</a:t>
            </a:r>
            <a:r>
              <a:rPr lang="en-US" altLang="zh-CN">
                <a:latin typeface="宋体" panose="02010600030101010101" pitchFamily="2" charset="-122"/>
              </a:rPr>
              <a:t>Reader</a:t>
            </a:r>
            <a:r>
              <a:rPr lang="zh-CN" altLang="en-US">
                <a:latin typeface="宋体" panose="02010600030101010101" pitchFamily="2" charset="-122"/>
              </a:rPr>
              <a:t>）：读取</a:t>
            </a:r>
            <a:r>
              <a:rPr lang="en-US" altLang="zh-CN">
                <a:latin typeface="宋体" panose="02010600030101010101" pitchFamily="2" charset="-122"/>
              </a:rPr>
              <a:t>(</a:t>
            </a:r>
            <a:r>
              <a:rPr lang="zh-CN" altLang="en-US">
                <a:latin typeface="宋体" panose="02010600030101010101" pitchFamily="2" charset="-122"/>
              </a:rPr>
              <a:t>有时还可以写入</a:t>
            </a:r>
            <a:r>
              <a:rPr lang="en-US" altLang="zh-CN">
                <a:latin typeface="宋体" panose="02010600030101010101" pitchFamily="2" charset="-122"/>
              </a:rPr>
              <a:t>)</a:t>
            </a:r>
            <a:r>
              <a:rPr lang="zh-CN" altLang="en-US">
                <a:latin typeface="宋体" panose="02010600030101010101" pitchFamily="2" charset="-122"/>
              </a:rPr>
              <a:t>标签信息的资产，可设计为手持式或固定式；</a:t>
            </a:r>
          </a:p>
          <a:p>
            <a:pPr marL="0" indent="357188" eaLnBrk="1" hangingPunct="1">
              <a:spcBef>
                <a:spcPct val="30000"/>
              </a:spcBef>
              <a:spcAft>
                <a:spcPct val="20000"/>
              </a:spcAft>
              <a:buClr>
                <a:srgbClr val="FFC000"/>
              </a:buClr>
            </a:pPr>
            <a:r>
              <a:rPr lang="zh-CN" altLang="en-US">
                <a:latin typeface="宋体" panose="02010600030101010101" pitchFamily="2" charset="-122"/>
              </a:rPr>
              <a:t>天线（</a:t>
            </a:r>
            <a:r>
              <a:rPr lang="en-US" altLang="zh-CN">
                <a:latin typeface="宋体" panose="02010600030101010101" pitchFamily="2" charset="-122"/>
              </a:rPr>
              <a:t>Antenna</a:t>
            </a:r>
            <a:r>
              <a:rPr lang="zh-CN" altLang="en-US">
                <a:latin typeface="宋体" panose="02010600030101010101" pitchFamily="2" charset="-122"/>
              </a:rPr>
              <a:t>）：在标签和读取器间传递射频信号。</a:t>
            </a:r>
          </a:p>
          <a:p>
            <a:pPr marL="0" indent="357188" eaLnBrk="1" hangingPunct="1"/>
            <a:endParaRPr lang="zh-CN" altLang="en-US">
              <a:latin typeface="宋体" panose="02010600030101010101" pitchFamily="2" charset="-122"/>
            </a:endParaRPr>
          </a:p>
        </p:txBody>
      </p:sp>
      <p:pic>
        <p:nvPicPr>
          <p:cNvPr id="6148" name="Picture 5" descr="http://www.rfidworld.com.cn/rfid_topic_more/images/RFID2.jpg">
            <a:extLst>
              <a:ext uri="{FF2B5EF4-FFF2-40B4-BE49-F238E27FC236}">
                <a16:creationId xmlns:a16="http://schemas.microsoft.com/office/drawing/2014/main" id="{28E2699C-05D9-36D6-D86B-1381D937963F}"/>
              </a:ext>
            </a:extLst>
          </p:cNvPr>
          <p:cNvPicPr>
            <a:picLocks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888" y="1455738"/>
            <a:ext cx="2701925" cy="1987550"/>
          </a:xfrm>
          <a:noFill/>
        </p:spPr>
      </p:pic>
      <p:pic>
        <p:nvPicPr>
          <p:cNvPr id="6149" name="Picture 10" descr="image2">
            <a:extLst>
              <a:ext uri="{FF2B5EF4-FFF2-40B4-BE49-F238E27FC236}">
                <a16:creationId xmlns:a16="http://schemas.microsoft.com/office/drawing/2014/main" id="{8A81F936-D6C9-CC70-EBD6-E0410EBF9D8E}"/>
              </a:ext>
            </a:extLst>
          </p:cNvPr>
          <p:cNvPicPr>
            <a:picLocks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688" y="3798888"/>
            <a:ext cx="4038600" cy="1539875"/>
          </a:xfrm>
          <a:noFill/>
        </p:spPr>
      </p:pic>
      <p:pic>
        <p:nvPicPr>
          <p:cNvPr id="6150" name="Picture 6" descr="antenna">
            <a:extLst>
              <a:ext uri="{FF2B5EF4-FFF2-40B4-BE49-F238E27FC236}">
                <a16:creationId xmlns:a16="http://schemas.microsoft.com/office/drawing/2014/main" id="{A3AE36A6-FB5D-4F12-22C9-D4C5597D46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3538" y="4276725"/>
            <a:ext cx="1150937" cy="124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7" descr="reader_mit_kabel">
            <a:extLst>
              <a:ext uri="{FF2B5EF4-FFF2-40B4-BE49-F238E27FC236}">
                <a16:creationId xmlns:a16="http://schemas.microsoft.com/office/drawing/2014/main" id="{D30C0256-508D-CB93-19D5-BB351700C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6625" y="4425950"/>
            <a:ext cx="2052638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PB4"/>
          <p:cNvSpPr/>
          <p:nvPr/>
        </p:nvSpPr>
        <p:spPr>
          <a:xfrm>
            <a:off x="0" y="6839712"/>
            <a:ext cx="174171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6153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88B0219E-62FC-7C41-D36E-768EEAB48F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纲要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986AEC8-FD97-60DD-DDC9-D7124969263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9550" y="1406525"/>
            <a:ext cx="8229600" cy="4319588"/>
          </a:xfrm>
        </p:spPr>
        <p:txBody>
          <a:bodyPr/>
          <a:lstStyle/>
          <a:p>
            <a:pPr eaLnBrk="1" hangingPunct="1"/>
            <a:r>
              <a:rPr lang="en-US" altLang="zh-CN" b="1">
                <a:solidFill>
                  <a:srgbClr val="D2D7E6"/>
                </a:solidFill>
              </a:rPr>
              <a:t>RFID</a:t>
            </a:r>
            <a:r>
              <a:rPr lang="zh-CN" altLang="en-US" b="1">
                <a:solidFill>
                  <a:srgbClr val="D2D7E6"/>
                </a:solidFill>
              </a:rPr>
              <a:t>技术简介</a:t>
            </a:r>
          </a:p>
          <a:p>
            <a:pPr eaLnBrk="1" hangingPunct="1"/>
            <a:r>
              <a:rPr lang="zh-CN" altLang="en-US" b="1"/>
              <a:t>系统流程分析</a:t>
            </a:r>
          </a:p>
          <a:p>
            <a:pPr lvl="1" eaLnBrk="1" hangingPunct="1"/>
            <a:r>
              <a:rPr lang="zh-CN" altLang="en-US" b="1"/>
              <a:t>业务流程分析</a:t>
            </a:r>
          </a:p>
          <a:p>
            <a:pPr lvl="1" eaLnBrk="1" hangingPunct="1"/>
            <a:r>
              <a:rPr lang="zh-CN" altLang="en-US" b="1"/>
              <a:t>项目实现目标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系统方案设计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技术应用实现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项目效益分析</a:t>
            </a:r>
          </a:p>
          <a:p>
            <a:pPr eaLnBrk="1" hangingPunct="1"/>
            <a:endParaRPr lang="zh-CN" altLang="en-US" b="1">
              <a:solidFill>
                <a:srgbClr val="D2D7E6"/>
              </a:solidFill>
            </a:endParaRPr>
          </a:p>
        </p:txBody>
      </p:sp>
      <p:sp>
        <p:nvSpPr>
          <p:cNvPr id="7172" name="PB5"/>
          <p:cNvSpPr/>
          <p:nvPr/>
        </p:nvSpPr>
        <p:spPr>
          <a:xfrm>
            <a:off x="0" y="6839712"/>
            <a:ext cx="217714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7173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E62EEACD-9F78-D482-6244-EDA4E57A5A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业务流程分析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4619ADC-EAB8-C83D-BD6B-7B6584BE1A6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9550" y="1406525"/>
            <a:ext cx="8229600" cy="4319588"/>
          </a:xfrm>
        </p:spPr>
        <p:txBody>
          <a:bodyPr/>
          <a:lstStyle/>
          <a:p>
            <a:pPr eaLnBrk="1" hangingPunct="1"/>
            <a:r>
              <a:rPr lang="zh-CN" altLang="en-US"/>
              <a:t>资产管理包括新增、调拨、闲置、报废、维修、盘点操作，它包含了资产从出厂投入使用到报废退出使用的全过程，具体工作流程如图所示）： </a:t>
            </a:r>
          </a:p>
        </p:txBody>
      </p:sp>
      <p:grpSp>
        <p:nvGrpSpPr>
          <p:cNvPr id="8196" name="Group 50">
            <a:extLst>
              <a:ext uri="{FF2B5EF4-FFF2-40B4-BE49-F238E27FC236}">
                <a16:creationId xmlns:a16="http://schemas.microsoft.com/office/drawing/2014/main" id="{EA01D1C1-734F-C1A5-E09D-74698960C89B}"/>
              </a:ext>
            </a:extLst>
          </p:cNvPr>
          <p:cNvGrpSpPr/>
          <p:nvPr/>
        </p:nvGrpSpPr>
        <p:grpSpPr>
          <a:xfrm>
            <a:off x="228600" y="2078038"/>
            <a:ext cx="8296275" cy="4398962"/>
            <a:chOff x="144" y="816"/>
            <a:chExt cx="5568" cy="3264"/>
          </a:xfrm>
        </p:grpSpPr>
        <p:pic>
          <p:nvPicPr>
            <p:cNvPr id="8197" name="Picture 3">
              <a:extLst>
                <a:ext uri="{FF2B5EF4-FFF2-40B4-BE49-F238E27FC236}">
                  <a16:creationId xmlns:a16="http://schemas.microsoft.com/office/drawing/2014/main" id="{A75E45E0-23ED-5CB0-5938-F457046B5B8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4" y="1824"/>
              <a:ext cx="5568" cy="15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8198" name="Group 4">
              <a:extLst>
                <a:ext uri="{FF2B5EF4-FFF2-40B4-BE49-F238E27FC236}">
                  <a16:creationId xmlns:a16="http://schemas.microsoft.com/office/drawing/2014/main" id="{830A689D-D3D1-5978-0F95-7AA8F9D9FCD6}"/>
                </a:ext>
              </a:extLst>
            </p:cNvPr>
            <p:cNvGrpSpPr/>
            <p:nvPr/>
          </p:nvGrpSpPr>
          <p:grpSpPr>
            <a:xfrm>
              <a:off x="480" y="1104"/>
              <a:ext cx="1392" cy="2256"/>
              <a:chOff x="480" y="1104"/>
              <a:chExt cx="1392" cy="2256"/>
            </a:xfrm>
          </p:grpSpPr>
          <p:sp>
            <p:nvSpPr>
              <p:cNvPr id="8218" name="AutoShape 5">
                <a:extLst>
                  <a:ext uri="{FF2B5EF4-FFF2-40B4-BE49-F238E27FC236}">
                    <a16:creationId xmlns:a16="http://schemas.microsoft.com/office/drawing/2014/main" id="{3DC1C02E-E00F-5D5F-67CD-A647345E920F}"/>
                  </a:ext>
                </a:extLst>
              </p:cNvPr>
              <p:cNvSpPr/>
              <p:nvPr/>
            </p:nvSpPr>
            <p:spPr bwMode="auto">
              <a:xfrm>
                <a:off x="1104" y="1104"/>
                <a:ext cx="768" cy="528"/>
              </a:xfrm>
              <a:prstGeom prst="borderCallout2">
                <a:avLst>
                  <a:gd name="adj1" fmla="val 13634"/>
                  <a:gd name="adj2" fmla="val -6250"/>
                  <a:gd name="adj3" fmla="val 13634"/>
                  <a:gd name="adj4" fmla="val -32292"/>
                  <a:gd name="adj5" fmla="val 350000"/>
                  <a:gd name="adj6" fmla="val -51824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accent1"/>
                  </a:gs>
                </a:gsLst>
                <a:lin ang="5400000" scaled="1"/>
              </a:gradFill>
              <a:ln w="28575" cap="rnd" algn="ctr">
                <a:solidFill>
                  <a:srgbClr val="FF6600"/>
                </a:solidFill>
                <a:miter lim="800000"/>
                <a:tailEnd type="triangle" w="med" len="med"/>
              </a:ln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95000"/>
                  </a:lnSpc>
                  <a:spcBef>
                    <a:spcPct val="50000"/>
                  </a:spcBef>
                  <a:buClr>
                    <a:srgbClr val="DB8819"/>
                  </a:buClr>
                </a:pPr>
                <a:r>
                  <a:rPr lang="zh-CN" altLang="en-US" sz="1200" b="0">
                    <a:solidFill>
                      <a:srgbClr val="0B345E"/>
                    </a:solidFill>
                    <a:latin typeface="Verdana" panose="020b0604030504040204" pitchFamily="34" charset="0"/>
                    <a:cs typeface="Arial" pitchFamily="34" charset="0"/>
                  </a:rPr>
                  <a:t>在很小范围的查找</a:t>
                </a:r>
                <a:endParaRPr lang="en-US" altLang="zh-CN" sz="1200" b="0">
                  <a:solidFill>
                    <a:srgbClr val="0B345E"/>
                  </a:solidFill>
                  <a:latin typeface="Verdana" panose="020b0604030504040204" pitchFamily="34" charset="0"/>
                  <a:cs typeface="Arial" pitchFamily="34" charset="0"/>
                </a:endParaRPr>
              </a:p>
            </p:txBody>
          </p:sp>
          <p:grpSp>
            <p:nvGrpSpPr>
              <p:cNvPr id="8219" name="Group 6">
                <a:extLst>
                  <a:ext uri="{FF2B5EF4-FFF2-40B4-BE49-F238E27FC236}">
                    <a16:creationId xmlns:a16="http://schemas.microsoft.com/office/drawing/2014/main" id="{83E63CCC-3608-137E-E935-781AE9624431}"/>
                  </a:ext>
                </a:extLst>
              </p:cNvPr>
              <p:cNvGrpSpPr/>
              <p:nvPr/>
            </p:nvGrpSpPr>
            <p:grpSpPr>
              <a:xfrm>
                <a:off x="480" y="2880"/>
                <a:ext cx="528" cy="480"/>
                <a:chOff x="4104" y="1346"/>
                <a:chExt cx="236" cy="237"/>
              </a:xfrm>
            </p:grpSpPr>
            <p:sp>
              <p:nvSpPr>
                <p:cNvPr id="8220" name="Oval 7">
                  <a:extLst>
                    <a:ext uri="{FF2B5EF4-FFF2-40B4-BE49-F238E27FC236}">
                      <a16:creationId xmlns:a16="http://schemas.microsoft.com/office/drawing/2014/main" id="{0C1586FD-F3B8-E629-E99B-204B930F036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203" y="1446"/>
                  <a:ext cx="38" cy="37"/>
                </a:xfrm>
                <a:prstGeom prst="ellipse">
                  <a:avLst/>
                </a:prstGeom>
                <a:noFill/>
                <a:ln w="28575">
                  <a:solidFill>
                    <a:srgbClr val="FE7F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21" name="Oval 8">
                  <a:extLst>
                    <a:ext uri="{FF2B5EF4-FFF2-40B4-BE49-F238E27FC236}">
                      <a16:creationId xmlns:a16="http://schemas.microsoft.com/office/drawing/2014/main" id="{22DEE14C-C843-5615-BFEC-EA56BF25D35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81" y="1423"/>
                  <a:ext cx="82" cy="83"/>
                </a:xfrm>
                <a:prstGeom prst="ellipse">
                  <a:avLst/>
                </a:prstGeom>
                <a:noFill/>
                <a:ln w="28575">
                  <a:solidFill>
                    <a:srgbClr val="FF9933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22" name="Oval 9">
                  <a:extLst>
                    <a:ext uri="{FF2B5EF4-FFF2-40B4-BE49-F238E27FC236}">
                      <a16:creationId xmlns:a16="http://schemas.microsoft.com/office/drawing/2014/main" id="{43C35EFF-0060-D489-8FFC-D71D95BA4CF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57" y="1400"/>
                  <a:ext cx="130" cy="129"/>
                </a:xfrm>
                <a:prstGeom prst="ellipse">
                  <a:avLst/>
                </a:prstGeom>
                <a:noFill/>
                <a:ln w="28575" algn="ctr">
                  <a:solidFill>
                    <a:srgbClr val="FFB265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23" name="Oval 10">
                  <a:extLst>
                    <a:ext uri="{FF2B5EF4-FFF2-40B4-BE49-F238E27FC236}">
                      <a16:creationId xmlns:a16="http://schemas.microsoft.com/office/drawing/2014/main" id="{3D8021D6-F723-BE92-FD6B-693CA72BEF8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32" y="1374"/>
                  <a:ext cx="180" cy="181"/>
                </a:xfrm>
                <a:prstGeom prst="ellipse">
                  <a:avLst/>
                </a:prstGeom>
                <a:noFill/>
                <a:ln w="28575">
                  <a:solidFill>
                    <a:srgbClr val="FFC285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24" name="Oval 11">
                  <a:extLst>
                    <a:ext uri="{FF2B5EF4-FFF2-40B4-BE49-F238E27FC236}">
                      <a16:creationId xmlns:a16="http://schemas.microsoft.com/office/drawing/2014/main" id="{05874233-F85C-AC14-B247-687C9EA7062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04" y="1346"/>
                  <a:ext cx="236" cy="237"/>
                </a:xfrm>
                <a:prstGeom prst="ellipse">
                  <a:avLst/>
                </a:prstGeom>
                <a:noFill/>
                <a:ln w="28575">
                  <a:solidFill>
                    <a:srgbClr val="FFD5AB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</p:grpSp>
        </p:grpSp>
        <p:grpSp>
          <p:nvGrpSpPr>
            <p:cNvPr id="8199" name="Group 12">
              <a:extLst>
                <a:ext uri="{FF2B5EF4-FFF2-40B4-BE49-F238E27FC236}">
                  <a16:creationId xmlns:a16="http://schemas.microsoft.com/office/drawing/2014/main" id="{CD249308-A1EB-C330-ECE5-1CC82FC5AE4D}"/>
                </a:ext>
              </a:extLst>
            </p:cNvPr>
            <p:cNvGrpSpPr/>
            <p:nvPr/>
          </p:nvGrpSpPr>
          <p:grpSpPr>
            <a:xfrm>
              <a:off x="1392" y="1161"/>
              <a:ext cx="1872" cy="1719"/>
              <a:chOff x="1392" y="1161"/>
              <a:chExt cx="1872" cy="1719"/>
            </a:xfrm>
          </p:grpSpPr>
          <p:grpSp>
            <p:nvGrpSpPr>
              <p:cNvPr id="8211" name="Group 13">
                <a:extLst>
                  <a:ext uri="{FF2B5EF4-FFF2-40B4-BE49-F238E27FC236}">
                    <a16:creationId xmlns:a16="http://schemas.microsoft.com/office/drawing/2014/main" id="{83EB5D5D-C539-396E-1AF2-522D1198CA93}"/>
                  </a:ext>
                </a:extLst>
              </p:cNvPr>
              <p:cNvGrpSpPr/>
              <p:nvPr/>
            </p:nvGrpSpPr>
            <p:grpSpPr>
              <a:xfrm>
                <a:off x="1392" y="2400"/>
                <a:ext cx="528" cy="480"/>
                <a:chOff x="4104" y="1346"/>
                <a:chExt cx="236" cy="237"/>
              </a:xfrm>
            </p:grpSpPr>
            <p:sp>
              <p:nvSpPr>
                <p:cNvPr id="8213" name="Oval 14">
                  <a:extLst>
                    <a:ext uri="{FF2B5EF4-FFF2-40B4-BE49-F238E27FC236}">
                      <a16:creationId xmlns:a16="http://schemas.microsoft.com/office/drawing/2014/main" id="{55E67F45-3081-A6EC-49B6-49267392D8C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203" y="1446"/>
                  <a:ext cx="38" cy="37"/>
                </a:xfrm>
                <a:prstGeom prst="ellipse">
                  <a:avLst/>
                </a:prstGeom>
                <a:noFill/>
                <a:ln w="28575">
                  <a:solidFill>
                    <a:srgbClr val="FE7F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14" name="Oval 15">
                  <a:extLst>
                    <a:ext uri="{FF2B5EF4-FFF2-40B4-BE49-F238E27FC236}">
                      <a16:creationId xmlns:a16="http://schemas.microsoft.com/office/drawing/2014/main" id="{0F957301-D194-27B1-65C7-FA0DC6AB6AE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81" y="1423"/>
                  <a:ext cx="82" cy="83"/>
                </a:xfrm>
                <a:prstGeom prst="ellipse">
                  <a:avLst/>
                </a:prstGeom>
                <a:noFill/>
                <a:ln w="28575">
                  <a:solidFill>
                    <a:srgbClr val="FF9933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15" name="Oval 16">
                  <a:extLst>
                    <a:ext uri="{FF2B5EF4-FFF2-40B4-BE49-F238E27FC236}">
                      <a16:creationId xmlns:a16="http://schemas.microsoft.com/office/drawing/2014/main" id="{D95FB072-F3BC-05F2-C846-0962E0159EE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57" y="1400"/>
                  <a:ext cx="130" cy="129"/>
                </a:xfrm>
                <a:prstGeom prst="ellipse">
                  <a:avLst/>
                </a:prstGeom>
                <a:noFill/>
                <a:ln w="28575" algn="ctr">
                  <a:solidFill>
                    <a:srgbClr val="FFB265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16" name="Oval 17">
                  <a:extLst>
                    <a:ext uri="{FF2B5EF4-FFF2-40B4-BE49-F238E27FC236}">
                      <a16:creationId xmlns:a16="http://schemas.microsoft.com/office/drawing/2014/main" id="{DE650C69-AB95-A300-44BD-6FDC418AABB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32" y="1374"/>
                  <a:ext cx="180" cy="181"/>
                </a:xfrm>
                <a:prstGeom prst="ellipse">
                  <a:avLst/>
                </a:prstGeom>
                <a:noFill/>
                <a:ln w="28575">
                  <a:solidFill>
                    <a:srgbClr val="FFC285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17" name="Oval 18">
                  <a:extLst>
                    <a:ext uri="{FF2B5EF4-FFF2-40B4-BE49-F238E27FC236}">
                      <a16:creationId xmlns:a16="http://schemas.microsoft.com/office/drawing/2014/main" id="{D7B0B584-8345-2F41-B9D7-2DBE8647FEA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04" y="1346"/>
                  <a:ext cx="236" cy="237"/>
                </a:xfrm>
                <a:prstGeom prst="ellipse">
                  <a:avLst/>
                </a:prstGeom>
                <a:noFill/>
                <a:ln w="28575">
                  <a:solidFill>
                    <a:srgbClr val="FFD5AB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</p:grpSp>
          <p:sp>
            <p:nvSpPr>
              <p:cNvPr id="8212" name="AutoShape 19">
                <a:extLst>
                  <a:ext uri="{FF2B5EF4-FFF2-40B4-BE49-F238E27FC236}">
                    <a16:creationId xmlns:a16="http://schemas.microsoft.com/office/drawing/2014/main" id="{A04E882D-996B-D683-8252-40092F67E753}"/>
                  </a:ext>
                </a:extLst>
              </p:cNvPr>
              <p:cNvSpPr/>
              <p:nvPr/>
            </p:nvSpPr>
            <p:spPr bwMode="auto">
              <a:xfrm>
                <a:off x="2304" y="1161"/>
                <a:ext cx="960" cy="528"/>
              </a:xfrm>
              <a:prstGeom prst="borderCallout2">
                <a:avLst>
                  <a:gd name="adj1" fmla="val 13634"/>
                  <a:gd name="adj2" fmla="val -5000"/>
                  <a:gd name="adj3" fmla="val 13634"/>
                  <a:gd name="adj4" fmla="val -16875"/>
                  <a:gd name="adj5" fmla="val 275949"/>
                  <a:gd name="adj6" fmla="val -66981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accent1"/>
                  </a:gs>
                </a:gsLst>
                <a:lin ang="5400000" scaled="1"/>
              </a:gradFill>
              <a:ln w="28575" cap="rnd" algn="ctr">
                <a:solidFill>
                  <a:srgbClr val="FF6600"/>
                </a:solidFill>
                <a:miter lim="800000"/>
                <a:tailEnd type="triangle" w="med" len="med"/>
              </a:ln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95000"/>
                  </a:lnSpc>
                  <a:spcBef>
                    <a:spcPct val="50000"/>
                  </a:spcBef>
                  <a:buClr>
                    <a:srgbClr val="DB8819"/>
                  </a:buClr>
                </a:pPr>
                <a:r>
                  <a:rPr lang="zh-CN" altLang="en-US" sz="1200" b="0">
                    <a:solidFill>
                      <a:srgbClr val="0B345E"/>
                    </a:solidFill>
                    <a:latin typeface="Verdana" panose="020b0604030504040204" pitchFamily="34" charset="0"/>
                    <a:cs typeface="Arial" pitchFamily="34" charset="0"/>
                  </a:rPr>
                  <a:t>在很小范围的资产定位</a:t>
                </a:r>
                <a:endParaRPr lang="en-US" altLang="zh-CN" sz="1200" b="0">
                  <a:solidFill>
                    <a:srgbClr val="0B345E"/>
                  </a:solidFill>
                  <a:latin typeface="Verdana" panose="020b0604030504040204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8200" name="Group 20">
              <a:extLst>
                <a:ext uri="{FF2B5EF4-FFF2-40B4-BE49-F238E27FC236}">
                  <a16:creationId xmlns:a16="http://schemas.microsoft.com/office/drawing/2014/main" id="{6701276A-A4B5-9E2C-8E21-2409A575EFA3}"/>
                </a:ext>
              </a:extLst>
            </p:cNvPr>
            <p:cNvGrpSpPr/>
            <p:nvPr/>
          </p:nvGrpSpPr>
          <p:grpSpPr>
            <a:xfrm>
              <a:off x="3504" y="816"/>
              <a:ext cx="1440" cy="1776"/>
              <a:chOff x="3504" y="816"/>
              <a:chExt cx="1440" cy="1776"/>
            </a:xfrm>
          </p:grpSpPr>
          <p:sp>
            <p:nvSpPr>
              <p:cNvPr id="8204" name="AutoShape 21">
                <a:extLst>
                  <a:ext uri="{FF2B5EF4-FFF2-40B4-BE49-F238E27FC236}">
                    <a16:creationId xmlns:a16="http://schemas.microsoft.com/office/drawing/2014/main" id="{16115243-7679-82F3-1781-A9631DDBE4B4}"/>
                  </a:ext>
                </a:extLst>
              </p:cNvPr>
              <p:cNvSpPr/>
              <p:nvPr/>
            </p:nvSpPr>
            <p:spPr bwMode="auto">
              <a:xfrm>
                <a:off x="3504" y="816"/>
                <a:ext cx="960" cy="528"/>
              </a:xfrm>
              <a:prstGeom prst="borderCallout2">
                <a:avLst>
                  <a:gd name="adj1" fmla="val 13634"/>
                  <a:gd name="adj2" fmla="val 105000"/>
                  <a:gd name="adj3" fmla="val 13634"/>
                  <a:gd name="adj4" fmla="val 110523"/>
                  <a:gd name="adj5" fmla="val 268181"/>
                  <a:gd name="adj6" fmla="val 121458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accent1"/>
                  </a:gs>
                </a:gsLst>
                <a:lin ang="5400000" scaled="1"/>
              </a:gradFill>
              <a:ln w="28575" cap="rnd" algn="ctr">
                <a:solidFill>
                  <a:srgbClr val="FF6600"/>
                </a:solidFill>
                <a:miter lim="800000"/>
                <a:tailEnd type="triangle" w="med" len="med"/>
              </a:ln>
            </p:spPr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b="1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95000"/>
                  </a:lnSpc>
                  <a:spcBef>
                    <a:spcPct val="50000"/>
                  </a:spcBef>
                  <a:buClr>
                    <a:srgbClr val="DB8819"/>
                  </a:buClr>
                </a:pPr>
                <a:r>
                  <a:rPr lang="zh-CN" altLang="en-US" sz="1200" b="0">
                    <a:solidFill>
                      <a:srgbClr val="0B345E"/>
                    </a:solidFill>
                    <a:latin typeface="Verdana" panose="020b0604030504040204" pitchFamily="34" charset="0"/>
                    <a:cs typeface="Arial" pitchFamily="34" charset="0"/>
                  </a:rPr>
                  <a:t>资产的关联</a:t>
                </a:r>
                <a:endParaRPr lang="en-US" altLang="zh-CN" sz="1200" b="0">
                  <a:solidFill>
                    <a:srgbClr val="0B345E"/>
                  </a:solidFill>
                  <a:latin typeface="Verdana" panose="020b0604030504040204" pitchFamily="34" charset="0"/>
                  <a:cs typeface="Arial" pitchFamily="34" charset="0"/>
                </a:endParaRPr>
              </a:p>
            </p:txBody>
          </p:sp>
          <p:grpSp>
            <p:nvGrpSpPr>
              <p:cNvPr id="8205" name="Group 22">
                <a:extLst>
                  <a:ext uri="{FF2B5EF4-FFF2-40B4-BE49-F238E27FC236}">
                    <a16:creationId xmlns:a16="http://schemas.microsoft.com/office/drawing/2014/main" id="{1A2FCB7B-F98F-8800-0C48-EE14329CCBAA}"/>
                  </a:ext>
                </a:extLst>
              </p:cNvPr>
              <p:cNvGrpSpPr/>
              <p:nvPr/>
            </p:nvGrpSpPr>
            <p:grpSpPr>
              <a:xfrm>
                <a:off x="4416" y="2112"/>
                <a:ext cx="528" cy="480"/>
                <a:chOff x="4104" y="1346"/>
                <a:chExt cx="236" cy="237"/>
              </a:xfrm>
            </p:grpSpPr>
            <p:sp>
              <p:nvSpPr>
                <p:cNvPr id="8206" name="Oval 23">
                  <a:extLst>
                    <a:ext uri="{FF2B5EF4-FFF2-40B4-BE49-F238E27FC236}">
                      <a16:creationId xmlns:a16="http://schemas.microsoft.com/office/drawing/2014/main" id="{BD8DE44E-14A9-1C2E-2A5F-9A05B0573F2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203" y="1446"/>
                  <a:ext cx="38" cy="37"/>
                </a:xfrm>
                <a:prstGeom prst="ellipse">
                  <a:avLst/>
                </a:prstGeom>
                <a:noFill/>
                <a:ln w="28575">
                  <a:solidFill>
                    <a:srgbClr val="FE7F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07" name="Oval 24">
                  <a:extLst>
                    <a:ext uri="{FF2B5EF4-FFF2-40B4-BE49-F238E27FC236}">
                      <a16:creationId xmlns:a16="http://schemas.microsoft.com/office/drawing/2014/main" id="{23D4C461-EA31-6915-1299-09BCAB67C90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81" y="1423"/>
                  <a:ext cx="82" cy="83"/>
                </a:xfrm>
                <a:prstGeom prst="ellipse">
                  <a:avLst/>
                </a:prstGeom>
                <a:noFill/>
                <a:ln w="28575">
                  <a:solidFill>
                    <a:srgbClr val="FF9933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08" name="Oval 25">
                  <a:extLst>
                    <a:ext uri="{FF2B5EF4-FFF2-40B4-BE49-F238E27FC236}">
                      <a16:creationId xmlns:a16="http://schemas.microsoft.com/office/drawing/2014/main" id="{D8E200E3-AFB4-A180-7CCE-3454AA4A5BC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57" y="1400"/>
                  <a:ext cx="130" cy="129"/>
                </a:xfrm>
                <a:prstGeom prst="ellipse">
                  <a:avLst/>
                </a:prstGeom>
                <a:noFill/>
                <a:ln w="28575" algn="ctr">
                  <a:solidFill>
                    <a:srgbClr val="FFB265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09" name="Oval 26">
                  <a:extLst>
                    <a:ext uri="{FF2B5EF4-FFF2-40B4-BE49-F238E27FC236}">
                      <a16:creationId xmlns:a16="http://schemas.microsoft.com/office/drawing/2014/main" id="{51B7C2E6-093F-8639-62A8-373FF36EB74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32" y="1374"/>
                  <a:ext cx="180" cy="181"/>
                </a:xfrm>
                <a:prstGeom prst="ellipse">
                  <a:avLst/>
                </a:prstGeom>
                <a:noFill/>
                <a:ln w="28575">
                  <a:solidFill>
                    <a:srgbClr val="FFC285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  <p:sp>
              <p:nvSpPr>
                <p:cNvPr id="8210" name="Oval 27">
                  <a:extLst>
                    <a:ext uri="{FF2B5EF4-FFF2-40B4-BE49-F238E27FC236}">
                      <a16:creationId xmlns:a16="http://schemas.microsoft.com/office/drawing/2014/main" id="{99CF43EA-ED1A-2C6F-F065-D12E88AE63F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4104" y="1346"/>
                  <a:ext cx="236" cy="237"/>
                </a:xfrm>
                <a:prstGeom prst="ellipse">
                  <a:avLst/>
                </a:prstGeom>
                <a:noFill/>
                <a:ln w="28575">
                  <a:solidFill>
                    <a:srgbClr val="FFD5AB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b="1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TW" altLang="en-US">
                    <a:ea typeface="PMingLiU" panose="02020500000000000000" pitchFamily="18" charset="-120"/>
                    <a:cs typeface="Arial" pitchFamily="34" charset="0"/>
                  </a:endParaRPr>
                </a:p>
              </p:txBody>
            </p:sp>
          </p:grpSp>
        </p:grpSp>
        <p:pic>
          <p:nvPicPr>
            <p:cNvPr id="8201" name="Picture 28" descr="Disabled">
              <a:extLst>
                <a:ext uri="{FF2B5EF4-FFF2-40B4-BE49-F238E27FC236}">
                  <a16:creationId xmlns:a16="http://schemas.microsoft.com/office/drawing/2014/main" id="{49D18B91-7A84-8DB5-5340-53A5E5BB0ED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52" y="2832"/>
              <a:ext cx="384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202" name="AutoShape 29">
              <a:extLst>
                <a:ext uri="{FF2B5EF4-FFF2-40B4-BE49-F238E27FC236}">
                  <a16:creationId xmlns:a16="http://schemas.microsoft.com/office/drawing/2014/main" id="{AE8AC538-43E0-02D8-F471-D5CF57842770}"/>
                </a:ext>
              </a:extLst>
            </p:cNvPr>
            <p:cNvSpPr/>
            <p:nvPr/>
          </p:nvSpPr>
          <p:spPr bwMode="auto">
            <a:xfrm>
              <a:off x="3840" y="3552"/>
              <a:ext cx="960" cy="528"/>
            </a:xfrm>
            <a:prstGeom prst="borderCallout2">
              <a:avLst>
                <a:gd name="adj1" fmla="val 13634"/>
                <a:gd name="adj2" fmla="val 105000"/>
                <a:gd name="adj3" fmla="val 13634"/>
                <a:gd name="adj4" fmla="val 106250"/>
                <a:gd name="adj5" fmla="val -84657"/>
                <a:gd name="adj6" fmla="val 108750"/>
              </a:avLst>
            </a:prstGeom>
            <a:gradFill rotWithShape="1">
              <a:gsLst>
                <a:gs pos="0">
                  <a:srgbClr val="FFFFFF"/>
                </a:gs>
                <a:gs pos="100000">
                  <a:schemeClr val="accent1"/>
                </a:gs>
              </a:gsLst>
              <a:lin ang="5400000" scaled="1"/>
            </a:gradFill>
            <a:ln w="28575" cap="rnd" algn="ctr">
              <a:solidFill>
                <a:srgbClr val="FF6600"/>
              </a:solidFill>
              <a:miter lim="800000"/>
              <a:tailEnd type="triangle" w="med" len="med"/>
            </a:ln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95000"/>
                </a:lnSpc>
                <a:spcBef>
                  <a:spcPct val="50000"/>
                </a:spcBef>
                <a:buClr>
                  <a:srgbClr val="DB8819"/>
                </a:buClr>
              </a:pPr>
              <a:r>
                <a:rPr lang="zh-CN" altLang="en-US" sz="1200" b="0">
                  <a:solidFill>
                    <a:srgbClr val="0B345E"/>
                  </a:solidFill>
                  <a:latin typeface="Verdana" panose="020b0604030504040204" pitchFamily="34" charset="0"/>
                  <a:cs typeface="Arial" pitchFamily="34" charset="0"/>
                </a:rPr>
                <a:t>进</a:t>
              </a:r>
              <a:r>
                <a:rPr lang="en-US" altLang="zh-CN" sz="1200" b="0">
                  <a:solidFill>
                    <a:srgbClr val="0B345E"/>
                  </a:solidFill>
                  <a:latin typeface="Verdana" panose="020b0604030504040204" pitchFamily="34" charset="0"/>
                  <a:cs typeface="Arial" pitchFamily="34" charset="0"/>
                </a:rPr>
                <a:t>/</a:t>
              </a:r>
              <a:r>
                <a:rPr lang="zh-CN" altLang="en-US" sz="1200" b="0">
                  <a:solidFill>
                    <a:srgbClr val="0B345E"/>
                  </a:solidFill>
                  <a:latin typeface="Verdana" panose="020b0604030504040204" pitchFamily="34" charset="0"/>
                  <a:cs typeface="Arial" pitchFamily="34" charset="0"/>
                </a:rPr>
                <a:t>出区域控制</a:t>
              </a:r>
              <a:endParaRPr lang="en-US" altLang="zh-CN" sz="1200" b="0">
                <a:solidFill>
                  <a:srgbClr val="0B345E"/>
                </a:solidFill>
                <a:latin typeface="Verdana" panose="020b0604030504040204" pitchFamily="34" charset="0"/>
                <a:cs typeface="Arial" pitchFamily="34" charset="0"/>
              </a:endParaRPr>
            </a:p>
          </p:txBody>
        </p:sp>
        <p:sp>
          <p:nvSpPr>
            <p:cNvPr id="8203" name="AutoShape 30">
              <a:extLst>
                <a:ext uri="{FF2B5EF4-FFF2-40B4-BE49-F238E27FC236}">
                  <a16:creationId xmlns:a16="http://schemas.microsoft.com/office/drawing/2014/main" id="{116119B1-0AD2-D331-8195-C7C82D6D0677}"/>
                </a:ext>
              </a:extLst>
            </p:cNvPr>
            <p:cNvSpPr/>
            <p:nvPr/>
          </p:nvSpPr>
          <p:spPr bwMode="auto">
            <a:xfrm>
              <a:off x="960" y="3504"/>
              <a:ext cx="768" cy="528"/>
            </a:xfrm>
            <a:prstGeom prst="borderCallout2">
              <a:avLst>
                <a:gd name="adj1" fmla="val 13634"/>
                <a:gd name="adj2" fmla="val -6250"/>
                <a:gd name="adj3" fmla="val 13634"/>
                <a:gd name="adj4" fmla="val -13023"/>
                <a:gd name="adj5" fmla="val -63449"/>
                <a:gd name="adj6" fmla="val -25389"/>
              </a:avLst>
            </a:prstGeom>
            <a:gradFill rotWithShape="1">
              <a:gsLst>
                <a:gs pos="0">
                  <a:srgbClr val="FFFFFF"/>
                </a:gs>
                <a:gs pos="100000">
                  <a:schemeClr val="accent1"/>
                </a:gs>
              </a:gsLst>
              <a:lin ang="5400000" scaled="1"/>
            </a:gradFill>
            <a:ln w="28575" cap="rnd" algn="ctr">
              <a:solidFill>
                <a:srgbClr val="FF6600"/>
              </a:solidFill>
              <a:miter lim="800000"/>
              <a:tailEnd type="triangle" w="med" len="med"/>
            </a:ln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95000"/>
                </a:lnSpc>
                <a:spcBef>
                  <a:spcPct val="50000"/>
                </a:spcBef>
                <a:buClr>
                  <a:srgbClr val="DB8819"/>
                </a:buClr>
              </a:pPr>
              <a:r>
                <a:rPr lang="zh-CN" altLang="en-US" sz="1200" b="0">
                  <a:solidFill>
                    <a:srgbClr val="0B345E"/>
                  </a:solidFill>
                  <a:latin typeface="Verdana" panose="020b0604030504040204" pitchFamily="34" charset="0"/>
                  <a:cs typeface="Arial" pitchFamily="34" charset="0"/>
                </a:rPr>
                <a:t>计算库存的数量</a:t>
              </a:r>
              <a:endParaRPr lang="en-US" altLang="zh-CN" sz="1200" b="0">
                <a:solidFill>
                  <a:srgbClr val="0B345E"/>
                </a:solidFill>
                <a:latin typeface="Verdana" panose="020b0604030504040204" pitchFamily="34" charset="0"/>
                <a:cs typeface="Arial" pitchFamily="34" charset="0"/>
              </a:endParaRPr>
            </a:p>
          </p:txBody>
        </p:sp>
      </p:grpSp>
      <p:sp>
        <p:nvSpPr>
          <p:cNvPr id="8225" name="PB6"/>
          <p:cNvSpPr/>
          <p:nvPr/>
        </p:nvSpPr>
        <p:spPr>
          <a:xfrm>
            <a:off x="0" y="6839712"/>
            <a:ext cx="261257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226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21FF73E-FDCF-C4E9-DD99-A18B33AF60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项目实现目标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39135E6C-D0D2-6A06-1D1A-95E009E530E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9550" y="1406525"/>
            <a:ext cx="8229600" cy="4319588"/>
          </a:xfrm>
        </p:spPr>
        <p:txBody>
          <a:bodyPr/>
          <a:lstStyle/>
          <a:p>
            <a:pPr eaLnBrk="1" hangingPunct="1"/>
            <a:r>
              <a:rPr lang="en-US" altLang="zh-CN"/>
              <a:t>RFID</a:t>
            </a:r>
            <a:r>
              <a:rPr lang="zh-CN" altLang="en-US"/>
              <a:t>技术作为物理世界与现有系统的桥梁，将资产日常管理活动与资产管理系统有效的整合在一起，从而达到实物信息与系统信息的实时同步一致。</a:t>
            </a:r>
          </a:p>
          <a:p>
            <a:pPr eaLnBrk="1" hangingPunct="1"/>
            <a:endParaRPr lang="zh-CN" altLang="en-US"/>
          </a:p>
          <a:p>
            <a:pPr eaLnBrk="1" hangingPunct="1"/>
            <a:r>
              <a:rPr lang="zh-CN" altLang="en-US"/>
              <a:t>通过</a:t>
            </a:r>
            <a:r>
              <a:rPr lang="en-US" altLang="zh-CN"/>
              <a:t>RFID</a:t>
            </a:r>
            <a:r>
              <a:rPr lang="zh-CN" altLang="en-US"/>
              <a:t>这项新技术实现远程、动态、实时的资产数据采集，替换传统资产管理方式的前台人工数据采集，更好的与后台计算机数据库结合。</a:t>
            </a:r>
          </a:p>
          <a:p>
            <a:pPr lvl="1" eaLnBrk="1" hangingPunct="1"/>
            <a:r>
              <a:rPr lang="zh-CN" altLang="en-US"/>
              <a:t>实现对日常管理中的资产新增、调拨和盘点信息进行实时监控、记录和自动更新。</a:t>
            </a:r>
          </a:p>
          <a:p>
            <a:pPr lvl="1" eaLnBrk="1" hangingPunct="1"/>
            <a:r>
              <a:rPr lang="zh-CN" altLang="en-US"/>
              <a:t>采集人员信息，从而避免因人为因素造成的信息失真引起管理效能的下降。</a:t>
            </a:r>
          </a:p>
          <a:p>
            <a:pPr eaLnBrk="1" hangingPunct="1"/>
            <a:endParaRPr lang="zh-CN" altLang="en-US"/>
          </a:p>
          <a:p>
            <a:pPr eaLnBrk="1" hangingPunct="1"/>
            <a:r>
              <a:rPr lang="zh-CN" altLang="en-US"/>
              <a:t>为单位领导、网络规划投资与设计部门提供更准确、实时的网络资产实物信息，提高使用效率，有效降低和控制日常管理和生产成本，从而创造良好的社会及经济效益。</a:t>
            </a:r>
          </a:p>
        </p:txBody>
      </p:sp>
      <p:sp>
        <p:nvSpPr>
          <p:cNvPr id="9220" name="PB7"/>
          <p:cNvSpPr/>
          <p:nvPr/>
        </p:nvSpPr>
        <p:spPr>
          <a:xfrm>
            <a:off x="0" y="6839712"/>
            <a:ext cx="3048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9221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8CCB000-1A10-F03F-40C9-C052D2AF8D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纲要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5B54D8E-E51D-292C-E76D-A5A93402FDC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9550" y="1406525"/>
            <a:ext cx="8229600" cy="4319588"/>
          </a:xfrm>
        </p:spPr>
        <p:txBody>
          <a:bodyPr/>
          <a:lstStyle/>
          <a:p>
            <a:pPr eaLnBrk="1" hangingPunct="1"/>
            <a:r>
              <a:rPr lang="en-US" altLang="zh-CN" b="1">
                <a:solidFill>
                  <a:srgbClr val="D2D7E6"/>
                </a:solidFill>
              </a:rPr>
              <a:t>RFID</a:t>
            </a:r>
            <a:r>
              <a:rPr lang="zh-CN" altLang="en-US" b="1">
                <a:solidFill>
                  <a:srgbClr val="D2D7E6"/>
                </a:solidFill>
              </a:rPr>
              <a:t>技术简介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系统流程分析</a:t>
            </a:r>
          </a:p>
          <a:p>
            <a:pPr eaLnBrk="1" hangingPunct="1"/>
            <a:r>
              <a:rPr lang="zh-CN" altLang="en-US" b="1"/>
              <a:t>系统方案设计</a:t>
            </a:r>
          </a:p>
          <a:p>
            <a:pPr lvl="1" eaLnBrk="1" hangingPunct="1"/>
            <a:r>
              <a:rPr lang="zh-CN" altLang="en-US" b="1"/>
              <a:t>系统蓝图设计</a:t>
            </a:r>
          </a:p>
          <a:p>
            <a:pPr lvl="1" eaLnBrk="1" hangingPunct="1"/>
            <a:r>
              <a:rPr lang="en-US" altLang="zh-CN" b="1"/>
              <a:t>Unified Asset Visibily Archecture</a:t>
            </a:r>
            <a:endParaRPr lang="zh-CN" altLang="en-US" b="1"/>
          </a:p>
          <a:p>
            <a:pPr lvl="1" eaLnBrk="1" hangingPunct="1"/>
            <a:r>
              <a:rPr lang="zh-CN" altLang="en-US" b="1"/>
              <a:t>功能模块设计</a:t>
            </a:r>
          </a:p>
          <a:p>
            <a:pPr lvl="1" eaLnBrk="1" hangingPunct="1"/>
            <a:r>
              <a:rPr lang="zh-CN" altLang="en-US" b="1"/>
              <a:t>系统功能描述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技术应用实现</a:t>
            </a:r>
          </a:p>
          <a:p>
            <a:pPr eaLnBrk="1" hangingPunct="1"/>
            <a:r>
              <a:rPr lang="zh-CN" altLang="en-US" b="1">
                <a:solidFill>
                  <a:srgbClr val="D2D7E6"/>
                </a:solidFill>
              </a:rPr>
              <a:t>项目效益分析</a:t>
            </a:r>
          </a:p>
          <a:p>
            <a:pPr eaLnBrk="1" hangingPunct="1"/>
            <a:endParaRPr lang="zh-CN" altLang="en-US" b="1">
              <a:solidFill>
                <a:srgbClr val="D2D7E6"/>
              </a:solidFill>
            </a:endParaRPr>
          </a:p>
        </p:txBody>
      </p:sp>
      <p:sp>
        <p:nvSpPr>
          <p:cNvPr id="10244" name="PB8"/>
          <p:cNvSpPr/>
          <p:nvPr/>
        </p:nvSpPr>
        <p:spPr>
          <a:xfrm>
            <a:off x="0" y="6839712"/>
            <a:ext cx="348342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245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2A31DA82-A16D-86F1-7875-20F599C56C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系统蓝图设计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E31A5B4F-56E1-7287-B777-2FDEADD1031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09550" y="1406525"/>
            <a:ext cx="8229600" cy="4319588"/>
          </a:xfrm>
        </p:spPr>
        <p:txBody>
          <a:bodyPr/>
          <a:lstStyle/>
          <a:p>
            <a:pPr eaLnBrk="1" hangingPunct="1"/>
            <a:r>
              <a:rPr lang="zh-CN" altLang="en-US"/>
              <a:t>办公室内项目应用蓝图如下图所示。</a:t>
            </a:r>
          </a:p>
        </p:txBody>
      </p:sp>
      <p:pic>
        <p:nvPicPr>
          <p:cNvPr id="11268" name="Picture 4" descr="untitled">
            <a:extLst>
              <a:ext uri="{FF2B5EF4-FFF2-40B4-BE49-F238E27FC236}">
                <a16:creationId xmlns:a16="http://schemas.microsoft.com/office/drawing/2014/main" id="{35808A1A-FB01-FCBE-3075-4723D4D6C0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600" y="1814513"/>
            <a:ext cx="8256588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3" name="AutoShape 5">
            <a:extLst>
              <a:ext uri="{FF2B5EF4-FFF2-40B4-BE49-F238E27FC236}">
                <a16:creationId xmlns:a16="http://schemas.microsoft.com/office/drawing/2014/main" id="{3141DD52-52D1-2128-F98D-271B475A7E64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6161088" y="1839913"/>
            <a:ext cx="2079625" cy="1273175"/>
          </a:xfrm>
          <a:prstGeom prst="wedgeRoundRectCallout">
            <a:avLst>
              <a:gd name="adj1" fmla="val -55116"/>
              <a:gd name="adj2" fmla="val -112347"/>
              <a:gd name="adj3" fmla="val 16667"/>
            </a:avLst>
          </a:prstGeom>
          <a:noFill/>
          <a:ln w="19050">
            <a:solidFill>
              <a:schemeClr val="accent2"/>
            </a:solidFill>
            <a:miter lim="800000"/>
          </a:ln>
          <a:effectLst/>
        </p:spPr>
        <p:txBody>
          <a:bodyPr rot="1080000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仓库盘点：</a:t>
            </a:r>
            <a:r>
              <a:rPr lang="zh-CN" altLang="en-US" sz="1600" b="0"/>
              <a:t>利用</a:t>
            </a:r>
            <a:r>
              <a:rPr lang="en-US" altLang="zh-CN" sz="1600" b="0"/>
              <a:t>RFID</a:t>
            </a:r>
            <a:r>
              <a:rPr lang="zh-CN" altLang="en-US" sz="1600" b="0"/>
              <a:t>手持系统，实现库存资产的实时盘点，清查、准确定位。</a:t>
            </a:r>
          </a:p>
        </p:txBody>
      </p:sp>
      <p:sp>
        <p:nvSpPr>
          <p:cNvPr id="73734" name="AutoShape 6">
            <a:extLst>
              <a:ext uri="{FF2B5EF4-FFF2-40B4-BE49-F238E27FC236}">
                <a16:creationId xmlns:a16="http://schemas.microsoft.com/office/drawing/2014/main" id="{3BB7D9E0-F0CE-E87B-C873-83B52847B3EF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48150" y="4818063"/>
            <a:ext cx="2001838" cy="1285875"/>
          </a:xfrm>
          <a:prstGeom prst="wedgeRoundRectCallout">
            <a:avLst>
              <a:gd name="adj1" fmla="val -76093"/>
              <a:gd name="adj2" fmla="val 80741"/>
              <a:gd name="adj3" fmla="val 16667"/>
            </a:avLst>
          </a:prstGeom>
          <a:noFill/>
          <a:ln w="19050">
            <a:solidFill>
              <a:schemeClr val="accent2"/>
            </a:solidFill>
            <a:miter lim="800000"/>
          </a:ln>
          <a:effectLst/>
        </p:spPr>
        <p:txBody>
          <a:bodyPr rot="1080000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资产调拨：</a:t>
            </a:r>
            <a:r>
              <a:rPr lang="zh-CN" altLang="en-US" sz="1600" b="0"/>
              <a:t>实现资产调拨信息的实时监控，流向追踪。</a:t>
            </a:r>
          </a:p>
        </p:txBody>
      </p:sp>
      <p:sp>
        <p:nvSpPr>
          <p:cNvPr id="73735" name="AutoShape 7">
            <a:extLst>
              <a:ext uri="{FF2B5EF4-FFF2-40B4-BE49-F238E27FC236}">
                <a16:creationId xmlns:a16="http://schemas.microsoft.com/office/drawing/2014/main" id="{E28519DF-E84B-75E6-3198-108186065E2B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79400" y="1846263"/>
            <a:ext cx="2332038" cy="1285875"/>
          </a:xfrm>
          <a:prstGeom prst="wedgeRoundRectCallout">
            <a:avLst>
              <a:gd name="adj1" fmla="val 5546"/>
              <a:gd name="adj2" fmla="val -78894"/>
              <a:gd name="adj3" fmla="val 16667"/>
            </a:avLst>
          </a:prstGeom>
          <a:noFill/>
          <a:ln w="19050">
            <a:solidFill>
              <a:schemeClr val="accent2"/>
            </a:solidFill>
            <a:miter lim="800000"/>
          </a:ln>
          <a:effectLst/>
        </p:spPr>
        <p:txBody>
          <a:bodyPr rot="1080000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使用监控：</a:t>
            </a:r>
            <a:r>
              <a:rPr lang="zh-CN" altLang="en-US" sz="1600" b="0"/>
              <a:t>利用</a:t>
            </a:r>
            <a:r>
              <a:rPr lang="en-US" altLang="zh-CN" sz="1600" b="0"/>
              <a:t>RFID</a:t>
            </a:r>
            <a:r>
              <a:rPr lang="zh-CN" altLang="en-US" sz="1600" b="0"/>
              <a:t>定位系统，实现资产在办公环境内的数量、位置、状态信息的实时监控。</a:t>
            </a:r>
          </a:p>
        </p:txBody>
      </p:sp>
      <p:sp>
        <p:nvSpPr>
          <p:cNvPr id="73736" name="AutoShape 8">
            <a:extLst>
              <a:ext uri="{FF2B5EF4-FFF2-40B4-BE49-F238E27FC236}">
                <a16:creationId xmlns:a16="http://schemas.microsoft.com/office/drawing/2014/main" id="{93F04768-7A4B-B96A-2149-CC87481CF425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39713" y="4494213"/>
            <a:ext cx="2173287" cy="1644650"/>
          </a:xfrm>
          <a:prstGeom prst="wedgeRoundRectCallout">
            <a:avLst>
              <a:gd name="adj1" fmla="val 65778"/>
              <a:gd name="adj2" fmla="val -28282"/>
              <a:gd name="adj3" fmla="val 16667"/>
            </a:avLst>
          </a:prstGeom>
          <a:noFill/>
          <a:ln w="19050">
            <a:solidFill>
              <a:schemeClr val="accent2"/>
            </a:solidFill>
            <a:miter lim="800000"/>
          </a:ln>
          <a:effectLst/>
        </p:spPr>
        <p:txBody>
          <a:bodyPr rot="1080000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安全管理：</a:t>
            </a:r>
            <a:r>
              <a:rPr lang="zh-CN" altLang="en-US" sz="1600" b="0"/>
              <a:t>利用</a:t>
            </a:r>
            <a:r>
              <a:rPr lang="en-US" altLang="zh-CN" sz="1600" b="0"/>
              <a:t>RFID</a:t>
            </a:r>
            <a:r>
              <a:rPr lang="zh-CN" altLang="en-US" sz="1600" b="0"/>
              <a:t>门禁系统，实现资产流转的安全监控。实时监控的安全属性。</a:t>
            </a:r>
          </a:p>
        </p:txBody>
      </p:sp>
      <p:sp>
        <p:nvSpPr>
          <p:cNvPr id="73737" name="AutoShape 9">
            <a:extLst>
              <a:ext uri="{FF2B5EF4-FFF2-40B4-BE49-F238E27FC236}">
                <a16:creationId xmlns:a16="http://schemas.microsoft.com/office/drawing/2014/main" id="{D18CEBE4-7D47-B6F6-A987-4C54EE1225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04063" y="4714875"/>
            <a:ext cx="1320800" cy="1370013"/>
          </a:xfrm>
          <a:prstGeom prst="flowChartProcess">
            <a:avLst/>
          </a:prstGeom>
          <a:solidFill>
            <a:schemeClr val="accent1">
              <a:alpha val="50000"/>
            </a:schemeClr>
          </a:solidFill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技术手段：</a:t>
            </a:r>
          </a:p>
          <a:p>
            <a:pPr eaLnBrk="1" hangingPunct="1"/>
            <a:r>
              <a:rPr lang="en-US" altLang="zh-CN" sz="1200" b="0"/>
              <a:t>    RFID</a:t>
            </a:r>
            <a:r>
              <a:rPr lang="zh-CN" altLang="en-US" sz="1200" b="0"/>
              <a:t>定位技术</a:t>
            </a:r>
          </a:p>
          <a:p>
            <a:pPr eaLnBrk="1" hangingPunct="1"/>
            <a:r>
              <a:rPr lang="en-US" altLang="zh-CN" sz="1200" b="0"/>
              <a:t>    RFID</a:t>
            </a:r>
            <a:r>
              <a:rPr lang="zh-CN" altLang="en-US" sz="1200" b="0"/>
              <a:t>门禁技术</a:t>
            </a:r>
          </a:p>
          <a:p>
            <a:pPr eaLnBrk="1" hangingPunct="1"/>
            <a:r>
              <a:rPr lang="en-US" altLang="zh-CN" sz="1200" b="0"/>
              <a:t>    RFID</a:t>
            </a:r>
            <a:r>
              <a:rPr lang="zh-CN" altLang="en-US" sz="1200" b="0"/>
              <a:t>手持系统</a:t>
            </a:r>
          </a:p>
          <a:p>
            <a:pPr eaLnBrk="1" hangingPunct="1"/>
            <a:r>
              <a:rPr lang="zh-CN" altLang="en-US" sz="1200" b="0"/>
              <a:t>    无线网络技术</a:t>
            </a:r>
          </a:p>
          <a:p>
            <a:pPr eaLnBrk="1" hangingPunct="1"/>
            <a:r>
              <a:rPr lang="zh-CN" altLang="en-US" sz="1200" b="0"/>
              <a:t>    无线定位技术</a:t>
            </a:r>
          </a:p>
          <a:p>
            <a:pPr eaLnBrk="1" hangingPunct="1"/>
            <a:r>
              <a:rPr lang="en-US" altLang="zh-CN" sz="1200" b="0"/>
              <a:t>    … …</a:t>
            </a:r>
            <a:endParaRPr lang="zh-CN" altLang="en-US" sz="1200" b="0"/>
          </a:p>
        </p:txBody>
      </p:sp>
      <p:sp>
        <p:nvSpPr>
          <p:cNvPr id="73738" name="PB9"/>
          <p:cNvSpPr/>
          <p:nvPr/>
        </p:nvSpPr>
        <p:spPr>
          <a:xfrm>
            <a:off x="0" y="6839712"/>
            <a:ext cx="391885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73739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C187094F-700B-5837-8892-601930DC8F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9550" y="511175"/>
            <a:ext cx="7027863" cy="584200"/>
          </a:xfrm>
        </p:spPr>
        <p:txBody>
          <a:bodyPr/>
          <a:lstStyle/>
          <a:p>
            <a:pPr eaLnBrk="1" hangingPunct="1"/>
            <a:r>
              <a:rPr lang="en-US" altLang="zh-CN"/>
              <a:t>Unified Asset Visibily Archecture</a:t>
            </a:r>
            <a:endParaRPr lang="zh-CN" altLang="en-US"/>
          </a:p>
        </p:txBody>
      </p:sp>
      <p:sp>
        <p:nvSpPr>
          <p:cNvPr id="12291" name="AutoShape 3">
            <a:extLst>
              <a:ext uri="{FF2B5EF4-FFF2-40B4-BE49-F238E27FC236}">
                <a16:creationId xmlns:a16="http://schemas.microsoft.com/office/drawing/2014/main" id="{9EA9913B-1C62-A7BB-4465-115270A6A0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4953000"/>
            <a:ext cx="8458200" cy="12192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pic>
        <p:nvPicPr>
          <p:cNvPr id="12292" name="Picture 4" descr="wi_fi_devices1">
            <a:extLst>
              <a:ext uri="{FF2B5EF4-FFF2-40B4-BE49-F238E27FC236}">
                <a16:creationId xmlns:a16="http://schemas.microsoft.com/office/drawing/2014/main" id="{B35F963E-08CE-5A79-CB76-E01565D38B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1638" y="5060950"/>
            <a:ext cx="531812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2293" name="Object 5">
            <a:extLst>
              <a:ext uri="{FF2B5EF4-FFF2-40B4-BE49-F238E27FC236}">
                <a16:creationId xmlns:a16="http://schemas.microsoft.com/office/drawing/2014/main" id="{E2CC9435-935C-64D5-25CE-A65A9B7CF18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221413" y="1447800"/>
          <a:ext cx="609600" cy="762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Visio" r:id="rId3" imgW="760171" imgH="966521" progId="Visio.Drawing.11">
                  <p:embed/>
                </p:oleObj>
              </mc:Choice>
              <mc:Fallback>
                <p:oleObj name="Visio" r:id="rId3" imgW="760171" imgH="966521" progId="Visio.Drawing.1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221413" y="1447800"/>
                        <a:ext cx="609600" cy="76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4" name="Text Box 6">
            <a:extLst>
              <a:ext uri="{FF2B5EF4-FFF2-40B4-BE49-F238E27FC236}">
                <a16:creationId xmlns:a16="http://schemas.microsoft.com/office/drawing/2014/main" id="{20CC5863-2BC9-A000-AD5C-A7C1437BBD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8150" y="5638800"/>
            <a:ext cx="1177925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1400">
                <a:cs typeface="Arial" pitchFamily="34" charset="0"/>
              </a:rPr>
              <a:t> </a:t>
            </a:r>
            <a:r>
              <a:rPr lang="en-US" altLang="zh-CN" sz="1400">
                <a:cs typeface="Arial" pitchFamily="34" charset="0"/>
              </a:rPr>
              <a:t>Wi-Fi Tags </a:t>
            </a:r>
          </a:p>
          <a:p>
            <a:pPr algn="ctr" eaLnBrk="1" hangingPunct="1"/>
            <a:r>
              <a:rPr lang="en-US" altLang="zh-CN" sz="1400">
                <a:cs typeface="Arial" pitchFamily="34" charset="0"/>
              </a:rPr>
              <a:t>and Clients</a:t>
            </a:r>
          </a:p>
        </p:txBody>
      </p:sp>
      <p:pic>
        <p:nvPicPr>
          <p:cNvPr id="12295" name="Picture 7" descr="1230">
            <a:extLst>
              <a:ext uri="{FF2B5EF4-FFF2-40B4-BE49-F238E27FC236}">
                <a16:creationId xmlns:a16="http://schemas.microsoft.com/office/drawing/2014/main" id="{FD259A72-B4A4-69C7-37ED-DE3B32800A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000" y="3917950"/>
            <a:ext cx="7620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8" descr="1230">
            <a:extLst>
              <a:ext uri="{FF2B5EF4-FFF2-40B4-BE49-F238E27FC236}">
                <a16:creationId xmlns:a16="http://schemas.microsoft.com/office/drawing/2014/main" id="{F52A78B5-0456-80E5-A015-9B5E18883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7400" y="3841750"/>
            <a:ext cx="7620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9" descr="Call button">
            <a:extLst>
              <a:ext uri="{FF2B5EF4-FFF2-40B4-BE49-F238E27FC236}">
                <a16:creationId xmlns:a16="http://schemas.microsoft.com/office/drawing/2014/main" id="{B2C2D7F8-55D9-C306-D831-0F642D89B6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4400" y="5181600"/>
            <a:ext cx="838200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8" name="Text Box 10">
            <a:extLst>
              <a:ext uri="{FF2B5EF4-FFF2-40B4-BE49-F238E27FC236}">
                <a16:creationId xmlns:a16="http://schemas.microsoft.com/office/drawing/2014/main" id="{8E92EEAA-9D9F-4399-27B5-B3F94F803C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3962400"/>
            <a:ext cx="1779588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Wi-Fi Network and </a:t>
            </a:r>
          </a:p>
          <a:p>
            <a:pPr algn="ctr" eaLnBrk="1" hangingPunct="1"/>
            <a:r>
              <a:rPr lang="en-US" altLang="zh-CN" sz="1400">
                <a:cs typeface="Arial" pitchFamily="34" charset="0"/>
              </a:rPr>
              <a:t>TDOA receivers</a:t>
            </a:r>
          </a:p>
        </p:txBody>
      </p:sp>
      <p:graphicFrame>
        <p:nvGraphicFramePr>
          <p:cNvPr id="12299" name="Object 11">
            <a:extLst>
              <a:ext uri="{FF2B5EF4-FFF2-40B4-BE49-F238E27FC236}">
                <a16:creationId xmlns:a16="http://schemas.microsoft.com/office/drawing/2014/main" id="{66CA79C5-9749-8903-00DB-4C518B85E50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450013" y="1600200"/>
          <a:ext cx="633412" cy="762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Visio" r:id="rId7" imgW="760171" imgH="966521" progId="Visio.Drawing.11">
                  <p:embed/>
                </p:oleObj>
              </mc:Choice>
              <mc:Fallback>
                <p:oleObj name="Visio" r:id="rId7" imgW="760171" imgH="966521" progId="Visio.Drawing.1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450013" y="1600200"/>
                        <a:ext cx="633412" cy="76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300" name="Text Box 12">
            <a:extLst>
              <a:ext uri="{FF2B5EF4-FFF2-40B4-BE49-F238E27FC236}">
                <a16:creationId xmlns:a16="http://schemas.microsoft.com/office/drawing/2014/main" id="{AE7A9961-8AF7-CB6D-EAF3-241E8F2156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3413" y="1600200"/>
            <a:ext cx="1246187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Enterprise </a:t>
            </a:r>
          </a:p>
          <a:p>
            <a:pPr algn="ctr" eaLnBrk="1" hangingPunct="1"/>
            <a:r>
              <a:rPr lang="en-US" altLang="zh-CN" sz="1400">
                <a:cs typeface="Arial" pitchFamily="34" charset="0"/>
              </a:rPr>
              <a:t>Applications</a:t>
            </a:r>
          </a:p>
        </p:txBody>
      </p:sp>
      <p:sp>
        <p:nvSpPr>
          <p:cNvPr id="12301" name="Text Box 13">
            <a:extLst>
              <a:ext uri="{FF2B5EF4-FFF2-40B4-BE49-F238E27FC236}">
                <a16:creationId xmlns:a16="http://schemas.microsoft.com/office/drawing/2014/main" id="{1E7EDA4D-7270-0EA6-4617-81E49EBE7D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1600200"/>
            <a:ext cx="114935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AeroScout </a:t>
            </a:r>
          </a:p>
          <a:p>
            <a:pPr algn="ctr" eaLnBrk="1" hangingPunct="1"/>
            <a:r>
              <a:rPr lang="en-US" altLang="zh-CN" sz="1400">
                <a:cs typeface="Arial" pitchFamily="34" charset="0"/>
              </a:rPr>
              <a:t>MobileView</a:t>
            </a:r>
          </a:p>
        </p:txBody>
      </p:sp>
      <p:sp>
        <p:nvSpPr>
          <p:cNvPr id="12302" name="Text Box 14">
            <a:extLst>
              <a:ext uri="{FF2B5EF4-FFF2-40B4-BE49-F238E27FC236}">
                <a16:creationId xmlns:a16="http://schemas.microsoft.com/office/drawing/2014/main" id="{764C9F7B-6F8B-81DD-EE3C-1B35B40F51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895600"/>
            <a:ext cx="15605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Location Engine</a:t>
            </a:r>
          </a:p>
        </p:txBody>
      </p:sp>
      <p:sp>
        <p:nvSpPr>
          <p:cNvPr id="12303" name="AutoShape 15">
            <a:extLst>
              <a:ext uri="{FF2B5EF4-FFF2-40B4-BE49-F238E27FC236}">
                <a16:creationId xmlns:a16="http://schemas.microsoft.com/office/drawing/2014/main" id="{0F302B7E-516C-6DC7-79D3-4FFF092C8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733800"/>
            <a:ext cx="8458200" cy="9906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sp>
        <p:nvSpPr>
          <p:cNvPr id="12304" name="AutoShape 16">
            <a:extLst>
              <a:ext uri="{FF2B5EF4-FFF2-40B4-BE49-F238E27FC236}">
                <a16:creationId xmlns:a16="http://schemas.microsoft.com/office/drawing/2014/main" id="{05213769-81F7-8142-99A0-6F438F674A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2590800"/>
            <a:ext cx="8458200" cy="9906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sp>
        <p:nvSpPr>
          <p:cNvPr id="12305" name="AutoShape 17">
            <a:extLst>
              <a:ext uri="{FF2B5EF4-FFF2-40B4-BE49-F238E27FC236}">
                <a16:creationId xmlns:a16="http://schemas.microsoft.com/office/drawing/2014/main" id="{641D34D3-FBB0-9B69-CD41-CAA72736F2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1371600"/>
            <a:ext cx="8458200" cy="10668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sp>
        <p:nvSpPr>
          <p:cNvPr id="12306" name="Line 18">
            <a:extLst>
              <a:ext uri="{FF2B5EF4-FFF2-40B4-BE49-F238E27FC236}">
                <a16:creationId xmlns:a16="http://schemas.microsoft.com/office/drawing/2014/main" id="{C32BC79B-F01F-27BA-3D44-4A4808F1F7D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14600" y="3352800"/>
            <a:ext cx="1143000" cy="45720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07" name="Line 19">
            <a:extLst>
              <a:ext uri="{FF2B5EF4-FFF2-40B4-BE49-F238E27FC236}">
                <a16:creationId xmlns:a16="http://schemas.microsoft.com/office/drawing/2014/main" id="{01D2BB74-2F3F-C67A-845C-EAFBCDA6284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447800" y="4572000"/>
            <a:ext cx="381000" cy="45720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08" name="Line 20">
            <a:extLst>
              <a:ext uri="{FF2B5EF4-FFF2-40B4-BE49-F238E27FC236}">
                <a16:creationId xmlns:a16="http://schemas.microsoft.com/office/drawing/2014/main" id="{93FE3AD7-DCE9-2451-0819-1A42A694D46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67200" y="2362200"/>
            <a:ext cx="533400" cy="45720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09" name="Text Box 21">
            <a:extLst>
              <a:ext uri="{FF2B5EF4-FFF2-40B4-BE49-F238E27FC236}">
                <a16:creationId xmlns:a16="http://schemas.microsoft.com/office/drawing/2014/main" id="{B95DFC36-8CDF-D403-2AFE-9F4DEC7158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5715000"/>
            <a:ext cx="1244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GPS + Wi-Fi </a:t>
            </a:r>
          </a:p>
        </p:txBody>
      </p:sp>
      <p:pic>
        <p:nvPicPr>
          <p:cNvPr id="12310" name="Picture 22">
            <a:extLst>
              <a:ext uri="{FF2B5EF4-FFF2-40B4-BE49-F238E27FC236}">
                <a16:creationId xmlns:a16="http://schemas.microsoft.com/office/drawing/2014/main" id="{C254F0C9-F5DA-C0D4-C46F-1972174C1D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35400" y="5086350"/>
            <a:ext cx="1143000" cy="65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11" name="Line 23">
            <a:extLst>
              <a:ext uri="{FF2B5EF4-FFF2-40B4-BE49-F238E27FC236}">
                <a16:creationId xmlns:a16="http://schemas.microsoft.com/office/drawing/2014/main" id="{953546B7-394C-9C3F-3421-7DAB8052AC1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362200" y="4572000"/>
            <a:ext cx="533400" cy="60960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2" name="Text Box 24">
            <a:extLst>
              <a:ext uri="{FF2B5EF4-FFF2-40B4-BE49-F238E27FC236}">
                <a16:creationId xmlns:a16="http://schemas.microsoft.com/office/drawing/2014/main" id="{AC38B85C-E7BE-E58D-BB08-D7CA64BB9B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5654675"/>
            <a:ext cx="12192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Wi-Fi + Ultrasound </a:t>
            </a:r>
          </a:p>
        </p:txBody>
      </p:sp>
      <p:pic>
        <p:nvPicPr>
          <p:cNvPr id="12313" name="Picture 25" descr="Call button">
            <a:extLst>
              <a:ext uri="{FF2B5EF4-FFF2-40B4-BE49-F238E27FC236}">
                <a16:creationId xmlns:a16="http://schemas.microsoft.com/office/drawing/2014/main" id="{5CE18F99-ACA6-067A-177D-182F5DB37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3200" y="5105400"/>
            <a:ext cx="838200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14" name="Picture 26" descr="DSC_0738">
            <a:extLst>
              <a:ext uri="{FF2B5EF4-FFF2-40B4-BE49-F238E27FC236}">
                <a16:creationId xmlns:a16="http://schemas.microsoft.com/office/drawing/2014/main" id="{FD0F1049-53D1-5C79-C94C-61214C3E72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73563" y="3962400"/>
            <a:ext cx="47625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15" name="Text Box 27">
            <a:extLst>
              <a:ext uri="{FF2B5EF4-FFF2-40B4-BE49-F238E27FC236}">
                <a16:creationId xmlns:a16="http://schemas.microsoft.com/office/drawing/2014/main" id="{72EB9919-18E9-77E3-0D0B-D856938AAD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4114800"/>
            <a:ext cx="12954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1400">
                <a:cs typeface="Arial" pitchFamily="34" charset="0"/>
              </a:rPr>
              <a:t> </a:t>
            </a:r>
            <a:r>
              <a:rPr lang="en-US" altLang="zh-CN" sz="1400">
                <a:cs typeface="Arial" pitchFamily="34" charset="0"/>
              </a:rPr>
              <a:t>Excers</a:t>
            </a:r>
          </a:p>
        </p:txBody>
      </p:sp>
      <p:pic>
        <p:nvPicPr>
          <p:cNvPr id="12316" name="Picture 28" descr="Call button">
            <a:extLst>
              <a:ext uri="{FF2B5EF4-FFF2-40B4-BE49-F238E27FC236}">
                <a16:creationId xmlns:a16="http://schemas.microsoft.com/office/drawing/2014/main" id="{C15C3AE1-7B60-4510-CEAE-7E9DD98816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62400" y="5105400"/>
            <a:ext cx="838200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17" name="Line 29">
            <a:extLst>
              <a:ext uri="{FF2B5EF4-FFF2-40B4-BE49-F238E27FC236}">
                <a16:creationId xmlns:a16="http://schemas.microsoft.com/office/drawing/2014/main" id="{E337C08E-744F-2A7E-DE57-327770ED22FC}"/>
              </a:ext>
            </a:extLst>
          </p:cNvPr>
          <p:cNvSpPr>
            <a:spLocks noChangeShapeType="1"/>
          </p:cNvSpPr>
          <p:nvPr/>
        </p:nvSpPr>
        <p:spPr bwMode="auto">
          <a:xfrm>
            <a:off x="4876800" y="4572000"/>
            <a:ext cx="533400" cy="304800"/>
          </a:xfrm>
          <a:prstGeom prst="line">
            <a:avLst/>
          </a:prstGeom>
          <a:noFill/>
          <a:ln w="57150">
            <a:solidFill>
              <a:srgbClr val="FF9933"/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8" name="Line 30">
            <a:extLst>
              <a:ext uri="{FF2B5EF4-FFF2-40B4-BE49-F238E27FC236}">
                <a16:creationId xmlns:a16="http://schemas.microsoft.com/office/drawing/2014/main" id="{3CF9690F-14B1-2315-F90A-333BF2D2F23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648200" y="4572000"/>
            <a:ext cx="0" cy="457200"/>
          </a:xfrm>
          <a:prstGeom prst="line">
            <a:avLst/>
          </a:prstGeom>
          <a:noFill/>
          <a:ln w="57150">
            <a:solidFill>
              <a:srgbClr val="FF9933"/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9" name="Line 31">
            <a:extLst>
              <a:ext uri="{FF2B5EF4-FFF2-40B4-BE49-F238E27FC236}">
                <a16:creationId xmlns:a16="http://schemas.microsoft.com/office/drawing/2014/main" id="{C6CF0985-0BAD-8D26-8946-D95C6280AD3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505200" y="4572000"/>
            <a:ext cx="792163" cy="304800"/>
          </a:xfrm>
          <a:prstGeom prst="line">
            <a:avLst/>
          </a:prstGeom>
          <a:noFill/>
          <a:ln w="57150">
            <a:solidFill>
              <a:srgbClr val="FF9933"/>
            </a:solidFill>
            <a:prstDash val="sysDot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320" name="Group 32">
            <a:extLst>
              <a:ext uri="{FF2B5EF4-FFF2-40B4-BE49-F238E27FC236}">
                <a16:creationId xmlns:a16="http://schemas.microsoft.com/office/drawing/2014/main" id="{21AA3AB1-1D44-E0AC-145A-AE57764414FF}"/>
              </a:ext>
            </a:extLst>
          </p:cNvPr>
          <p:cNvGrpSpPr/>
          <p:nvPr/>
        </p:nvGrpSpPr>
        <p:grpSpPr>
          <a:xfrm>
            <a:off x="3733800" y="1447800"/>
            <a:ext cx="1447800" cy="914400"/>
            <a:chOff x="1897" y="864"/>
            <a:chExt cx="912" cy="576"/>
          </a:xfrm>
        </p:grpSpPr>
        <p:pic>
          <p:nvPicPr>
            <p:cNvPr id="12346" name="Picture 33">
              <a:extLst>
                <a:ext uri="{FF2B5EF4-FFF2-40B4-BE49-F238E27FC236}">
                  <a16:creationId xmlns:a16="http://schemas.microsoft.com/office/drawing/2014/main" id="{64AA9BB5-6B86-CDA0-61B0-53794101B53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7" y="864"/>
              <a:ext cx="912" cy="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347" name="Picture 34" descr="locator_overview_map">
              <a:extLst>
                <a:ext uri="{FF2B5EF4-FFF2-40B4-BE49-F238E27FC236}">
                  <a16:creationId xmlns:a16="http://schemas.microsoft.com/office/drawing/2014/main" id="{1490CAE8-EA1F-2C0C-1E65-6928399BCA5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83" y="1158"/>
              <a:ext cx="403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2321" name="Picture 35" descr="DSC_0717">
            <a:extLst>
              <a:ext uri="{FF2B5EF4-FFF2-40B4-BE49-F238E27FC236}">
                <a16:creationId xmlns:a16="http://schemas.microsoft.com/office/drawing/2014/main" id="{79F36591-3295-F2D1-8CEF-37B47D563A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7488" y="3917950"/>
            <a:ext cx="455612" cy="63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22" name="Picture 36" descr="DSC_0717">
            <a:extLst>
              <a:ext uri="{FF2B5EF4-FFF2-40B4-BE49-F238E27FC236}">
                <a16:creationId xmlns:a16="http://schemas.microsoft.com/office/drawing/2014/main" id="{78DF5DA8-971E-C04D-F008-4DD759FA03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6088" y="3841750"/>
            <a:ext cx="455612" cy="63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23" name="Text Box 37">
            <a:extLst>
              <a:ext uri="{FF2B5EF4-FFF2-40B4-BE49-F238E27FC236}">
                <a16:creationId xmlns:a16="http://schemas.microsoft.com/office/drawing/2014/main" id="{B2707A62-1385-5D54-4A7C-43B65D9CA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3962400"/>
            <a:ext cx="884238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UWB </a:t>
            </a:r>
          </a:p>
          <a:p>
            <a:pPr algn="ctr" eaLnBrk="1" hangingPunct="1"/>
            <a:r>
              <a:rPr lang="en-US" altLang="zh-CN" sz="1400">
                <a:cs typeface="Arial" pitchFamily="34" charset="0"/>
              </a:rPr>
              <a:t>Readers</a:t>
            </a:r>
          </a:p>
        </p:txBody>
      </p:sp>
      <p:sp>
        <p:nvSpPr>
          <p:cNvPr id="12324" name="Line 38">
            <a:extLst>
              <a:ext uri="{FF2B5EF4-FFF2-40B4-BE49-F238E27FC236}">
                <a16:creationId xmlns:a16="http://schemas.microsoft.com/office/drawing/2014/main" id="{39FE21B3-3E40-28EB-5949-522A3D2F4D04}"/>
              </a:ext>
            </a:extLst>
          </p:cNvPr>
          <p:cNvSpPr>
            <a:spLocks noChangeShapeType="1"/>
          </p:cNvSpPr>
          <p:nvPr/>
        </p:nvSpPr>
        <p:spPr bwMode="auto">
          <a:xfrm rot="17100000" flipV="1">
            <a:off x="1906588" y="4714875"/>
            <a:ext cx="446088" cy="141287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5" name="Text Box 39">
            <a:extLst>
              <a:ext uri="{FF2B5EF4-FFF2-40B4-BE49-F238E27FC236}">
                <a16:creationId xmlns:a16="http://schemas.microsoft.com/office/drawing/2014/main" id="{8C47CBFA-F09E-B836-BF1E-DEC019B2E9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7800" y="5654675"/>
            <a:ext cx="13716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Wi-Fi + Sensors</a:t>
            </a:r>
          </a:p>
        </p:txBody>
      </p:sp>
      <p:pic>
        <p:nvPicPr>
          <p:cNvPr id="12326" name="Picture 40">
            <a:extLst>
              <a:ext uri="{FF2B5EF4-FFF2-40B4-BE49-F238E27FC236}">
                <a16:creationId xmlns:a16="http://schemas.microsoft.com/office/drawing/2014/main" id="{9A45F85E-504B-21A0-A220-4757A35506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0" b="25000"/>
          <a:stretch>
            <a:fillRect/>
          </a:stretch>
        </p:blipFill>
        <p:spPr bwMode="auto">
          <a:xfrm>
            <a:off x="1778000" y="5029200"/>
            <a:ext cx="6858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27" name="Text Box 41">
            <a:extLst>
              <a:ext uri="{FF2B5EF4-FFF2-40B4-BE49-F238E27FC236}">
                <a16:creationId xmlns:a16="http://schemas.microsoft.com/office/drawing/2014/main" id="{0C4191EB-8DB5-4FE7-E8CE-82426FB025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0" y="5638800"/>
            <a:ext cx="1447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UWB + Wi-Fi</a:t>
            </a:r>
          </a:p>
        </p:txBody>
      </p:sp>
      <p:pic>
        <p:nvPicPr>
          <p:cNvPr id="12328" name="Picture 42" descr="Call button">
            <a:extLst>
              <a:ext uri="{FF2B5EF4-FFF2-40B4-BE49-F238E27FC236}">
                <a16:creationId xmlns:a16="http://schemas.microsoft.com/office/drawing/2014/main" id="{DB3FE715-24DC-1129-D697-DC1DE523B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15000" y="5081588"/>
            <a:ext cx="8382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29" name="Line 43">
            <a:extLst>
              <a:ext uri="{FF2B5EF4-FFF2-40B4-BE49-F238E27FC236}">
                <a16:creationId xmlns:a16="http://schemas.microsoft.com/office/drawing/2014/main" id="{65E69298-48CF-E1AD-9E64-C841A0955090}"/>
              </a:ext>
            </a:extLst>
          </p:cNvPr>
          <p:cNvSpPr>
            <a:spLocks noChangeShapeType="1"/>
          </p:cNvSpPr>
          <p:nvPr/>
        </p:nvSpPr>
        <p:spPr bwMode="auto">
          <a:xfrm rot="17100000" flipV="1">
            <a:off x="5715794" y="4648994"/>
            <a:ext cx="547687" cy="365125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0" name="Line 44">
            <a:extLst>
              <a:ext uri="{FF2B5EF4-FFF2-40B4-BE49-F238E27FC236}">
                <a16:creationId xmlns:a16="http://schemas.microsoft.com/office/drawing/2014/main" id="{C4FB55BA-D784-75A8-B9B7-C9577DF88507}"/>
              </a:ext>
            </a:extLst>
          </p:cNvPr>
          <p:cNvSpPr>
            <a:spLocks noChangeShapeType="1"/>
          </p:cNvSpPr>
          <p:nvPr/>
        </p:nvSpPr>
        <p:spPr bwMode="auto">
          <a:xfrm rot="17100000" flipV="1">
            <a:off x="4811712" y="2989263"/>
            <a:ext cx="246063" cy="1214438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1" name="Text Box 45">
            <a:extLst>
              <a:ext uri="{FF2B5EF4-FFF2-40B4-BE49-F238E27FC236}">
                <a16:creationId xmlns:a16="http://schemas.microsoft.com/office/drawing/2014/main" id="{E3FFC1B5-8AC0-11CB-AF06-9745D01F76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99288" y="5791200"/>
            <a:ext cx="1839912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Passive Tags (EPC)</a:t>
            </a:r>
          </a:p>
        </p:txBody>
      </p:sp>
      <p:pic>
        <p:nvPicPr>
          <p:cNvPr id="12332" name="Picture 46" descr="passive tag">
            <a:extLst>
              <a:ext uri="{FF2B5EF4-FFF2-40B4-BE49-F238E27FC236}">
                <a16:creationId xmlns:a16="http://schemas.microsoft.com/office/drawing/2014/main" id="{04DF0467-D3A2-8BE7-11DB-A7615FEC2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43800" y="5105400"/>
            <a:ext cx="838200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33" name="Text Box 47">
            <a:extLst>
              <a:ext uri="{FF2B5EF4-FFF2-40B4-BE49-F238E27FC236}">
                <a16:creationId xmlns:a16="http://schemas.microsoft.com/office/drawing/2014/main" id="{5505971B-E090-52EB-EBB2-D68A0D7B80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8663" y="3841750"/>
            <a:ext cx="893762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Passive </a:t>
            </a:r>
          </a:p>
          <a:p>
            <a:pPr algn="ctr" eaLnBrk="1" hangingPunct="1"/>
            <a:r>
              <a:rPr lang="en-US" altLang="zh-CN" sz="1400">
                <a:cs typeface="Arial" pitchFamily="34" charset="0"/>
              </a:rPr>
              <a:t>Readers</a:t>
            </a:r>
          </a:p>
          <a:p>
            <a:pPr algn="ctr" eaLnBrk="1" hangingPunct="1"/>
            <a:r>
              <a:rPr lang="en-US" altLang="zh-CN" sz="1400">
                <a:cs typeface="Arial" pitchFamily="34" charset="0"/>
              </a:rPr>
              <a:t>(EPC)</a:t>
            </a:r>
          </a:p>
        </p:txBody>
      </p:sp>
      <p:sp>
        <p:nvSpPr>
          <p:cNvPr id="12334" name="Line 48">
            <a:extLst>
              <a:ext uri="{FF2B5EF4-FFF2-40B4-BE49-F238E27FC236}">
                <a16:creationId xmlns:a16="http://schemas.microsoft.com/office/drawing/2014/main" id="{6CB71BA1-3A7D-67C1-5F9C-3711D286424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8077200" y="4445000"/>
            <a:ext cx="0" cy="68580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5" name="Line 49">
            <a:extLst>
              <a:ext uri="{FF2B5EF4-FFF2-40B4-BE49-F238E27FC236}">
                <a16:creationId xmlns:a16="http://schemas.microsoft.com/office/drawing/2014/main" id="{AD45BF5D-D0FD-9CA7-57C0-CDCD6173A584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467600" y="3352800"/>
            <a:ext cx="457200" cy="45720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2336" name="Picture 50" descr="passive reader">
            <a:extLst>
              <a:ext uri="{FF2B5EF4-FFF2-40B4-BE49-F238E27FC236}">
                <a16:creationId xmlns:a16="http://schemas.microsoft.com/office/drawing/2014/main" id="{64E4E188-E43E-EFC3-0444-C7A8ECFFC8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24800" y="3727450"/>
            <a:ext cx="655638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37" name="Rectangle 51">
            <a:extLst>
              <a:ext uri="{FF2B5EF4-FFF2-40B4-BE49-F238E27FC236}">
                <a16:creationId xmlns:a16="http://schemas.microsoft.com/office/drawing/2014/main" id="{5215AF16-DBC6-2E48-F46A-2CFCD14BF13D}"/>
              </a:ext>
            </a:extLst>
          </p:cNvPr>
          <p:cNvSpPr>
            <a:spLocks noChangeArrowheads="1"/>
          </p:cNvSpPr>
          <p:nvPr/>
        </p:nvSpPr>
        <p:spPr bwMode="auto">
          <a:xfrm rot="-402188">
            <a:off x="8099425" y="3879850"/>
            <a:ext cx="304800" cy="381000"/>
          </a:xfrm>
          <a:prstGeom prst="rect">
            <a:avLst/>
          </a:prstGeom>
          <a:solidFill>
            <a:srgbClr val="292929"/>
          </a:solidFill>
          <a:ln w="9525">
            <a:solidFill>
              <a:srgbClr val="333333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pic>
        <p:nvPicPr>
          <p:cNvPr id="12338" name="Picture 52" descr="passive reader">
            <a:extLst>
              <a:ext uri="{FF2B5EF4-FFF2-40B4-BE49-F238E27FC236}">
                <a16:creationId xmlns:a16="http://schemas.microsoft.com/office/drawing/2014/main" id="{0B6ADBD3-6528-3139-5F9E-C191BF733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21638" y="3803650"/>
            <a:ext cx="655637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39" name="Rectangle 53">
            <a:extLst>
              <a:ext uri="{FF2B5EF4-FFF2-40B4-BE49-F238E27FC236}">
                <a16:creationId xmlns:a16="http://schemas.microsoft.com/office/drawing/2014/main" id="{B27FA0E4-52D5-580E-FE23-EFE81A4315D3}"/>
              </a:ext>
            </a:extLst>
          </p:cNvPr>
          <p:cNvSpPr>
            <a:spLocks noChangeArrowheads="1"/>
          </p:cNvSpPr>
          <p:nvPr/>
        </p:nvSpPr>
        <p:spPr bwMode="auto">
          <a:xfrm rot="-402188">
            <a:off x="8232775" y="3956050"/>
            <a:ext cx="304800" cy="381000"/>
          </a:xfrm>
          <a:prstGeom prst="rect">
            <a:avLst/>
          </a:prstGeom>
          <a:solidFill>
            <a:srgbClr val="292929"/>
          </a:solidFill>
          <a:ln w="9525">
            <a:solidFill>
              <a:srgbClr val="333333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/>
          </a:p>
        </p:txBody>
      </p:sp>
      <p:sp>
        <p:nvSpPr>
          <p:cNvPr id="12340" name="Line 54">
            <a:extLst>
              <a:ext uri="{FF2B5EF4-FFF2-40B4-BE49-F238E27FC236}">
                <a16:creationId xmlns:a16="http://schemas.microsoft.com/office/drawing/2014/main" id="{0013082B-E2BA-0672-1C2D-DBF081D981D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57800" y="1905000"/>
            <a:ext cx="914400" cy="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41" name="Line 55">
            <a:extLst>
              <a:ext uri="{FF2B5EF4-FFF2-40B4-BE49-F238E27FC236}">
                <a16:creationId xmlns:a16="http://schemas.microsoft.com/office/drawing/2014/main" id="{B3801B75-A992-E1F0-4EB9-384BBB816B0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667000" y="4572000"/>
            <a:ext cx="1066800" cy="68580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2342" name="Picture 56" descr="switch">
            <a:extLst>
              <a:ext uri="{FF2B5EF4-FFF2-40B4-BE49-F238E27FC236}">
                <a16:creationId xmlns:a16="http://schemas.microsoft.com/office/drawing/2014/main" id="{A472DBB8-5FB2-005A-3567-8C76F45A4A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7175" y="2667000"/>
            <a:ext cx="9906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43" name="Text Box 57">
            <a:extLst>
              <a:ext uri="{FF2B5EF4-FFF2-40B4-BE49-F238E27FC236}">
                <a16:creationId xmlns:a16="http://schemas.microsoft.com/office/drawing/2014/main" id="{1353AEDD-52C9-DF6B-C6C6-C6492B9238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2835275"/>
            <a:ext cx="1408113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>
                <a:cs typeface="Arial" pitchFamily="34" charset="0"/>
              </a:rPr>
              <a:t>Passive RFID </a:t>
            </a:r>
          </a:p>
          <a:p>
            <a:pPr algn="ctr" eaLnBrk="1" hangingPunct="1"/>
            <a:r>
              <a:rPr lang="en-US" altLang="zh-CN" sz="1400">
                <a:cs typeface="Arial" pitchFamily="34" charset="0"/>
              </a:rPr>
              <a:t>Appliance</a:t>
            </a:r>
          </a:p>
        </p:txBody>
      </p:sp>
      <p:sp>
        <p:nvSpPr>
          <p:cNvPr id="12344" name="Line 58">
            <a:extLst>
              <a:ext uri="{FF2B5EF4-FFF2-40B4-BE49-F238E27FC236}">
                <a16:creationId xmlns:a16="http://schemas.microsoft.com/office/drawing/2014/main" id="{23EDAF23-9855-0221-F0FE-8B792A58BA1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257800" y="2286000"/>
            <a:ext cx="1371600" cy="685800"/>
          </a:xfrm>
          <a:prstGeom prst="line">
            <a:avLst/>
          </a:prstGeom>
          <a:noFill/>
          <a:ln w="57150">
            <a:solidFill>
              <a:srgbClr val="FF9933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2345" name="Picture 59" descr="server">
            <a:extLst>
              <a:ext uri="{FF2B5EF4-FFF2-40B4-BE49-F238E27FC236}">
                <a16:creationId xmlns:a16="http://schemas.microsoft.com/office/drawing/2014/main" id="{6D3315E9-DA36-9B9F-0F32-8A4E5F75D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33800" y="2743200"/>
            <a:ext cx="573088" cy="68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48" name="PB10"/>
          <p:cNvSpPr/>
          <p:nvPr/>
        </p:nvSpPr>
        <p:spPr>
          <a:xfrm>
            <a:off x="0" y="6839712"/>
            <a:ext cx="435428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2349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RFID资产管理系统全文共21页，当前为第10页。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https://d.book118.com/576121102021010050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lnDef>
  </a:objectDefaults>
  <a:extraClrSchemeLst>
    <a:extraClrScheme>
      <a:clrScheme name="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Wingdings</vt:lpstr>
      <vt:lpstr>Verdana</vt:lpstr>
      <vt:lpstr>PMingLiU</vt:lpstr>
      <vt:lpstr>Office Theme</vt:lpstr>
      <vt:lpstr>RFID资产管理系统</vt:lpstr>
      <vt:lpstr>纲要</vt:lpstr>
      <vt:lpstr>RFID技术概述</vt:lpstr>
      <vt:lpstr>RFID系统组成</vt:lpstr>
      <vt:lpstr>纲要</vt:lpstr>
      <vt:lpstr>业务流程分析</vt:lpstr>
      <vt:lpstr>项目实现目标</vt:lpstr>
      <vt:lpstr>纲要</vt:lpstr>
      <vt:lpstr>系统蓝图设计</vt:lpstr>
      <vt:lpstr>Unified Asset Visibily Archecture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2024-09-15T05:56:10.294</cp:lastPrinted>
  <dcterms:created xsi:type="dcterms:W3CDTF">2024-09-14T21:56:10Z</dcterms:created>
  <dcterms:modified xsi:type="dcterms:W3CDTF">2024-09-14T21:56:12Z</dcterms:modified>
</cp:coreProperties>
</file>