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08DC0-6E8B-4DDA-A232-29EF40AE0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47CFD-CF95-4FD9-8294-A258ECC8E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CBDEB-ED1C-4C48-82C8-0D2C85CBC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CDF60-F9DC-4503-8C0E-9A0EE65A5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3755BC-0F43-4833-97EB-9120B9018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0DE15E-74DB-4641-8892-0B46A9D14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8E28DB-263B-418E-A485-3D79FE98B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FCCFE-0049-466B-A189-04D49927E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37436-6923-4435-AD8E-16D009F4E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7C35C-4D86-4655-A78B-82D7F0839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0CE71-0E27-4719-BAF6-15C3FEB67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22154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施工质量管理体系的自我评估与审计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自我评估方法与流程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审计方法与流程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自我评估与审计的实施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自我评估与审计结果的应用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随着建筑市场的不断变化，施工企业需要不断完善质量管理体系，以适应市场变化的需求。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提高施工质量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通过自我评估与审计，发现质量管理体系中存在的问题和不足，及时进行改进和优化，从而提高施工质量。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满足客户要求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客户对施工质量有着严格的要求，通过自我评估与审计可以确保施工质量符合客户要求，提高客户满意度。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增强信任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评估与审计的重要性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优化后的质量管理体系可以提高施工效率，降低施工成本，提高企业竞争力。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通过自我评估与审计，可以增强客户对企业的信任度，提高企业形象和声誉。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通过对质量管理体系的评估与审计，可以发现存在的问题和不足，为改进和优化提供依据。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评估与审计是一个持续的过程，可以不断发现问题并进行改进，推动质量管理体系不断完善。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4861551" y="2814404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4400000">
            <a:off x="6072894" y="3123379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8000000">
            <a:off x="6437602" y="4321992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 flipH="1" flipV="1">
            <a:off x="5589009" y="5221824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4400000" flipH="1" flipV="1">
            <a:off x="4377452" y="4912919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8000000" flipH="1" flipV="1">
            <a:off x="3993697" y="3714306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H="1" flipV="1">
            <a:off x="1738683" y="2918023"/>
            <a:ext cx="282117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1730574" y="5072512"/>
            <a:ext cx="2900610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V="1">
            <a:off x="7438748" y="2940251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41891" y="5059400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42714" y="1531409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质量方针和目标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642714" y="1890749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明确施工项目的质量方针和目标，为全体员工提供明确的质量方向。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060673" y="1531409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组织结构和职责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060673" y="1890749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建立清晰的组织结构，明确各部门的职责和权限，确保质量管理体系的有效运行。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738683" y="4337334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738683" y="4696673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合理配置人力、物力、财力等资源，确保施工项目的顺利进行。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0376" y="4337334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230376" y="4696673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对施工过程进行全面管理，包括施工准备、施工过程控制、施工验收等各个环节。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施工质量管理体系的构成</a:t>
              </a:r>
            </a:p>
          </p:txBody>
        </p:sp>
      </p:grpSp>
      <p:sp>
        <p:nvSpPr>
          <p:cNvPr id="42" name="Freeform 42"/>
          <p:cNvSpPr/>
          <p:nvPr/>
        </p:nvSpPr>
        <p:spPr>
          <a:xfrm>
            <a:off x="5560176" y="3867609"/>
            <a:ext cx="939449" cy="93944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79233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76573" y="1278350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51829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420594" y="1278350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479233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676573" y="4076033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1829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449169" y="4029837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2083243" y="2351977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采用计划（Plan）、执行（Do）、检查（Check）、处理（Act）的循环方法，持续改进施工质量管理体系。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21868" y="2408369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鼓励全体员工积极参与质量管理活动，提高员工的质量意识和技能水平。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049239" y="5084769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通过对施工过程的严格控制和管理，确保每个环节的施工质量符合要求。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21835" y="5084769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不断寻求改进机会，优化施工流程和管理方法，提高施工效率和质量水平。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666514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19863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666514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19863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87944" y="1278350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702795" y="1278350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067588" y="4029837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702795" y="4029837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施工质量管理体系的运行机制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35122" y="1352417"/>
            <a:ext cx="2373005" cy="4180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412093" y="1352417"/>
            <a:ext cx="2373005" cy="4180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施工质量管理体系的关键要素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454963" y="3210523"/>
            <a:ext cx="8703286" cy="1185009"/>
          </a:xfrm>
          <a:prstGeom prst="homePlate">
            <a:avLst>
              <a:gd name="adj" fmla="val 40030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76472" y="3199198"/>
            <a:ext cx="734142" cy="1208738"/>
          </a:xfrm>
          <a:prstGeom prst="chevron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079649" y="3199198"/>
            <a:ext cx="734142" cy="1208738"/>
          </a:xfrm>
          <a:prstGeom prst="chevron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282827" y="3199200"/>
            <a:ext cx="734142" cy="1208739"/>
          </a:xfrm>
          <a:prstGeom prst="chevron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86005" y="3199197"/>
            <a:ext cx="734142" cy="1208738"/>
          </a:xfrm>
          <a:prstGeom prst="chevron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8673293" y="3190986"/>
            <a:ext cx="734142" cy="1208739"/>
          </a:xfrm>
          <a:prstGeom prst="chevron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3572195"/>
            <a:ext cx="1266216" cy="461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05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2001652" y="3572195"/>
            <a:ext cx="1517973" cy="461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4016968" y="3572195"/>
            <a:ext cx="1171927" cy="461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5813790" y="3572195"/>
            <a:ext cx="969706" cy="461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7731042" y="3572195"/>
            <a:ext cx="942251" cy="461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918933" y="4310235"/>
            <a:ext cx="0" cy="1889163"/>
            <a:chOff x="918933" y="4310235"/>
            <a:chExt cx="0" cy="1889163"/>
          </a:xfrm>
        </p:grpSpPr>
        <p:cxnSp>
          <p:nvCxnSpPr>
            <p:cNvPr id="38" name="Connector 38"/>
            <p:cNvCxnSpPr/>
            <p:nvPr/>
          </p:nvCxnSpPr>
          <p:spPr>
            <a:xfrm flipH="1">
              <a:off x="918933" y="4310235"/>
              <a:ext cx="0" cy="1889163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39" name="Connector 39"/>
          <p:cNvCxnSpPr/>
          <p:nvPr/>
        </p:nvCxnSpPr>
        <p:spPr>
          <a:xfrm flipH="1">
            <a:off x="2748762" y="1612141"/>
            <a:ext cx="0" cy="204523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40" name="Group 40"/>
          <p:cNvGrpSpPr/>
          <p:nvPr/>
        </p:nvGrpSpPr>
        <p:grpSpPr>
          <a:xfrm>
            <a:off x="4561496" y="4395532"/>
            <a:ext cx="0" cy="1873556"/>
            <a:chOff x="4561496" y="4395532"/>
            <a:chExt cx="0" cy="1873556"/>
          </a:xfrm>
        </p:grpSpPr>
        <p:cxnSp>
          <p:nvCxnSpPr>
            <p:cNvPr id="41" name="Connector 41"/>
            <p:cNvCxnSpPr/>
            <p:nvPr/>
          </p:nvCxnSpPr>
          <p:spPr>
            <a:xfrm flipH="1">
              <a:off x="4561496" y="4395532"/>
              <a:ext cx="0" cy="1873556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42" name="Connector 42"/>
          <p:cNvCxnSpPr/>
          <p:nvPr/>
        </p:nvCxnSpPr>
        <p:spPr>
          <a:xfrm flipH="1">
            <a:off x="8041445" y="4395532"/>
            <a:ext cx="0" cy="18735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3" name="Connector 43"/>
          <p:cNvCxnSpPr/>
          <p:nvPr/>
        </p:nvCxnSpPr>
        <p:spPr>
          <a:xfrm flipH="1">
            <a:off x="6281854" y="1612141"/>
            <a:ext cx="0" cy="204523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44" name="Group 44"/>
          <p:cNvGrpSpPr/>
          <p:nvPr/>
        </p:nvGrpSpPr>
        <p:grpSpPr>
          <a:xfrm>
            <a:off x="9847711" y="2928709"/>
            <a:ext cx="1799082" cy="1798606"/>
            <a:chOff x="9847711" y="2928709"/>
            <a:chExt cx="1799082" cy="1798606"/>
          </a:xfrm>
        </p:grpSpPr>
        <p:sp>
          <p:nvSpPr>
            <p:cNvPr id="45" name="AutoShape 45"/>
            <p:cNvSpPr/>
            <p:nvPr/>
          </p:nvSpPr>
          <p:spPr>
            <a:xfrm>
              <a:off x="9847711" y="2928709"/>
              <a:ext cx="1799082" cy="179860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Freeform 46"/>
          <p:cNvSpPr/>
          <p:nvPr/>
        </p:nvSpPr>
        <p:spPr>
          <a:xfrm>
            <a:off x="10333673" y="3408498"/>
            <a:ext cx="827158" cy="827158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412093" y="1647044"/>
            <a:ext cx="2628270" cy="138661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严格控制施工材料的采购、验收和使用过程，确保材料质量符合要求。</a:t>
            </a:r>
            <a:endParaRPr lang="en-US" sz="1100"/>
          </a:p>
        </p:txBody>
      </p:sp>
      <p:sp>
        <p:nvSpPr>
          <p:cNvPr id="48" name="AutoShape 48"/>
          <p:cNvSpPr/>
          <p:nvPr/>
        </p:nvSpPr>
        <p:spPr>
          <a:xfrm>
            <a:off x="2950226" y="1647044"/>
            <a:ext cx="2628270" cy="138661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采用先进的施工方法和工艺技术，提高施工效率和质量水平。</a:t>
            </a:r>
            <a:endParaRPr lang="en-US" sz="1100"/>
          </a:p>
        </p:txBody>
      </p:sp>
      <p:sp>
        <p:nvSpPr>
          <p:cNvPr id="49" name="AutoShape 49"/>
          <p:cNvSpPr/>
          <p:nvPr/>
        </p:nvSpPr>
        <p:spPr>
          <a:xfrm>
            <a:off x="1094208" y="4673409"/>
            <a:ext cx="2373005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50" name="AutoShape 50"/>
          <p:cNvSpPr/>
          <p:nvPr/>
        </p:nvSpPr>
        <p:spPr>
          <a:xfrm>
            <a:off x="4716032" y="4673409"/>
            <a:ext cx="2373005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</a:t>
            </a:r>
            <a:endParaRPr lang="en-US" sz="1100"/>
          </a:p>
        </p:txBody>
      </p:sp>
      <p:sp>
        <p:nvSpPr>
          <p:cNvPr id="51" name="AutoShape 51"/>
          <p:cNvSpPr/>
          <p:nvPr/>
        </p:nvSpPr>
        <p:spPr>
          <a:xfrm>
            <a:off x="8202167" y="4673409"/>
            <a:ext cx="2373005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</a:t>
            </a:r>
            <a:endParaRPr lang="en-US" sz="1100"/>
          </a:p>
        </p:txBody>
      </p:sp>
      <p:sp>
        <p:nvSpPr>
          <p:cNvPr id="52" name="AutoShape 52"/>
          <p:cNvSpPr/>
          <p:nvPr/>
        </p:nvSpPr>
        <p:spPr>
          <a:xfrm>
            <a:off x="8202167" y="4989536"/>
            <a:ext cx="2628270" cy="141929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确保施工人员具备相应的技能和素质，加强员工培训和教育。</a:t>
            </a:r>
            <a:endParaRPr lang="en-US" sz="1100"/>
          </a:p>
        </p:txBody>
      </p:sp>
      <p:sp>
        <p:nvSpPr>
          <p:cNvPr id="53" name="AutoShape 53"/>
          <p:cNvSpPr/>
          <p:nvPr/>
        </p:nvSpPr>
        <p:spPr>
          <a:xfrm>
            <a:off x="4758380" y="4989536"/>
            <a:ext cx="2628270" cy="141929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对施工机械设备进行定期维护和保养，确保设备的正常运转和安全性。</a:t>
            </a:r>
            <a:endParaRPr lang="en-US" sz="1100"/>
          </a:p>
        </p:txBody>
      </p:sp>
      <p:sp>
        <p:nvSpPr>
          <p:cNvPr id="54" name="AutoShape 54"/>
          <p:cNvSpPr/>
          <p:nvPr/>
        </p:nvSpPr>
        <p:spPr>
          <a:xfrm>
            <a:off x="1088071" y="4989536"/>
            <a:ext cx="2628270" cy="141929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关注施工环境因素对施工质量的影响，采取相应的措施加以控制和管理。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自我评估方法与流程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自我评估方法介绍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将项目施工质量管理体系与行业标准、最佳实践进行对比分析，找出差距和改进方向。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通过设计问卷，收集项目参与人员对施工质量管理的评价和建议，以了解管理体系的运行情况和存在的问题。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邀请行业专家对项目施工质量管理体系进行评审，借助专家经验和知识，发现体系中存在的问题和不足。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71196" y="1412748"/>
            <a:ext cx="2738056" cy="2703005"/>
            <a:chOff x="3471196" y="1412748"/>
            <a:chExt cx="2738056" cy="2703005"/>
          </a:xfrm>
        </p:grpSpPr>
        <p:sp>
          <p:nvSpPr>
            <p:cNvPr id="3" name="Freeform 3"/>
            <p:cNvSpPr/>
            <p:nvPr/>
          </p:nvSpPr>
          <p:spPr>
            <a:xfrm>
              <a:off x="4600956" y="1412748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800000">
              <a:off x="5165884" y="1564196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3600000">
              <a:off x="5579364" y="1978057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rot="5400000">
              <a:off x="5730716" y="2543270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 rot="7200000">
              <a:off x="5579364" y="3108484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9000000">
              <a:off x="5165884" y="3522345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4600956" y="3673793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 rot="12600000">
              <a:off x="4036123" y="3522345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 rot="14400000">
              <a:off x="3622548" y="3108484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6200000">
              <a:off x="3471196" y="2543270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8000000">
              <a:off x="3622548" y="1978057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 rot="19800000">
              <a:off x="4036123" y="1564196"/>
              <a:ext cx="478536" cy="441960"/>
            </a:xfrm>
            <a:custGeom>
              <a:rect l="l" t="t" r="r" b="b"/>
              <a:pathLst>
                <a:path w="468000" h="431999">
                  <a:moveTo>
                    <a:pt x="0" y="431999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199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883152" y="1806559"/>
            <a:ext cx="1914144" cy="1915382"/>
            <a:chOff x="3883152" y="1806559"/>
            <a:chExt cx="1914144" cy="1915382"/>
          </a:xfrm>
        </p:grpSpPr>
        <p:sp>
          <p:nvSpPr>
            <p:cNvPr id="16" name="Freeform 16"/>
            <p:cNvSpPr/>
            <p:nvPr/>
          </p:nvSpPr>
          <p:spPr>
            <a:xfrm>
              <a:off x="3883152" y="1806559"/>
              <a:ext cx="1914144" cy="1915382"/>
            </a:xfrm>
            <a:custGeom>
              <a:rect l="l" t="t" r="r" b="b"/>
              <a:pathLst>
                <a:path w="1872000" h="1872000">
                  <a:moveTo>
                    <a:pt x="0" y="936000"/>
                  </a:moveTo>
                  <a:lnTo>
                    <a:pt x="0" y="936000"/>
                  </a:lnTo>
                  <a:cubicBezTo>
                    <a:pt x="0" y="419061"/>
                    <a:pt x="419061" y="0"/>
                    <a:pt x="936000" y="1"/>
                  </a:cubicBezTo>
                  <a:cubicBezTo>
                    <a:pt x="936000" y="1"/>
                    <a:pt x="936001" y="1"/>
                    <a:pt x="936001" y="1"/>
                  </a:cubicBezTo>
                  <a:cubicBezTo>
                    <a:pt x="1452940" y="1"/>
                    <a:pt x="1872001" y="419062"/>
                    <a:pt x="1872001" y="936001"/>
                  </a:cubicBezTo>
                  <a:cubicBezTo>
                    <a:pt x="1872001" y="936001"/>
                    <a:pt x="1872000" y="936002"/>
                    <a:pt x="1872000" y="936002"/>
                  </a:cubicBezTo>
                  <a:lnTo>
                    <a:pt x="1872001" y="936003"/>
                  </a:lnTo>
                  <a:cubicBezTo>
                    <a:pt x="1872001" y="1452941"/>
                    <a:pt x="1452939" y="1872003"/>
                    <a:pt x="936001" y="1872003"/>
                  </a:cubicBezTo>
                  <a:cubicBezTo>
                    <a:pt x="936000" y="1872003"/>
                    <a:pt x="936000" y="1872002"/>
                    <a:pt x="936000" y="1872002"/>
                  </a:cubicBezTo>
                  <a:cubicBezTo>
                    <a:pt x="419061" y="1872002"/>
                    <a:pt x="1" y="1452941"/>
                    <a:pt x="1" y="936003"/>
                  </a:cubicBezTo>
                  <a:cubicBezTo>
                    <a:pt x="0" y="936002"/>
                    <a:pt x="1" y="936002"/>
                    <a:pt x="1" y="936002"/>
                  </a:cubicBezTo>
                  <a:close/>
                  <a:moveTo>
                    <a:pt x="102904" y="936000"/>
                  </a:moveTo>
                  <a:lnTo>
                    <a:pt x="102904" y="936000"/>
                  </a:lnTo>
                  <a:cubicBezTo>
                    <a:pt x="102904" y="936000"/>
                    <a:pt x="102904" y="936000"/>
                    <a:pt x="102904" y="936000"/>
                  </a:cubicBezTo>
                  <a:cubicBezTo>
                    <a:pt x="102903" y="1396106"/>
                    <a:pt x="475893" y="1769096"/>
                    <a:pt x="935999" y="1769096"/>
                  </a:cubicBezTo>
                  <a:lnTo>
                    <a:pt x="935999" y="1769097"/>
                  </a:lnTo>
                  <a:cubicBezTo>
                    <a:pt x="1396105" y="1769096"/>
                    <a:pt x="1769095" y="1396107"/>
                    <a:pt x="1769095" y="936001"/>
                  </a:cubicBezTo>
                  <a:cubicBezTo>
                    <a:pt x="1769095" y="475894"/>
                    <a:pt x="1396105" y="102905"/>
                    <a:pt x="935999" y="102905"/>
                  </a:cubicBezTo>
                  <a:lnTo>
                    <a:pt x="935998" y="102905"/>
                  </a:lnTo>
                  <a:cubicBezTo>
                    <a:pt x="935998" y="102905"/>
                    <a:pt x="935998" y="102905"/>
                    <a:pt x="935998" y="102905"/>
                  </a:cubicBezTo>
                  <a:cubicBezTo>
                    <a:pt x="475892" y="102904"/>
                    <a:pt x="102902" y="475894"/>
                    <a:pt x="102902" y="9360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132290" y="3036284"/>
            <a:ext cx="1678210" cy="1676401"/>
            <a:chOff x="6132290" y="3036284"/>
            <a:chExt cx="1678210" cy="1676401"/>
          </a:xfrm>
        </p:grpSpPr>
        <p:sp>
          <p:nvSpPr>
            <p:cNvPr id="18" name="Freeform 18"/>
            <p:cNvSpPr/>
            <p:nvPr/>
          </p:nvSpPr>
          <p:spPr>
            <a:xfrm>
              <a:off x="6824758" y="303628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 rot="1800000">
              <a:off x="7170991" y="3130201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rot="3600000">
              <a:off x="7424451" y="338680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5400000">
              <a:off x="7517225" y="3737420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 rot="7200000">
              <a:off x="7424451" y="4087939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9000000">
              <a:off x="7170991" y="4344638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 rot="10800000">
              <a:off x="6824758" y="4438555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2600000">
              <a:off x="6478524" y="4344638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rot="14400000">
              <a:off x="6225064" y="4087939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rot="16200000">
              <a:off x="6132290" y="3737420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18000000">
              <a:off x="6225064" y="338680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rot="19800000">
              <a:off x="6478524" y="3130201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384750" y="3280553"/>
            <a:ext cx="1173290" cy="1187863"/>
            <a:chOff x="6384750" y="3280553"/>
            <a:chExt cx="1173290" cy="1187863"/>
          </a:xfrm>
        </p:grpSpPr>
        <p:sp>
          <p:nvSpPr>
            <p:cNvPr id="31" name="Freeform 31"/>
            <p:cNvSpPr/>
            <p:nvPr/>
          </p:nvSpPr>
          <p:spPr>
            <a:xfrm>
              <a:off x="6384750" y="3280553"/>
              <a:ext cx="1173290" cy="1187863"/>
            </a:xfrm>
            <a:custGeom>
              <a:rect l="l" t="t" r="r" b="b"/>
              <a:pathLst>
                <a:path w="1872000" h="1872000">
                  <a:moveTo>
                    <a:pt x="0" y="936000"/>
                  </a:moveTo>
                  <a:lnTo>
                    <a:pt x="0" y="936000"/>
                  </a:lnTo>
                  <a:cubicBezTo>
                    <a:pt x="0" y="419061"/>
                    <a:pt x="419061" y="0"/>
                    <a:pt x="936000" y="1"/>
                  </a:cubicBezTo>
                  <a:cubicBezTo>
                    <a:pt x="936000" y="1"/>
                    <a:pt x="936001" y="1"/>
                    <a:pt x="936001" y="1"/>
                  </a:cubicBezTo>
                  <a:cubicBezTo>
                    <a:pt x="1452940" y="1"/>
                    <a:pt x="1872001" y="419062"/>
                    <a:pt x="1872001" y="936001"/>
                  </a:cubicBezTo>
                  <a:cubicBezTo>
                    <a:pt x="1872001" y="936001"/>
                    <a:pt x="1872000" y="936002"/>
                    <a:pt x="1872000" y="936002"/>
                  </a:cubicBezTo>
                  <a:lnTo>
                    <a:pt x="1872001" y="936003"/>
                  </a:lnTo>
                  <a:cubicBezTo>
                    <a:pt x="1872001" y="1452941"/>
                    <a:pt x="1452939" y="1872003"/>
                    <a:pt x="936001" y="1872003"/>
                  </a:cubicBezTo>
                  <a:cubicBezTo>
                    <a:pt x="936000" y="1872003"/>
                    <a:pt x="936000" y="1872002"/>
                    <a:pt x="936000" y="1872002"/>
                  </a:cubicBezTo>
                  <a:cubicBezTo>
                    <a:pt x="419061" y="1872002"/>
                    <a:pt x="1" y="1452941"/>
                    <a:pt x="1" y="936003"/>
                  </a:cubicBezTo>
                  <a:cubicBezTo>
                    <a:pt x="0" y="936002"/>
                    <a:pt x="1" y="936002"/>
                    <a:pt x="1" y="936002"/>
                  </a:cubicBezTo>
                  <a:close/>
                  <a:moveTo>
                    <a:pt x="102904" y="936000"/>
                  </a:moveTo>
                  <a:lnTo>
                    <a:pt x="102904" y="936000"/>
                  </a:lnTo>
                  <a:cubicBezTo>
                    <a:pt x="102904" y="936000"/>
                    <a:pt x="102904" y="936000"/>
                    <a:pt x="102904" y="936000"/>
                  </a:cubicBezTo>
                  <a:cubicBezTo>
                    <a:pt x="102903" y="1396106"/>
                    <a:pt x="475893" y="1769096"/>
                    <a:pt x="935999" y="1769096"/>
                  </a:cubicBezTo>
                  <a:lnTo>
                    <a:pt x="935999" y="1769097"/>
                  </a:lnTo>
                  <a:cubicBezTo>
                    <a:pt x="1396105" y="1769096"/>
                    <a:pt x="1769095" y="1396107"/>
                    <a:pt x="1769095" y="936001"/>
                  </a:cubicBezTo>
                  <a:cubicBezTo>
                    <a:pt x="1769095" y="475894"/>
                    <a:pt x="1396105" y="102905"/>
                    <a:pt x="935999" y="102905"/>
                  </a:cubicBezTo>
                  <a:lnTo>
                    <a:pt x="935998" y="102905"/>
                  </a:lnTo>
                  <a:cubicBezTo>
                    <a:pt x="935998" y="102905"/>
                    <a:pt x="935998" y="102905"/>
                    <a:pt x="935998" y="102905"/>
                  </a:cubicBezTo>
                  <a:cubicBezTo>
                    <a:pt x="475892" y="102904"/>
                    <a:pt x="102902" y="475894"/>
                    <a:pt x="102902" y="936000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756207" y="1726025"/>
            <a:ext cx="2844356" cy="2758060"/>
            <a:chOff x="7756207" y="1726025"/>
            <a:chExt cx="2844356" cy="2758060"/>
          </a:xfrm>
        </p:grpSpPr>
        <p:sp>
          <p:nvSpPr>
            <p:cNvPr id="33" name="Freeform 33"/>
            <p:cNvSpPr/>
            <p:nvPr/>
          </p:nvSpPr>
          <p:spPr>
            <a:xfrm>
              <a:off x="8929783" y="1726025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rot="1800000">
              <a:off x="9516618" y="1880616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 rot="3600000">
              <a:off x="9946195" y="2302764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 rot="5400000">
              <a:off x="10103453" y="2879503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rot="7200000">
              <a:off x="9946195" y="3456337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 rot="9000000">
              <a:off x="9516618" y="3878485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 rot="10800000">
              <a:off x="8929783" y="4033076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rot="12600000">
              <a:off x="8343042" y="3878485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 rot="14400000">
              <a:off x="7913370" y="3456337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 rot="16200000">
              <a:off x="7756207" y="2879503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rot="18000000">
              <a:off x="7913370" y="2302764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 rot="19800000">
              <a:off x="8343042" y="1880616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8184118" y="2127885"/>
            <a:ext cx="1988534" cy="1954339"/>
            <a:chOff x="8184118" y="2127885"/>
            <a:chExt cx="1988534" cy="1954339"/>
          </a:xfrm>
        </p:grpSpPr>
        <p:sp>
          <p:nvSpPr>
            <p:cNvPr id="46" name="Freeform 46"/>
            <p:cNvSpPr/>
            <p:nvPr/>
          </p:nvSpPr>
          <p:spPr>
            <a:xfrm>
              <a:off x="8184118" y="2127885"/>
              <a:ext cx="1988534" cy="1954339"/>
            </a:xfrm>
            <a:custGeom>
              <a:rect l="l" t="t" r="r" b="b"/>
              <a:pathLst>
                <a:path w="1872000" h="1872000">
                  <a:moveTo>
                    <a:pt x="0" y="936000"/>
                  </a:moveTo>
                  <a:lnTo>
                    <a:pt x="0" y="936000"/>
                  </a:lnTo>
                  <a:cubicBezTo>
                    <a:pt x="0" y="419061"/>
                    <a:pt x="419061" y="0"/>
                    <a:pt x="936000" y="1"/>
                  </a:cubicBezTo>
                  <a:cubicBezTo>
                    <a:pt x="936000" y="1"/>
                    <a:pt x="936001" y="1"/>
                    <a:pt x="936001" y="1"/>
                  </a:cubicBezTo>
                  <a:cubicBezTo>
                    <a:pt x="1452940" y="1"/>
                    <a:pt x="1872001" y="419062"/>
                    <a:pt x="1872001" y="936001"/>
                  </a:cubicBezTo>
                  <a:cubicBezTo>
                    <a:pt x="1872001" y="936001"/>
                    <a:pt x="1872000" y="936002"/>
                    <a:pt x="1872000" y="936002"/>
                  </a:cubicBezTo>
                  <a:lnTo>
                    <a:pt x="1872001" y="936003"/>
                  </a:lnTo>
                  <a:cubicBezTo>
                    <a:pt x="1872001" y="1452941"/>
                    <a:pt x="1452939" y="1872003"/>
                    <a:pt x="936001" y="1872003"/>
                  </a:cubicBezTo>
                  <a:cubicBezTo>
                    <a:pt x="936000" y="1872003"/>
                    <a:pt x="936000" y="1872002"/>
                    <a:pt x="936000" y="1872002"/>
                  </a:cubicBezTo>
                  <a:cubicBezTo>
                    <a:pt x="419061" y="1872002"/>
                    <a:pt x="1" y="1452941"/>
                    <a:pt x="1" y="936003"/>
                  </a:cubicBezTo>
                  <a:cubicBezTo>
                    <a:pt x="0" y="936002"/>
                    <a:pt x="1" y="936002"/>
                    <a:pt x="1" y="936002"/>
                  </a:cubicBezTo>
                  <a:close/>
                  <a:moveTo>
                    <a:pt x="102904" y="936000"/>
                  </a:moveTo>
                  <a:lnTo>
                    <a:pt x="102904" y="936000"/>
                  </a:lnTo>
                  <a:cubicBezTo>
                    <a:pt x="102904" y="936000"/>
                    <a:pt x="102904" y="936000"/>
                    <a:pt x="102904" y="936000"/>
                  </a:cubicBezTo>
                  <a:cubicBezTo>
                    <a:pt x="102903" y="1396106"/>
                    <a:pt x="475893" y="1769096"/>
                    <a:pt x="935999" y="1769096"/>
                  </a:cubicBezTo>
                  <a:lnTo>
                    <a:pt x="935999" y="1769097"/>
                  </a:lnTo>
                  <a:cubicBezTo>
                    <a:pt x="1396105" y="1769096"/>
                    <a:pt x="1769095" y="1396107"/>
                    <a:pt x="1769095" y="936001"/>
                  </a:cubicBezTo>
                  <a:cubicBezTo>
                    <a:pt x="1769095" y="475894"/>
                    <a:pt x="1396105" y="102905"/>
                    <a:pt x="935999" y="102905"/>
                  </a:cubicBezTo>
                  <a:lnTo>
                    <a:pt x="935998" y="102905"/>
                  </a:lnTo>
                  <a:cubicBezTo>
                    <a:pt x="935998" y="102905"/>
                    <a:pt x="935998" y="102905"/>
                    <a:pt x="935998" y="102905"/>
                  </a:cubicBezTo>
                  <a:cubicBezTo>
                    <a:pt x="475892" y="102904"/>
                    <a:pt x="102902" y="475894"/>
                    <a:pt x="102902" y="9360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7" name="AutoShape 47"/>
          <p:cNvSpPr/>
          <p:nvPr/>
        </p:nvSpPr>
        <p:spPr>
          <a:xfrm>
            <a:off x="2778895" y="5055535"/>
            <a:ext cx="6634210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明确评估目标和范围</a:t>
            </a:r>
            <a:endParaRPr lang="en-US" sz="1100"/>
          </a:p>
        </p:txBody>
      </p:sp>
      <p:grpSp>
        <p:nvGrpSpPr>
          <p:cNvPr id="48" name="Group 48"/>
          <p:cNvGrpSpPr/>
          <p:nvPr/>
        </p:nvGrpSpPr>
        <p:grpSpPr>
          <a:xfrm>
            <a:off x="1373838" y="2993054"/>
            <a:ext cx="1678210" cy="1676400"/>
            <a:chOff x="1373838" y="2993054"/>
            <a:chExt cx="1678210" cy="1676400"/>
          </a:xfrm>
        </p:grpSpPr>
        <p:sp>
          <p:nvSpPr>
            <p:cNvPr id="49" name="Freeform 49"/>
            <p:cNvSpPr/>
            <p:nvPr/>
          </p:nvSpPr>
          <p:spPr>
            <a:xfrm>
              <a:off x="2066306" y="299305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 rot="1800000">
              <a:off x="2412540" y="3086970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rot="3600000">
              <a:off x="2666000" y="334357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 rot="5400000">
              <a:off x="2758773" y="3694189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 rot="7200000">
              <a:off x="2666000" y="4044709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rot="9000000">
              <a:off x="2412540" y="4301408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 rot="10800000">
              <a:off x="2066306" y="439532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 rot="12600000">
              <a:off x="1720072" y="4301408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rot="14400000">
              <a:off x="1466612" y="4044709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 rot="16200000">
              <a:off x="1373838" y="3694189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 rot="18000000">
              <a:off x="1466612" y="334357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 rot="19800000">
              <a:off x="1720072" y="3086970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1" name="Freeform 61"/>
          <p:cNvSpPr/>
          <p:nvPr/>
        </p:nvSpPr>
        <p:spPr>
          <a:xfrm>
            <a:off x="2009156" y="3647302"/>
            <a:ext cx="406003" cy="40600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6784277" y="3647166"/>
            <a:ext cx="400431" cy="400431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4486436" y="2410462"/>
            <a:ext cx="707576" cy="707576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8831057" y="2802350"/>
            <a:ext cx="694560" cy="69456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5" name="Group 6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6" name="AutoShape 6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TextBox 8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自我评估流程</a:t>
              </a:r>
            </a:p>
          </p:txBody>
        </p:sp>
      </p:grpSp>
      <p:sp>
        <p:nvSpPr>
          <p:cNvPr id="87" name="AutoShape 87"/>
          <p:cNvSpPr/>
          <p:nvPr/>
        </p:nvSpPr>
        <p:spPr>
          <a:xfrm>
            <a:off x="2942766" y="5459670"/>
            <a:ext cx="6306468" cy="108698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确定自我评估的目标和范围，包括评估的重点、时间范围、参与人员等。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深入调查研究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在自我评估过程中，应深入调查研究，充分掌握实际情况，确保评估结果的真实性和准确性。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保持客观公正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自我评估时应保持客观公正的态度，避免主观臆断和片面性。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结合实际情况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自我评估时应结合项目的实际情况进行评估，避免生搬硬套和脱离实际。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注重持续改进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自我评估的目的在于发现问题并持续改进，因此应注重改进措施的实施和跟踪验证。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自我评估中应注意的问题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审计方法与流程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文件审查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对施工过程中的各类文件、记录、报告等进行仔细审查，以验证施工质量管理体系的有效性和一致性。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深入施工现场，对施工工艺、材料使用、设备状况等进行实地检查，以评估施工质量的实际情况。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访谈调查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与项目管理人员、施工人员、监理人员等进行访谈，了解他们对施工质量管理体系的看法和建议。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审计方法介绍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https://d.book118.com/576122154040010045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2024-09-13T22:01:02.900</cp:lastPrinted>
  <dcterms:created xsi:type="dcterms:W3CDTF">2024-09-13T14:01:02Z</dcterms:created>
  <dcterms:modified xsi:type="dcterms:W3CDTF">2024-09-13T14:01:04Z</dcterms:modified>
</cp:coreProperties>
</file>