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LVKDE+MS-UIGothic"/>
      <p:regular r:id="rId15"/>
    </p:embeddedFont>
    <p:embeddedFont>
      <p:font typeface="LGTKMI+SHKQPV+ArialMT"/>
      <p:regular r:id="rId16"/>
    </p:embeddedFont>
    <p:embeddedFont>
      <p:font typeface="IDMRQB+KARQCT+MicrosoftYaHei-Bold"/>
      <p:regular r:id="rId17"/>
    </p:embeddedFont>
    <p:embeddedFont>
      <p:font typeface="KBVTIA+TRTCRD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096BD-983B-4817-A96D-C8149F56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B6173-E37F-4620-A1CA-63133565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A22D1-DCDE-407C-A962-84DA934DC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0F209-AABB-42E8-92BE-8FC4F263F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D3172-1E39-46A9-A6C2-F6806A78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5BC4F-6293-48B4-A789-825554E39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3C1C0-0733-4E71-AB97-5CC596E33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AD573-C72E-4105-9E6F-04187329E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BAD9B-D636-49BF-A16F-5315AFC3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BFDB3-9AD4-4112-A7C4-225D06CA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4813A-5925-40DB-965F-4C9F8091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23051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GLVKDE+MS-UIGothic"/>
                <a:cs typeface="GLVKDE+MS-UIGothic"/>
              </a:rPr>
              <a:t>中国胰腺神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经</a:t>
            </a:r>
            <a:r>
              <a:rPr sz="5150" spc="25">
                <a:solidFill>
                  <a:srgbClr val="27DFF4"/>
                </a:solidFill>
                <a:latin typeface="GLVKDE+MS-UIGothic"/>
                <a:cs typeface="GLVKDE+MS-UIGothic"/>
              </a:rPr>
              <a:t>内分泌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肿</a:t>
            </a:r>
            <a:r>
              <a:rPr sz="5150" spc="25">
                <a:solidFill>
                  <a:srgbClr val="27DFF4"/>
                </a:solidFill>
                <a:latin typeface="GLVKDE+MS-UIGothic"/>
                <a:cs typeface="GLVKDE+MS-UIGothic"/>
              </a:rPr>
              <a:t>瘤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诊疗</a:t>
            </a:r>
            <a:r>
              <a:rPr sz="5150" spc="25">
                <a:solidFill>
                  <a:srgbClr val="27DFF4"/>
                </a:solidFill>
                <a:latin typeface="GLVKDE+MS-UIGothic"/>
                <a:cs typeface="GLVKDE+MS-UIGothic"/>
              </a:rPr>
              <a:t>指南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27DFF4"/>
                </a:solidFill>
                <a:latin typeface="GLVKDE+MS-UIGothic"/>
                <a:cs typeface="GLVKDE+MS-UIGothic"/>
              </a:rPr>
              <a:t>理</a:t>
            </a:r>
            <a:r>
              <a:rPr sz="5150">
                <a:solidFill>
                  <a:srgbClr val="27DFF4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27DFF4"/>
                </a:solidFill>
                <a:latin typeface="GLVKDE+MS-UIGothic"/>
                <a:cs typeface="GLVKD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GTKMI+SHKQPV+ArialMT"/>
                <a:cs typeface="LGTKMI+SHKQP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胰腺神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内分泌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瘤概述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GTKMI+SHKQPV+ArialMT"/>
                <a:cs typeface="LGTKMI+SHKQP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胰腺神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内分泌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瘤的治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GTKMI+SHKQPV+ArialMT"/>
                <a:cs typeface="LGTKMI+SHKQP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胰腺神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内分泌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瘤的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589210"/>
            <a:ext cx="5841941" cy="1880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GTKMI+SHKQPV+ArialMT"/>
                <a:cs typeface="LGTKMI+SHKQP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胰腺神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内分泌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瘤患者的心理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GTKMI+SHKQPV+ArialMT"/>
                <a:cs typeface="LGTKMI+SHKQP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胰腺神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内分泌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瘤的康复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GTKMI+SHKQPV+ArialMT"/>
                <a:cs typeface="LGTKMI+SHKQP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胰腺神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内分泌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瘤的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GLVKDE+MS-UIGothic"/>
                <a:cs typeface="GLVKDE+MS-UIGothic"/>
              </a:rPr>
              <a:t>防与保健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LVKDE+MS-UIGothic"/>
                <a:cs typeface="GLVKDE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IDMRQB+KARQCT+MicrosoftYaHei-Bold"/>
                <a:cs typeface="IDMRQB+KARQC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IDMRQB+KARQCT+MicrosoftYaHei-Bold"/>
                <a:cs typeface="IDMRQB+KARQC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GLVKDE+MS-UIGothic"/>
                <a:cs typeface="GLVKDE+MS-UIGothic"/>
              </a:rPr>
              <a:t>胰腺神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经</a:t>
            </a:r>
            <a:r>
              <a:rPr sz="3800" spc="25">
                <a:solidFill>
                  <a:srgbClr val="27DFF4"/>
                </a:solidFill>
                <a:latin typeface="GLVKDE+MS-UIGothic"/>
                <a:cs typeface="GLVKDE+MS-UIGothic"/>
              </a:rPr>
              <a:t>内分泌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肿</a:t>
            </a:r>
            <a:r>
              <a:rPr sz="3800" spc="25">
                <a:solidFill>
                  <a:srgbClr val="27DFF4"/>
                </a:solidFill>
                <a:latin typeface="GLVKDE+MS-UIGothic"/>
                <a:cs typeface="GLVKDE+MS-UIGothic"/>
              </a:rPr>
              <a:t>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胰腺神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内分泌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瘤是一种起源于胰腺神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内分泌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胞的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瘤，根据其生物学行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床表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功能性和无功能性两大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GLVKDE+MS-UIGothic"/>
                <a:cs typeface="GLVKD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胰腺神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内分泌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瘤是一种相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瘤，但近年来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病率呈上升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瘤起源于胰腺中的神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内分泌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胞，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胞通常分泌激素以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身体功能。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瘤是否具有激素分泌功能，可将其分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功能性和无功能性两大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流行病学特点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GLVKDE+MS-UIGothic"/>
                <a:cs typeface="GLVKDE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床表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GLVKDE+MS-UIGothic"/>
                <a:cs typeface="GLVKD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胰腺神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内分泌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瘤的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床表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断主要依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于病理学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和影像学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GLVKDE+MS-UIGothic"/>
                <a:cs typeface="GLVKD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胰腺神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内分泌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瘤的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床表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多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，包括腹部疼痛、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饱胀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感、食欲减退、体重下降等。有些功能性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瘤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能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致激素分泌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多，引起相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的症状，如皮肤潮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出汗、呼吸困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等。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断主要依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于病理学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和影像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学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。病理学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可以通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手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切除或穿刺活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检获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取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瘤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组织进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断。影像学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包括超声、</a:t>
            </a:r>
            <a:r>
              <a:rPr sz="1350">
                <a:solidFill>
                  <a:srgbClr val="005B80"/>
                </a:solidFill>
                <a:latin typeface="KBVTIA+TRTCRD+MicrosoftYaHei"/>
                <a:cs typeface="KBVTIA+TRTCRD+MicrosoftYaHei"/>
              </a:rPr>
              <a:t>CT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、</a:t>
            </a:r>
            <a:r>
              <a:rPr sz="1350">
                <a:solidFill>
                  <a:srgbClr val="005B80"/>
                </a:solidFill>
                <a:latin typeface="KBVTIA+TRTCRD+MicrosoftYaHei"/>
                <a:cs typeface="KBVTIA+TRTCRD+MicrosoftYaHei"/>
              </a:rPr>
              <a:t>MRI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等，可以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察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瘤的大小、位置、与周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围组织</a:t>
            </a: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的关系等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GLVKDE+MS-UIGothic"/>
                <a:cs typeface="GLVKDE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IDMRQB+KARQCT+MicrosoftYaHei-Bold"/>
                <a:cs typeface="IDMRQB+KARQC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GLVKDE+MS-UIGothic"/>
                <a:cs typeface="GLVKDE+MS-UIGothic"/>
              </a:rPr>
              <a:t>胰腺神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经</a:t>
            </a:r>
            <a:r>
              <a:rPr sz="3800" spc="25">
                <a:solidFill>
                  <a:srgbClr val="27DFF4"/>
                </a:solidFill>
                <a:latin typeface="GLVKDE+MS-UIGothic"/>
                <a:cs typeface="GLVKDE+MS-UIGothic"/>
              </a:rPr>
              <a:t>内分泌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肿</a:t>
            </a:r>
            <a:r>
              <a:rPr sz="3800" spc="23">
                <a:solidFill>
                  <a:srgbClr val="27DFF4"/>
                </a:solidFill>
                <a:latin typeface="GLVKDE+MS-UIGothic"/>
                <a:cs typeface="GLVKDE+MS-UIGothic"/>
              </a:rPr>
              <a:t>瘤的治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LVKDE+MS-UIGothic"/>
                <a:cs typeface="GLVKDE+MS-UIGothic"/>
              </a:rPr>
              <a:t>生物制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LVKDE+MS-UIGothic"/>
                <a:cs typeface="GLVKDE+MS-UIGothic"/>
              </a:rPr>
              <a:t>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疗药</a:t>
            </a:r>
            <a:r>
              <a:rPr sz="2300">
                <a:solidFill>
                  <a:srgbClr val="00B6FF"/>
                </a:solidFill>
                <a:latin typeface="GLVKDE+MS-UIGothic"/>
                <a:cs typeface="GLVKDE+MS-UIGothic"/>
              </a:rPr>
              <a:t>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LVKDE+MS-UIGothic"/>
                <a:cs typeface="GLVKDE+MS-UIGothic"/>
              </a:rPr>
              <a:t>靶向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00B6FF"/>
                </a:solidFill>
                <a:latin typeface="GLVKDE+MS-UIGothic"/>
                <a:cs typeface="GLVKDE+MS-UIGothic"/>
              </a:rPr>
              <a:t>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于可切除的胰腺神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内分泌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瘤，手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切除是首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方式包括胰十二指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切除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、胰体尾切除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根据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瘤的位置和大小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合适的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移性胰腺神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内分泌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瘤，手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切除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移灶或减瘤手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解症状并延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GLVKDE+MS-UIGothic"/>
                <a:cs typeface="GLVKDE+MS-UIGothic"/>
              </a:rPr>
              <a:t>生存期。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其他治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GLVKDE+MS-UIGothic"/>
                <a:cs typeface="GLVKDE+MS-UIGothic"/>
              </a:rPr>
              <a:t>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MRQB+KARQCT+MicrosoftYaHei-Bold"/>
                <a:cs typeface="IDMRQB+KARQC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MRQB+KARQCT+MicrosoftYaHei-Bold"/>
                <a:cs typeface="IDMRQB+KARQC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MRQB+KARQCT+MicrosoftYaHei-Bold"/>
                <a:cs typeface="IDMRQB+KARQC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GLVKDE+MS-UIGothic"/>
                <a:cs typeface="GLVKDE+MS-UIGothic"/>
              </a:rPr>
              <a:t>放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LVKDE+MS-UIGothic"/>
                <a:cs typeface="GLVKDE+MS-UIGothic"/>
              </a:rPr>
              <a:t>介入治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LVKDE+MS-UIGothic"/>
                <a:cs typeface="GLVKDE+MS-UIGothic"/>
              </a:rPr>
              <a:t>心理支持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https://d.book118.com/576123051240010051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GLVKDE+MS-UIGothic</vt:lpstr>
      <vt:lpstr>SimSun</vt:lpstr>
      <vt:lpstr>LGTKMI+SHKQPV+ArialMT</vt:lpstr>
      <vt:lpstr>Times New Roman</vt:lpstr>
      <vt:lpstr>IDMRQB+KARQCT+MicrosoftYaHei-Bold</vt:lpstr>
      <vt:lpstr>KBVTIA+TRTCRD+MicrosoftYaHei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2024-09-18T00:58:15.961</cp:lastPrinted>
  <dcterms:created xsi:type="dcterms:W3CDTF">2024-09-17T16:58:15Z</dcterms:created>
  <dcterms:modified xsi:type="dcterms:W3CDTF">2024-09-17T16:58:17Z</dcterms:modified>
</cp:coreProperties>
</file>