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65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68F17-B623-4B6C-9969-8BE8E175B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96856-8CD3-49E2-8B49-69F8CB98B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AFE19-8390-4B6E-9084-C7A8E4FF9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D0136-5D3D-45F8-AEF4-76EECBF3C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9F8AD0-BAAF-475E-8AAB-927C370FB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C47FDA-C03A-422D-AE74-40CE8BD8C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E2D82-7F6B-49BB-85E9-3262FC7FD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2505B-C9E4-4CC6-AC45-B817AD959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D09F3-51E3-44E2-A144-E50120BDC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60E37-6C43-43CA-A9CA-5CBA17CE8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D10AD-91E6-4C3E-A6E2-97588918D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645" r:id="rId2"/>
    <p:sldLayoutId id="2147496646" r:id="rId3"/>
    <p:sldLayoutId id="2147496647" r:id="rId4"/>
    <p:sldLayoutId id="2147496648" r:id="rId5"/>
    <p:sldLayoutId id="2147496649" r:id="rId6"/>
    <p:sldLayoutId id="2147496650" r:id="rId7"/>
    <p:sldLayoutId id="2147496651" r:id="rId8"/>
    <p:sldLayoutId id="2147496652" r:id="rId9"/>
    <p:sldLayoutId id="2147496653" r:id="rId10"/>
    <p:sldLayoutId id="214749665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26" Type="http://schemas.openxmlformats.org/officeDocument/2006/relationships/tags" Target="../tags/tag198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22" Type="http://schemas.openxmlformats.org/officeDocument/2006/relationships/tags" Target="../tags/tag235.xml" /><Relationship Id="rId23" Type="http://schemas.openxmlformats.org/officeDocument/2006/relationships/tags" Target="../tags/tag236.xml" /><Relationship Id="rId24" Type="http://schemas.openxmlformats.org/officeDocument/2006/relationships/tags" Target="../tags/tag237.xml" /><Relationship Id="rId25" Type="http://schemas.openxmlformats.org/officeDocument/2006/relationships/tags" Target="../tags/tag238.xml" /><Relationship Id="rId26" Type="http://schemas.openxmlformats.org/officeDocument/2006/relationships/tags" Target="../tags/tag239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2500023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企业管理的员工招聘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招聘计划与策略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简历筛选与面试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员工入职与培训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员工管理与留任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招聘效果评估与改进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招聘计划与策略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招聘需求分析</a:t>
            </a:r>
            <a:endParaRPr lang="zh-CN" altLang="en-US"/>
          </a:p>
        </p:txBody>
      </p:sp>
      <p:sp>
        <p:nvSpPr>
          <p:cNvPr id="104905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招聘策略制定：根据岗位和人才需求，制定相应的招聘策略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招聘渠道选择：选择合适的招聘渠道，如校园招聘、招聘网站等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岗位需求分析：明确招聘岗位的职责、要求和数量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人才需求分析：了解公司业务发展对人才的需求情况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招聘策略制定</a:t>
            </a:r>
            <a:endParaRPr lang="zh-CN" altLang="en-US"/>
          </a:p>
        </p:txBody>
      </p:sp>
      <p:sp>
        <p:nvSpPr>
          <p:cNvPr id="104911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选择合适的招聘渠道与方法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明确招聘目标与需求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制定招聘计划与流程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确定招聘时间与地点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招聘渠道选择</a:t>
            </a:r>
            <a:endParaRPr lang="zh-CN" altLang="en-US"/>
          </a:p>
        </p:txBody>
      </p:sp>
      <p:sp>
        <p:nvSpPr>
          <p:cNvPr id="104919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校园招聘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招聘网站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内部推荐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猎头公司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招聘流程设计</a:t>
            </a:r>
            <a:endParaRPr lang="zh-CN" altLang="en-US"/>
          </a:p>
        </p:txBody>
      </p:sp>
      <p:sp>
        <p:nvSpPr>
          <p:cNvPr id="1049254" name="任意多边形 3"/>
          <p:cNvSpPr/>
          <p:nvPr>
            <p:custDataLst>
              <p:tags r:id="rId2"/>
            </p:custDataLst>
          </p:nvPr>
        </p:nvSpPr>
        <p:spPr>
          <a:xfrm>
            <a:off x="838200" y="2519128"/>
            <a:ext cx="10272120" cy="1775167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56" name="圆角矩形 4"/>
          <p:cNvSpPr/>
          <p:nvPr>
            <p:custDataLst>
              <p:tags r:id="rId3"/>
            </p:custDataLst>
          </p:nvPr>
        </p:nvSpPr>
        <p:spPr>
          <a:xfrm>
            <a:off x="1420813" y="244769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258" name="椭圆 5"/>
          <p:cNvSpPr/>
          <p:nvPr>
            <p:custDataLst>
              <p:tags r:id="rId4"/>
            </p:custDataLst>
          </p:nvPr>
        </p:nvSpPr>
        <p:spPr>
          <a:xfrm>
            <a:off x="2056842" y="3262611"/>
            <a:ext cx="202486" cy="202486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5"/>
            </p:custDataLst>
          </p:nvPr>
        </p:nvSpPr>
        <p:spPr>
          <a:xfrm>
            <a:off x="1101556" y="1420984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确定招聘需求：明确岗位需求、招聘人数和招聘标准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20"/>
          <p:cNvSpPr/>
          <p:nvPr>
            <p:custDataLst>
              <p:tags r:id="rId6"/>
            </p:custDataLst>
          </p:nvPr>
        </p:nvSpPr>
        <p:spPr>
          <a:xfrm>
            <a:off x="3692878" y="3218512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28286" y="4045847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66" name="正文"/>
          <p:cNvSpPr txBox="1"/>
          <p:nvPr>
            <p:custDataLst>
              <p:tags r:id="rId8"/>
            </p:custDataLst>
          </p:nvPr>
        </p:nvSpPr>
        <p:spPr>
          <a:xfrm>
            <a:off x="3373621" y="2181238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发布招聘信息：撰写招聘广告，选择合适的招聘渠道发布信息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6"/>
          <p:cNvSpPr/>
          <p:nvPr>
            <p:custDataLst>
              <p:tags r:id="rId9"/>
            </p:custDataLst>
          </p:nvPr>
        </p:nvSpPr>
        <p:spPr>
          <a:xfrm>
            <a:off x="6066807" y="331913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2215" y="4146468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11"/>
            </p:custDataLst>
          </p:nvPr>
        </p:nvSpPr>
        <p:spPr>
          <a:xfrm>
            <a:off x="5747550" y="2296145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面试安排：通知符合招聘标准的应聘者进行面试，安排面试时间和地点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8"/>
          <p:cNvSpPr/>
          <p:nvPr>
            <p:custDataLst>
              <p:tags r:id="rId12"/>
            </p:custDataLst>
          </p:nvPr>
        </p:nvSpPr>
        <p:spPr>
          <a:xfrm>
            <a:off x="8403469" y="2742111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38877" y="3569446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14"/>
            </p:custDataLst>
          </p:nvPr>
        </p:nvSpPr>
        <p:spPr>
          <a:xfrm>
            <a:off x="8084212" y="1679992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录用通知：向被录用的应聘者发放录用通知，明确薪资待遇和入职时间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椭圆 28"/>
          <p:cNvSpPr/>
          <p:nvPr>
            <p:custDataLst>
              <p:tags r:id="rId15"/>
            </p:custDataLst>
          </p:nvPr>
        </p:nvSpPr>
        <p:spPr>
          <a:xfrm>
            <a:off x="3104054" y="3725347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2" name="圆角矩形 29"/>
          <p:cNvSpPr/>
          <p:nvPr>
            <p:custDataLst>
              <p:tags r:id="rId16"/>
            </p:custDataLst>
          </p:nvPr>
        </p:nvSpPr>
        <p:spPr>
          <a:xfrm>
            <a:off x="2468025" y="444025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17"/>
            </p:custDataLst>
          </p:nvPr>
        </p:nvSpPr>
        <p:spPr>
          <a:xfrm>
            <a:off x="2149389" y="4957033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制定招聘计划：确定招聘时间、地点、预算和招聘渠道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15251" y="4186220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8" name="圆角矩形 14"/>
          <p:cNvSpPr/>
          <p:nvPr>
            <p:custDataLst>
              <p:tags r:id="rId19"/>
            </p:custDataLst>
          </p:nvPr>
        </p:nvSpPr>
        <p:spPr>
          <a:xfrm>
            <a:off x="4879843" y="491355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20"/>
            </p:custDataLst>
          </p:nvPr>
        </p:nvSpPr>
        <p:spPr>
          <a:xfrm>
            <a:off x="4560586" y="5427844"/>
            <a:ext cx="2113058" cy="6937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收集简历：接收应聘者的简历，筛选符合招聘标准的简历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889180" y="3950815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4" name="圆角矩形 33"/>
          <p:cNvSpPr/>
          <p:nvPr>
            <p:custDataLst>
              <p:tags r:id="rId22"/>
            </p:custDataLst>
          </p:nvPr>
        </p:nvSpPr>
        <p:spPr>
          <a:xfrm>
            <a:off x="7253772" y="4647093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23"/>
            </p:custDataLst>
          </p:nvPr>
        </p:nvSpPr>
        <p:spPr>
          <a:xfrm>
            <a:off x="6934515" y="5175668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面试评估：对应聘者进行面试评估，确定是否录用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195407" y="3009193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0" name="圆角矩形 11"/>
          <p:cNvSpPr/>
          <p:nvPr>
            <p:custDataLst>
              <p:tags r:id="rId25"/>
            </p:custDataLst>
          </p:nvPr>
        </p:nvSpPr>
        <p:spPr>
          <a:xfrm>
            <a:off x="9559378" y="3736528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26"/>
            </p:custDataLst>
          </p:nvPr>
        </p:nvSpPr>
        <p:spPr>
          <a:xfrm>
            <a:off x="9240742" y="4246469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入职培训：组织新员工入职培训，帮助新员工了解公司文化和业务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4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简历筛选与面试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简历筛选标准</a:t>
            </a:r>
            <a:endParaRPr lang="zh-CN" altLang="en-US"/>
          </a:p>
        </p:txBody>
      </p:sp>
      <p:sp>
        <p:nvSpPr>
          <p:cNvPr id="10494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求职者态度与价值观：对工作的态度和职业发展规划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求职者综合素质：沟通、协调、领导力等方面的能力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求职者基本情况：年龄、性别、学历、工作经验等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求职者技能与能力：与岗位相关的技能和特长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面试流程安排</a:t>
            </a:r>
            <a:endParaRPr lang="zh-CN" altLang="en-US"/>
          </a:p>
        </p:txBody>
      </p:sp>
      <p:sp>
        <p:nvSpPr>
          <p:cNvPr id="1049468" name="矩形: 圆角 2"/>
          <p:cNvSpPr/>
          <p:nvPr>
            <p:custDataLst>
              <p:tags r:id="rId2"/>
            </p:custDataLst>
          </p:nvPr>
        </p:nvSpPr>
        <p:spPr>
          <a:xfrm>
            <a:off x="838200" y="1585498"/>
            <a:ext cx="4923230" cy="1270441"/>
          </a:xfrm>
          <a:prstGeom prst="roundRect">
            <a:avLst>
              <a:gd name="adj" fmla="val 5303"/>
            </a:avLst>
          </a:prstGeom>
          <a:gradFill>
            <a:gsLst>
              <a:gs pos="0">
                <a:schemeClr val="bg1"/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2700000" scaled="0"/>
          </a:gradFill>
          <a:ln w="15875">
            <a:solidFill>
              <a:schemeClr val="accent1">
                <a:lumMod val="20000"/>
                <a:lumOff val="8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70" name="箭头: 下 4"/>
          <p:cNvSpPr/>
          <p:nvPr>
            <p:custDataLst>
              <p:tags r:id="rId3"/>
            </p:custDataLst>
          </p:nvPr>
        </p:nvSpPr>
        <p:spPr>
          <a:xfrm>
            <a:off x="1025431" y="1456819"/>
            <a:ext cx="509689" cy="842810"/>
          </a:xfrm>
          <a:prstGeom prst="downArrow">
            <a:avLst>
              <a:gd name="adj1" fmla="val 100000"/>
              <a:gd name="adj2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7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72" name="直角三角形 5"/>
          <p:cNvSpPr/>
          <p:nvPr>
            <p:custDataLst>
              <p:tags r:id="rId4"/>
            </p:custDataLst>
          </p:nvPr>
        </p:nvSpPr>
        <p:spPr>
          <a:xfrm rot="10800000" flipV="1">
            <a:off x="948496" y="1458181"/>
            <a:ext cx="78127" cy="128680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74" name="序号"/>
          <p:cNvSpPr txBox="1"/>
          <p:nvPr>
            <p:custDataLst>
              <p:tags r:id="rId5"/>
            </p:custDataLst>
          </p:nvPr>
        </p:nvSpPr>
        <p:spPr>
          <a:xfrm>
            <a:off x="1060835" y="1592987"/>
            <a:ext cx="439521" cy="48248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76" name="正文"/>
          <p:cNvSpPr txBox="1"/>
          <p:nvPr>
            <p:custDataLst>
              <p:tags r:id="rId6"/>
            </p:custDataLst>
          </p:nvPr>
        </p:nvSpPr>
        <p:spPr>
          <a:xfrm>
            <a:off x="1693337" y="1774091"/>
            <a:ext cx="3806576" cy="9202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简历筛选：根据招聘要求和应聘者简历进行筛选，确定符合条件的候选人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: 圆角 22"/>
          <p:cNvSpPr/>
          <p:nvPr>
            <p:custDataLst>
              <p:tags r:id="rId7"/>
            </p:custDataLst>
          </p:nvPr>
        </p:nvSpPr>
        <p:spPr>
          <a:xfrm>
            <a:off x="6431315" y="1585498"/>
            <a:ext cx="4923230" cy="1270441"/>
          </a:xfrm>
          <a:prstGeom prst="roundRect">
            <a:avLst>
              <a:gd name="adj" fmla="val 5303"/>
            </a:avLst>
          </a:prstGeom>
          <a:gradFill>
            <a:gsLst>
              <a:gs pos="0">
                <a:schemeClr val="bg1"/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2700000" scaled="0"/>
          </a:gradFill>
          <a:ln w="15875">
            <a:solidFill>
              <a:schemeClr val="accent1">
                <a:lumMod val="20000"/>
                <a:lumOff val="8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80" name="箭头: 下 23"/>
          <p:cNvSpPr/>
          <p:nvPr>
            <p:custDataLst>
              <p:tags r:id="rId8"/>
            </p:custDataLst>
          </p:nvPr>
        </p:nvSpPr>
        <p:spPr>
          <a:xfrm>
            <a:off x="6618546" y="1456819"/>
            <a:ext cx="509689" cy="842810"/>
          </a:xfrm>
          <a:prstGeom prst="downArrow">
            <a:avLst>
              <a:gd name="adj1" fmla="val 100000"/>
              <a:gd name="adj2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7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82" name="直角三角形 24"/>
          <p:cNvSpPr/>
          <p:nvPr>
            <p:custDataLst>
              <p:tags r:id="rId9"/>
            </p:custDataLst>
          </p:nvPr>
        </p:nvSpPr>
        <p:spPr>
          <a:xfrm rot="10800000" flipV="1">
            <a:off x="6540930" y="1458181"/>
            <a:ext cx="78127" cy="128680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84" name="序号"/>
          <p:cNvSpPr txBox="1"/>
          <p:nvPr>
            <p:custDataLst>
              <p:tags r:id="rId10"/>
            </p:custDataLst>
          </p:nvPr>
        </p:nvSpPr>
        <p:spPr>
          <a:xfrm>
            <a:off x="6653950" y="1592987"/>
            <a:ext cx="439521" cy="48248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86" name="正文"/>
          <p:cNvSpPr txBox="1"/>
          <p:nvPr>
            <p:custDataLst>
              <p:tags r:id="rId11"/>
            </p:custDataLst>
          </p:nvPr>
        </p:nvSpPr>
        <p:spPr>
          <a:xfrm>
            <a:off x="7286452" y="1774091"/>
            <a:ext cx="3806576" cy="9202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面试通知：向候选人发出面试邀请，并告知面试时间和地点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: 圆角 29"/>
          <p:cNvSpPr/>
          <p:nvPr>
            <p:custDataLst>
              <p:tags r:id="rId12"/>
            </p:custDataLst>
          </p:nvPr>
        </p:nvSpPr>
        <p:spPr>
          <a:xfrm>
            <a:off x="838200" y="3199774"/>
            <a:ext cx="4923230" cy="1270441"/>
          </a:xfrm>
          <a:prstGeom prst="roundRect">
            <a:avLst>
              <a:gd name="adj" fmla="val 5303"/>
            </a:avLst>
          </a:prstGeom>
          <a:gradFill>
            <a:gsLst>
              <a:gs pos="0">
                <a:schemeClr val="bg1"/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2700000" scaled="0"/>
          </a:gradFill>
          <a:ln w="15875">
            <a:solidFill>
              <a:schemeClr val="accent1">
                <a:lumMod val="20000"/>
                <a:lumOff val="8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90" name="箭头: 下 30"/>
          <p:cNvSpPr/>
          <p:nvPr>
            <p:custDataLst>
              <p:tags r:id="rId13"/>
            </p:custDataLst>
          </p:nvPr>
        </p:nvSpPr>
        <p:spPr>
          <a:xfrm>
            <a:off x="1025431" y="3071095"/>
            <a:ext cx="509689" cy="842810"/>
          </a:xfrm>
          <a:prstGeom prst="downArrow">
            <a:avLst>
              <a:gd name="adj1" fmla="val 100000"/>
              <a:gd name="adj2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7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92" name="直角三角形 31"/>
          <p:cNvSpPr/>
          <p:nvPr>
            <p:custDataLst>
              <p:tags r:id="rId14"/>
            </p:custDataLst>
          </p:nvPr>
        </p:nvSpPr>
        <p:spPr>
          <a:xfrm rot="10800000" flipV="1">
            <a:off x="948496" y="3072456"/>
            <a:ext cx="78127" cy="128680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94" name="序号"/>
          <p:cNvSpPr txBox="1"/>
          <p:nvPr>
            <p:custDataLst>
              <p:tags r:id="rId15"/>
            </p:custDataLst>
          </p:nvPr>
        </p:nvSpPr>
        <p:spPr>
          <a:xfrm>
            <a:off x="1060835" y="3207944"/>
            <a:ext cx="439521" cy="48248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96" name="正文"/>
          <p:cNvSpPr txBox="1"/>
          <p:nvPr>
            <p:custDataLst>
              <p:tags r:id="rId16"/>
            </p:custDataLst>
          </p:nvPr>
        </p:nvSpPr>
        <p:spPr>
          <a:xfrm>
            <a:off x="1693337" y="3389048"/>
            <a:ext cx="3806576" cy="9202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面试准备：候选人需要提前了解公司背景、岗位需求等相关信息，并准备好个人简历、身份证等证件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: 圆角 36"/>
          <p:cNvSpPr/>
          <p:nvPr>
            <p:custDataLst>
              <p:tags r:id="rId17"/>
            </p:custDataLst>
          </p:nvPr>
        </p:nvSpPr>
        <p:spPr>
          <a:xfrm>
            <a:off x="6431315" y="3199774"/>
            <a:ext cx="4923230" cy="1270441"/>
          </a:xfrm>
          <a:prstGeom prst="roundRect">
            <a:avLst>
              <a:gd name="adj" fmla="val 5303"/>
            </a:avLst>
          </a:prstGeom>
          <a:gradFill>
            <a:gsLst>
              <a:gs pos="0">
                <a:schemeClr val="bg1"/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2700000" scaled="0"/>
          </a:gradFill>
          <a:ln w="15875">
            <a:solidFill>
              <a:schemeClr val="accent1">
                <a:lumMod val="20000"/>
                <a:lumOff val="8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500" name="箭头: 下 37"/>
          <p:cNvSpPr/>
          <p:nvPr>
            <p:custDataLst>
              <p:tags r:id="rId18"/>
            </p:custDataLst>
          </p:nvPr>
        </p:nvSpPr>
        <p:spPr>
          <a:xfrm>
            <a:off x="6618546" y="3071095"/>
            <a:ext cx="509689" cy="842810"/>
          </a:xfrm>
          <a:prstGeom prst="downArrow">
            <a:avLst>
              <a:gd name="adj1" fmla="val 100000"/>
              <a:gd name="adj2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7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502" name="直角三角形 38"/>
          <p:cNvSpPr/>
          <p:nvPr>
            <p:custDataLst>
              <p:tags r:id="rId19"/>
            </p:custDataLst>
          </p:nvPr>
        </p:nvSpPr>
        <p:spPr>
          <a:xfrm rot="10800000" flipV="1">
            <a:off x="6540930" y="3072456"/>
            <a:ext cx="78127" cy="128680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504" name="序号"/>
          <p:cNvSpPr txBox="1"/>
          <p:nvPr>
            <p:custDataLst>
              <p:tags r:id="rId20"/>
            </p:custDataLst>
          </p:nvPr>
        </p:nvSpPr>
        <p:spPr>
          <a:xfrm>
            <a:off x="6653950" y="3207944"/>
            <a:ext cx="439521" cy="48248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506" name="正文"/>
          <p:cNvSpPr txBox="1"/>
          <p:nvPr>
            <p:custDataLst>
              <p:tags r:id="rId21"/>
            </p:custDataLst>
          </p:nvPr>
        </p:nvSpPr>
        <p:spPr>
          <a:xfrm>
            <a:off x="7286452" y="3389048"/>
            <a:ext cx="3806576" cy="9202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面试过程：候选人需要按照约定的时间和地点参加面试，面试官会对应聘者的专业技能、沟通能力、团队协作能力等方面进行评估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: 圆角 43"/>
          <p:cNvSpPr/>
          <p:nvPr>
            <p:custDataLst>
              <p:tags r:id="rId22"/>
            </p:custDataLst>
          </p:nvPr>
        </p:nvSpPr>
        <p:spPr>
          <a:xfrm>
            <a:off x="838200" y="4814730"/>
            <a:ext cx="4923230" cy="1270441"/>
          </a:xfrm>
          <a:prstGeom prst="roundRect">
            <a:avLst>
              <a:gd name="adj" fmla="val 5303"/>
            </a:avLst>
          </a:prstGeom>
          <a:gradFill>
            <a:gsLst>
              <a:gs pos="0">
                <a:schemeClr val="bg1"/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2700000" scaled="0"/>
          </a:gradFill>
          <a:ln w="15875">
            <a:solidFill>
              <a:schemeClr val="accent1">
                <a:lumMod val="20000"/>
                <a:lumOff val="8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510" name="箭头: 下 44"/>
          <p:cNvSpPr/>
          <p:nvPr>
            <p:custDataLst>
              <p:tags r:id="rId23"/>
            </p:custDataLst>
          </p:nvPr>
        </p:nvSpPr>
        <p:spPr>
          <a:xfrm>
            <a:off x="1025431" y="4686051"/>
            <a:ext cx="509689" cy="842810"/>
          </a:xfrm>
          <a:prstGeom prst="downArrow">
            <a:avLst>
              <a:gd name="adj1" fmla="val 100000"/>
              <a:gd name="adj2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7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512" name="直角三角形 45"/>
          <p:cNvSpPr/>
          <p:nvPr>
            <p:custDataLst>
              <p:tags r:id="rId24"/>
            </p:custDataLst>
          </p:nvPr>
        </p:nvSpPr>
        <p:spPr>
          <a:xfrm rot="10800000" flipV="1">
            <a:off x="948496" y="4687413"/>
            <a:ext cx="78127" cy="128680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514" name="序号"/>
          <p:cNvSpPr txBox="1"/>
          <p:nvPr>
            <p:custDataLst>
              <p:tags r:id="rId25"/>
            </p:custDataLst>
          </p:nvPr>
        </p:nvSpPr>
        <p:spPr>
          <a:xfrm>
            <a:off x="1060835" y="4822220"/>
            <a:ext cx="439521" cy="48248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516" name="正文"/>
          <p:cNvSpPr txBox="1"/>
          <p:nvPr>
            <p:custDataLst>
              <p:tags r:id="rId26"/>
            </p:custDataLst>
          </p:nvPr>
        </p:nvSpPr>
        <p:spPr>
          <a:xfrm>
            <a:off x="1693337" y="5003323"/>
            <a:ext cx="3806576" cy="9202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面试结果：根据面试评估结果，确定是否录用该候选人，并通知其录用结果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面试技巧掌握</a:t>
            </a:r>
            <a:endParaRPr lang="zh-CN" altLang="en-US"/>
          </a:p>
        </p:txBody>
      </p:sp>
      <p:sp>
        <p:nvSpPr>
          <p:cNvPr id="104955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面试提问技巧：提出有针对性的问题，评估候选人的能力和潜力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7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面试结束：总结面试过程，给出反馈和建议，促进候选人融入公司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7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面试前准备：了解公司和职位需求，制定面试计划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面试开场白：建立良好的第一印象，引导候选人进入面试状态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面试结果评估</a:t>
            </a:r>
            <a:endParaRPr lang="zh-CN" altLang="en-US"/>
          </a:p>
        </p:txBody>
      </p:sp>
      <p:sp>
        <p:nvSpPr>
          <p:cNvPr id="10496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评估标准：根据面试表现、技能和经验等方面进行评估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评估方法：采用评分表、面试官打分等方式进行评估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评估结果：根据评估标准和方法得出评估结果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后续行动：根据评估结果采取相应的后续措施，如录用、拒绝等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8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员工入职与培训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https://d.book118.com/576125000234010031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TYPE" val="m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02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ADJUSTMENTS" val="6.08642"/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5,&quot;pos&quot;:1,&quot;transparency&quot;:0}],&quot;type&quot;:3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1_4*l_h_i*1_1_2"/>
  <p:tag name="KSO_WM_UNIT_INDEX" val="1_1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4699999988079071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1_4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1_4*l_h_i*1_1_4"/>
  <p:tag name="KSO_WM_UNIT_INDEX" val="1_1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HIGHLIGHT" val="0"/>
  <p:tag name="KSO_WM_UNIT_ID" val="diagram20231441_4*l_h_i*1_1_1"/>
  <p:tag name="KSO_WM_UNIT_INDEX" val="1_1_1"/>
  <p:tag name="KSO_WM_UNIT_LAYERLEVEL" val="1_1_1"/>
  <p:tag name="KSO_WM_UNIT_PRESET_TEXT" val="0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HIGHLIGHT" val="0"/>
  <p:tag name="KSO_WM_UNIT_ID" val="diagram20231441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ADJUSTMENTS" val="6.08642"/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5,&quot;pos&quot;:1,&quot;transparency&quot;:0}],&quot;type&quot;:3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1_4*l_h_i*1_2_2"/>
  <p:tag name="KSO_WM_UNIT_INDEX" val="1_2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4699999988079071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1_4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1_4*l_h_i*1_2_4"/>
  <p:tag name="KSO_WM_UNIT_INDEX" val="1_2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HIGHLIGHT" val="0"/>
  <p:tag name="KSO_WM_UNIT_ID" val="diagram20231441_4*l_h_i*1_2_1"/>
  <p:tag name="KSO_WM_UNIT_INDEX" val="1_2_1"/>
  <p:tag name="KSO_WM_UNIT_LAYERLEVEL" val="1_1_1"/>
  <p:tag name="KSO_WM_UNIT_PRESET_TEXT" val="02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HIGHLIGHT" val="0"/>
  <p:tag name="KSO_WM_UNIT_ID" val="diagram20231441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ADJUSTMENTS" val="6.08642"/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5,&quot;pos&quot;:1,&quot;transparency&quot;:0}],&quot;type&quot;:3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1_4*l_h_i*1_3_2"/>
  <p:tag name="KSO_WM_UNIT_INDEX" val="1_3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4699999988079071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1_4*l_h_i*1_3_3"/>
  <p:tag name="KSO_WM_UNIT_INDEX" val="1_3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1_4*l_h_i*1_3_4"/>
  <p:tag name="KSO_WM_UNIT_INDEX" val="1_3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HIGHLIGHT" val="0"/>
  <p:tag name="KSO_WM_UNIT_ID" val="diagram20231441_4*l_h_i*1_3_1"/>
  <p:tag name="KSO_WM_UNIT_INDEX" val="1_3_1"/>
  <p:tag name="KSO_WM_UNIT_LAYERLEVEL" val="1_1_1"/>
  <p:tag name="KSO_WM_UNIT_PRESET_TEXT" val="03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HIGHLIGHT" val="0"/>
  <p:tag name="KSO_WM_UNIT_ID" val="diagram20231441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ADJUSTMENTS" val="6.08642"/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5,&quot;pos&quot;:1,&quot;transparency&quot;:0}],&quot;type&quot;:3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1_4*l_h_i*1_4_2"/>
  <p:tag name="KSO_WM_UNIT_INDEX" val="1_4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4699999988079071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1_4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1_4*l_h_i*1_4_4"/>
  <p:tag name="KSO_WM_UNIT_INDEX" val="1_4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HIGHLIGHT" val="0"/>
  <p:tag name="KSO_WM_UNIT_ID" val="diagram20231441_4*l_h_i*1_4_1"/>
  <p:tag name="KSO_WM_UNIT_INDEX" val="1_4_1"/>
  <p:tag name="KSO_WM_UNIT_LAYERLEVEL" val="1_1_1"/>
  <p:tag name="KSO_WM_UNIT_PRESET_TEXT" val="04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HIGHLIGHT" val="0"/>
  <p:tag name="KSO_WM_UNIT_ID" val="diagram20231441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ADJUSTMENTS" val="6.08642"/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5,&quot;pos&quot;:1,&quot;transparency&quot;:0}],&quot;type&quot;:3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1_4*l_h_i*1_5_2"/>
  <p:tag name="KSO_WM_UNIT_INDEX" val="1_5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4699999988079071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1_4*l_h_i*1_5_3"/>
  <p:tag name="KSO_WM_UNIT_INDEX" val="1_5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1_4*l_h_i*1_5_4"/>
  <p:tag name="KSO_WM_UNIT_INDEX" val="1_5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HIGHLIGHT" val="0"/>
  <p:tag name="KSO_WM_UNIT_ID" val="diagram20231441_4*l_h_i*1_5_1"/>
  <p:tag name="KSO_WM_UNIT_INDEX" val="1_5_1"/>
  <p:tag name="KSO_WM_UNIT_LAYERLEVEL" val="1_1_1"/>
  <p:tag name="KSO_WM_UNIT_PRESET_TEXT" val="05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9.8809448818897,&quot;width&quot;:772.2903937007873}"/>
  <p:tag name="KSO_WM_TAG_VERSION" val="3.0"/>
  <p:tag name="KSO_WM_TEMPLATE_CATEGORY" val="diagram"/>
  <p:tag name="KSO_WM_TEMPLATE_INDEX" val="20231441"/>
  <p:tag name="KSO_WM_UNIT_COMPATIBLE" val="0"/>
  <p:tag name="KSO_WM_UNIT_DIAGRAM_ISNUMVISUAL" val="0"/>
  <p:tag name="KSO_WM_UNIT_DIAGRAM_ISREFERUNIT" val="0"/>
  <p:tag name="KSO_WM_UNIT_HIGHLIGHT" val="0"/>
  <p:tag name="KSO_WM_UNIT_ID" val="diagram20231441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6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Calibri Light</vt:lpstr>
      <vt:lpstr>Office Theme</vt:lpstr>
      <vt:lpstr>企业管理的员工招聘</vt:lpstr>
      <vt:lpstr>目录</vt:lpstr>
      <vt:lpstr>单击此处添加章节标题</vt:lpstr>
      <vt:lpstr>招聘计划与策略</vt:lpstr>
      <vt:lpstr>招聘需求分析</vt:lpstr>
      <vt:lpstr>招聘策略制定</vt:lpstr>
      <vt:lpstr>招聘渠道选择</vt:lpstr>
      <vt:lpstr>招聘流程设计</vt:lpstr>
      <vt:lpstr>简历筛选与面试</vt:lpstr>
      <vt:lpstr>简历筛选标准</vt:lpstr>
      <vt:lpstr>面试流程安排</vt:lpstr>
      <vt:lpstr>面试技巧掌握</vt:lpstr>
      <vt:lpstr>面试结果评估</vt:lpstr>
      <vt:lpstr>员工入职与培训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2024-08-30T17:41:12.933</cp:lastPrinted>
  <dcterms:created xsi:type="dcterms:W3CDTF">2024-08-30T09:41:12Z</dcterms:created>
  <dcterms:modified xsi:type="dcterms:W3CDTF">2024-08-30T09:41:15Z</dcterms:modified>
</cp:coreProperties>
</file>