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5"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hyperlink" Target="http://weibo.com/teliss" TargetMode="External" /><Relationship Id="rId2" Type="http://schemas.openxmlformats.org/officeDocument/2006/relationships/hyperlink" Target="http://teliss.blog.163.com/" TargetMode="External" /><Relationship Id="rId3"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9DFF4B8-4CFE-45C7-98CF-6C81D92DBF0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CF7F970-5354-4164-8348-76716E80D05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7ADF79F-DED4-406D-9EEC-881B8B96795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26A57B7-1801-4552-B683-215060349A8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9DDA363-074B-42D4-AA9B-E56D85B2A8A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B9A91A1-0D8C-4C17-9789-9794152BD0C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C90779B-4939-478C-BBE1-33DD86A05A4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C3304C9-F6D1-49CD-87E5-90EEFA06ABF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39061B9-32F8-4A90-97FD-889F6C94EBD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02D7F50-243F-4C6F-8FFB-D80C816E665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EEA3138-9C6C-416D-A048-A87D3CB666A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Text Box 54">
            <a:extLst>
              <a:ext uri="{FF2B5EF4-FFF2-40B4-BE49-F238E27FC236}">
                <a16:creationId xmlns:a16="http://schemas.microsoft.com/office/drawing/2014/main" id="{88891A0E-547A-C6CA-F0F4-89195BB69C5B}"/>
              </a:ext>
            </a:extLst>
          </p:cNvPr>
          <p:cNvSpPr txBox="1">
            <a:spLocks noChangeArrowheads="1"/>
          </p:cNvSpPr>
          <p:nvPr userDrawn="1"/>
        </p:nvSpPr>
        <p:spPr bwMode="auto">
          <a:xfrm>
            <a:off x="7669778" y="2701805"/>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18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9" name="TextBox 10">
            <a:hlinkClick r:id="rId1"/>
            <a:extLst>
              <a:ext uri="{FF2B5EF4-FFF2-40B4-BE49-F238E27FC236}">
                <a16:creationId xmlns:a16="http://schemas.microsoft.com/office/drawing/2014/main" id="{FB95A129-C6D7-5FC1-9049-AF8A3DA886D3}"/>
              </a:ext>
            </a:extLst>
          </p:cNvPr>
          <p:cNvSpPr>
            <a:spLocks noChangeArrowheads="1"/>
          </p:cNvSpPr>
          <p:nvPr userDrawn="1"/>
        </p:nvSpPr>
        <p:spPr bwMode="auto">
          <a:xfrm>
            <a:off x="7669778" y="4044019"/>
            <a:ext cx="4522222" cy="461665"/>
          </a:xfrm>
          <a:prstGeom prst="rect">
            <a:avLst/>
          </a:prstGeom>
          <a:no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10" name="Text Box 54">
            <a:hlinkClick r:id="rId2"/>
            <a:extLst>
              <a:ext uri="{FF2B5EF4-FFF2-40B4-BE49-F238E27FC236}">
                <a16:creationId xmlns:a16="http://schemas.microsoft.com/office/drawing/2014/main" id="{5E996448-A692-8782-EEDC-8EB5550523A9}"/>
              </a:ext>
            </a:extLst>
          </p:cNvPr>
          <p:cNvSpPr txBox="1">
            <a:spLocks noChangeArrowheads="1"/>
          </p:cNvSpPr>
          <p:nvPr userDrawn="1"/>
        </p:nvSpPr>
        <p:spPr bwMode="auto">
          <a:xfrm>
            <a:off x="7669778" y="3372912"/>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grpSp>
        <p:nvGrpSpPr>
          <p:cNvPr id="11" name="组合 17">
            <a:extLst>
              <a:ext uri="{FF2B5EF4-FFF2-40B4-BE49-F238E27FC236}">
                <a16:creationId xmlns:a16="http://schemas.microsoft.com/office/drawing/2014/main" id="{3211A2AC-133C-22B1-583A-D05D4497F83D}"/>
              </a:ext>
            </a:extLst>
          </p:cNvPr>
          <p:cNvGrpSpPr>
            <a:grpSpLocks noChangeAspect="1"/>
          </p:cNvGrpSpPr>
          <p:nvPr userDrawn="1"/>
        </p:nvGrpSpPr>
        <p:grpSpPr>
          <a:xfrm>
            <a:off x="6964692" y="4022280"/>
            <a:ext cx="591140" cy="480022"/>
            <a:chOff x="3175" y="295276"/>
            <a:chExt cx="4856163" cy="3943350"/>
          </a:xfrm>
          <a:solidFill>
            <a:srgbClr val="424242"/>
          </a:solidFill>
        </p:grpSpPr>
        <p:sp>
          <p:nvSpPr>
            <p:cNvPr id="12" name="Freeform 10">
              <a:extLst>
                <a:ext uri="{FF2B5EF4-FFF2-40B4-BE49-F238E27FC236}">
                  <a16:creationId xmlns:a16="http://schemas.microsoft.com/office/drawing/2014/main" id="{F76FF4A3-648E-3AC8-F59D-78ADA7A6289B}"/>
                </a:ext>
              </a:extLst>
            </p:cNvPr>
            <p:cNvSpPr>
              <a:spLocks noEditPoints="1"/>
            </p:cNvSpPr>
            <p:nvPr/>
          </p:nvSpPr>
          <p:spPr bwMode="auto">
            <a:xfrm>
              <a:off x="3175" y="741363"/>
              <a:ext cx="4173538" cy="3497263"/>
            </a:xfrm>
            <a:custGeom>
              <a:gdLst>
                <a:gd name="T0" fmla="*/ 957 w 1111"/>
                <a:gd name="T1" fmla="*/ 394 h 930"/>
                <a:gd name="T2" fmla="*/ 936 w 1111"/>
                <a:gd name="T3" fmla="*/ 362 h 930"/>
                <a:gd name="T4" fmla="*/ 936 w 1111"/>
                <a:gd name="T5" fmla="*/ 235 h 930"/>
                <a:gd name="T6" fmla="*/ 652 w 1111"/>
                <a:gd name="T7" fmla="*/ 233 h 930"/>
                <a:gd name="T8" fmla="*/ 622 w 1111"/>
                <a:gd name="T9" fmla="*/ 219 h 930"/>
                <a:gd name="T10" fmla="*/ 608 w 1111"/>
                <a:gd name="T11" fmla="*/ 70 h 930"/>
                <a:gd name="T12" fmla="*/ 190 w 1111"/>
                <a:gd name="T13" fmla="*/ 233 h 930"/>
                <a:gd name="T14" fmla="*/ 0 w 1111"/>
                <a:gd name="T15" fmla="*/ 591 h 930"/>
                <a:gd name="T16" fmla="*/ 534 w 1111"/>
                <a:gd name="T17" fmla="*/ 930 h 930"/>
                <a:gd name="T18" fmla="*/ 1111 w 1111"/>
                <a:gd name="T19" fmla="*/ 568 h 930"/>
                <a:gd name="T20" fmla="*/ 957 w 1111"/>
                <a:gd name="T21" fmla="*/ 394 h 930"/>
                <a:gd name="T22" fmla="*/ 535 w 1111"/>
                <a:gd name="T23" fmla="*/ 854 h 930"/>
                <a:gd name="T24" fmla="*/ 128 w 1111"/>
                <a:gd name="T25" fmla="*/ 641 h 930"/>
                <a:gd name="T26" fmla="*/ 485 w 1111"/>
                <a:gd name="T27" fmla="*/ 353 h 930"/>
                <a:gd name="T28" fmla="*/ 892 w 1111"/>
                <a:gd name="T29" fmla="*/ 565 h 930"/>
                <a:gd name="T30" fmla="*/ 535 w 1111"/>
                <a:gd name="T31" fmla="*/ 854 h 93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111" h="930">
                  <a:moveTo>
                    <a:pt x="957" y="394"/>
                  </a:moveTo>
                  <a:cubicBezTo>
                    <a:pt x="939" y="389"/>
                    <a:pt x="926" y="385"/>
                    <a:pt x="936" y="362"/>
                  </a:cubicBezTo>
                  <a:cubicBezTo>
                    <a:pt x="956" y="311"/>
                    <a:pt x="958" y="266"/>
                    <a:pt x="936" y="235"/>
                  </a:cubicBezTo>
                  <a:cubicBezTo>
                    <a:pt x="895" y="176"/>
                    <a:pt x="782" y="179"/>
                    <a:pt x="652" y="233"/>
                  </a:cubicBezTo>
                  <a:cubicBezTo>
                    <a:pt x="652" y="233"/>
                    <a:pt x="611" y="251"/>
                    <a:pt x="622" y="219"/>
                  </a:cubicBezTo>
                  <a:cubicBezTo>
                    <a:pt x="642" y="155"/>
                    <a:pt x="639" y="101"/>
                    <a:pt x="608" y="70"/>
                  </a:cubicBezTo>
                  <a:cubicBezTo>
                    <a:pt x="537" y="0"/>
                    <a:pt x="350" y="73"/>
                    <a:pt x="190" y="233"/>
                  </a:cubicBezTo>
                  <a:cubicBezTo>
                    <a:pt x="69" y="353"/>
                    <a:pt x="0" y="481"/>
                    <a:pt x="0" y="591"/>
                  </a:cubicBezTo>
                  <a:cubicBezTo>
                    <a:pt x="0" y="801"/>
                    <a:pt x="270" y="930"/>
                    <a:pt x="534" y="930"/>
                  </a:cubicBezTo>
                  <a:cubicBezTo>
                    <a:pt x="881" y="930"/>
                    <a:pt x="1111" y="728"/>
                    <a:pt x="1111" y="568"/>
                  </a:cubicBezTo>
                  <a:cubicBezTo>
                    <a:pt x="1111" y="472"/>
                    <a:pt x="1030" y="417"/>
                    <a:pt x="957" y="394"/>
                  </a:cubicBezTo>
                  <a:close/>
                  <a:moveTo>
                    <a:pt x="535" y="854"/>
                  </a:moveTo>
                  <a:cubicBezTo>
                    <a:pt x="324" y="875"/>
                    <a:pt x="142" y="779"/>
                    <a:pt x="128" y="641"/>
                  </a:cubicBezTo>
                  <a:cubicBezTo>
                    <a:pt x="114" y="503"/>
                    <a:pt x="274" y="373"/>
                    <a:pt x="485" y="353"/>
                  </a:cubicBezTo>
                  <a:cubicBezTo>
                    <a:pt x="696" y="332"/>
                    <a:pt x="878" y="427"/>
                    <a:pt x="892" y="565"/>
                  </a:cubicBezTo>
                  <a:cubicBezTo>
                    <a:pt x="906" y="704"/>
                    <a:pt x="746" y="833"/>
                    <a:pt x="535" y="85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1">
              <a:extLst>
                <a:ext uri="{FF2B5EF4-FFF2-40B4-BE49-F238E27FC236}">
                  <a16:creationId xmlns:a16="http://schemas.microsoft.com/office/drawing/2014/main" id="{070A16F0-8100-F17A-BD7D-4EF339A00246}"/>
                </a:ext>
              </a:extLst>
            </p:cNvPr>
            <p:cNvSpPr/>
            <p:nvPr/>
          </p:nvSpPr>
          <p:spPr bwMode="auto">
            <a:xfrm>
              <a:off x="3094038" y="295276"/>
              <a:ext cx="1765300" cy="1868488"/>
            </a:xfrm>
            <a:custGeom>
              <a:gdLst>
                <a:gd name="T0" fmla="*/ 364 w 470"/>
                <a:gd name="T1" fmla="*/ 128 h 497"/>
                <a:gd name="T2" fmla="*/ 43 w 470"/>
                <a:gd name="T3" fmla="*/ 24 h 497"/>
                <a:gd name="T4" fmla="*/ 43 w 470"/>
                <a:gd name="T5" fmla="*/ 24 h 497"/>
                <a:gd name="T6" fmla="*/ 5 w 470"/>
                <a:gd name="T7" fmla="*/ 82 h 497"/>
                <a:gd name="T8" fmla="*/ 63 w 470"/>
                <a:gd name="T9" fmla="*/ 119 h 497"/>
                <a:gd name="T10" fmla="*/ 291 w 470"/>
                <a:gd name="T11" fmla="*/ 193 h 497"/>
                <a:gd name="T12" fmla="*/ 341 w 470"/>
                <a:gd name="T13" fmla="*/ 428 h 497"/>
                <a:gd name="T14" fmla="*/ 341 w 470"/>
                <a:gd name="T15" fmla="*/ 428 h 497"/>
                <a:gd name="T16" fmla="*/ 373 w 470"/>
                <a:gd name="T17" fmla="*/ 489 h 497"/>
                <a:gd name="T18" fmla="*/ 434 w 470"/>
                <a:gd name="T19" fmla="*/ 458 h 497"/>
                <a:gd name="T20" fmla="*/ 434 w 470"/>
                <a:gd name="T21" fmla="*/ 458 h 497"/>
                <a:gd name="T22" fmla="*/ 364 w 470"/>
                <a:gd name="T23" fmla="*/ 128 h 49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70" h="497">
                  <a:moveTo>
                    <a:pt x="364" y="128"/>
                  </a:moveTo>
                  <a:cubicBezTo>
                    <a:pt x="280" y="35"/>
                    <a:pt x="157" y="0"/>
                    <a:pt x="43" y="24"/>
                  </a:cubicBezTo>
                  <a:cubicBezTo>
                    <a:pt x="43" y="24"/>
                    <a:pt x="43" y="24"/>
                    <a:pt x="43" y="24"/>
                  </a:cubicBezTo>
                  <a:cubicBezTo>
                    <a:pt x="16" y="30"/>
                    <a:pt x="0" y="55"/>
                    <a:pt x="5" y="82"/>
                  </a:cubicBezTo>
                  <a:cubicBezTo>
                    <a:pt x="11" y="108"/>
                    <a:pt x="37" y="125"/>
                    <a:pt x="63" y="119"/>
                  </a:cubicBezTo>
                  <a:cubicBezTo>
                    <a:pt x="144" y="102"/>
                    <a:pt x="232" y="127"/>
                    <a:pt x="291" y="193"/>
                  </a:cubicBezTo>
                  <a:cubicBezTo>
                    <a:pt x="351" y="259"/>
                    <a:pt x="367" y="349"/>
                    <a:pt x="341" y="428"/>
                  </a:cubicBezTo>
                  <a:cubicBezTo>
                    <a:pt x="341" y="428"/>
                    <a:pt x="341" y="428"/>
                    <a:pt x="341" y="428"/>
                  </a:cubicBezTo>
                  <a:cubicBezTo>
                    <a:pt x="333" y="453"/>
                    <a:pt x="347" y="481"/>
                    <a:pt x="373" y="489"/>
                  </a:cubicBezTo>
                  <a:cubicBezTo>
                    <a:pt x="398" y="497"/>
                    <a:pt x="426" y="483"/>
                    <a:pt x="434" y="458"/>
                  </a:cubicBezTo>
                  <a:cubicBezTo>
                    <a:pt x="434" y="458"/>
                    <a:pt x="434" y="458"/>
                    <a:pt x="434" y="458"/>
                  </a:cubicBezTo>
                  <a:cubicBezTo>
                    <a:pt x="470" y="347"/>
                    <a:pt x="447" y="220"/>
                    <a:pt x="364" y="128"/>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2">
              <a:extLst>
                <a:ext uri="{FF2B5EF4-FFF2-40B4-BE49-F238E27FC236}">
                  <a16:creationId xmlns:a16="http://schemas.microsoft.com/office/drawing/2014/main" id="{220C237C-FD78-F916-C831-1D6DE72C2577}"/>
                </a:ext>
              </a:extLst>
            </p:cNvPr>
            <p:cNvSpPr/>
            <p:nvPr/>
          </p:nvSpPr>
          <p:spPr bwMode="auto">
            <a:xfrm>
              <a:off x="3252788" y="974726"/>
              <a:ext cx="919163" cy="969963"/>
            </a:xfrm>
            <a:custGeom>
              <a:gdLst>
                <a:gd name="T0" fmla="*/ 193 w 245"/>
                <a:gd name="T1" fmla="*/ 63 h 258"/>
                <a:gd name="T2" fmla="*/ 37 w 245"/>
                <a:gd name="T3" fmla="*/ 12 h 258"/>
                <a:gd name="T4" fmla="*/ 5 w 245"/>
                <a:gd name="T5" fmla="*/ 62 h 258"/>
                <a:gd name="T6" fmla="*/ 54 w 245"/>
                <a:gd name="T7" fmla="*/ 94 h 258"/>
                <a:gd name="T8" fmla="*/ 54 w 245"/>
                <a:gd name="T9" fmla="*/ 94 h 258"/>
                <a:gd name="T10" fmla="*/ 131 w 245"/>
                <a:gd name="T11" fmla="*/ 119 h 258"/>
                <a:gd name="T12" fmla="*/ 148 w 245"/>
                <a:gd name="T13" fmla="*/ 198 h 258"/>
                <a:gd name="T14" fmla="*/ 148 w 245"/>
                <a:gd name="T15" fmla="*/ 198 h 258"/>
                <a:gd name="T16" fmla="*/ 175 w 245"/>
                <a:gd name="T17" fmla="*/ 251 h 258"/>
                <a:gd name="T18" fmla="*/ 228 w 245"/>
                <a:gd name="T19" fmla="*/ 223 h 258"/>
                <a:gd name="T20" fmla="*/ 193 w 245"/>
                <a:gd name="T21" fmla="*/ 63 h 2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45" h="258">
                  <a:moveTo>
                    <a:pt x="193" y="63"/>
                  </a:moveTo>
                  <a:cubicBezTo>
                    <a:pt x="153" y="18"/>
                    <a:pt x="92" y="0"/>
                    <a:pt x="37" y="12"/>
                  </a:cubicBezTo>
                  <a:cubicBezTo>
                    <a:pt x="14" y="17"/>
                    <a:pt x="0" y="39"/>
                    <a:pt x="5" y="62"/>
                  </a:cubicBezTo>
                  <a:cubicBezTo>
                    <a:pt x="9" y="85"/>
                    <a:pt x="32" y="99"/>
                    <a:pt x="54" y="94"/>
                  </a:cubicBezTo>
                  <a:cubicBezTo>
                    <a:pt x="54" y="94"/>
                    <a:pt x="54" y="94"/>
                    <a:pt x="54" y="94"/>
                  </a:cubicBezTo>
                  <a:cubicBezTo>
                    <a:pt x="82" y="89"/>
                    <a:pt x="111" y="97"/>
                    <a:pt x="131" y="119"/>
                  </a:cubicBezTo>
                  <a:cubicBezTo>
                    <a:pt x="151" y="141"/>
                    <a:pt x="156" y="171"/>
                    <a:pt x="148" y="198"/>
                  </a:cubicBezTo>
                  <a:cubicBezTo>
                    <a:pt x="148" y="198"/>
                    <a:pt x="148" y="198"/>
                    <a:pt x="148" y="198"/>
                  </a:cubicBezTo>
                  <a:cubicBezTo>
                    <a:pt x="141" y="220"/>
                    <a:pt x="153" y="243"/>
                    <a:pt x="175" y="251"/>
                  </a:cubicBezTo>
                  <a:cubicBezTo>
                    <a:pt x="197" y="258"/>
                    <a:pt x="220" y="246"/>
                    <a:pt x="228" y="223"/>
                  </a:cubicBezTo>
                  <a:cubicBezTo>
                    <a:pt x="245" y="169"/>
                    <a:pt x="234" y="108"/>
                    <a:pt x="193" y="63"/>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3">
              <a:extLst>
                <a:ext uri="{FF2B5EF4-FFF2-40B4-BE49-F238E27FC236}">
                  <a16:creationId xmlns:a16="http://schemas.microsoft.com/office/drawing/2014/main" id="{645FAD55-052C-AE2F-4018-A58695994BAE}"/>
                </a:ext>
              </a:extLst>
            </p:cNvPr>
            <p:cNvSpPr>
              <a:spLocks noEditPoints="1"/>
            </p:cNvSpPr>
            <p:nvPr/>
          </p:nvSpPr>
          <p:spPr bwMode="auto">
            <a:xfrm>
              <a:off x="957263" y="2370138"/>
              <a:ext cx="1724025" cy="1485900"/>
            </a:xfrm>
            <a:custGeom>
              <a:gdLst>
                <a:gd name="T0" fmla="*/ 302 w 459"/>
                <a:gd name="T1" fmla="*/ 26 h 395"/>
                <a:gd name="T2" fmla="*/ 45 w 459"/>
                <a:gd name="T3" fmla="*/ 138 h 395"/>
                <a:gd name="T4" fmla="*/ 144 w 459"/>
                <a:gd name="T5" fmla="*/ 362 h 395"/>
                <a:gd name="T6" fmla="*/ 416 w 459"/>
                <a:gd name="T7" fmla="*/ 246 h 395"/>
                <a:gd name="T8" fmla="*/ 302 w 459"/>
                <a:gd name="T9" fmla="*/ 26 h 395"/>
                <a:gd name="T10" fmla="*/ 225 w 459"/>
                <a:gd name="T11" fmla="*/ 256 h 395"/>
                <a:gd name="T12" fmla="*/ 128 w 459"/>
                <a:gd name="T13" fmla="*/ 288 h 395"/>
                <a:gd name="T14" fmla="*/ 107 w 459"/>
                <a:gd name="T15" fmla="*/ 204 h 395"/>
                <a:gd name="T16" fmla="*/ 202 w 459"/>
                <a:gd name="T17" fmla="*/ 172 h 395"/>
                <a:gd name="T18" fmla="*/ 225 w 459"/>
                <a:gd name="T19" fmla="*/ 256 h 395"/>
                <a:gd name="T20" fmla="*/ 292 w 459"/>
                <a:gd name="T21" fmla="*/ 170 h 395"/>
                <a:gd name="T22" fmla="*/ 256 w 459"/>
                <a:gd name="T23" fmla="*/ 184 h 395"/>
                <a:gd name="T24" fmla="*/ 247 w 459"/>
                <a:gd name="T25" fmla="*/ 152 h 395"/>
                <a:gd name="T26" fmla="*/ 282 w 459"/>
                <a:gd name="T27" fmla="*/ 139 h 395"/>
                <a:gd name="T28" fmla="*/ 292 w 459"/>
                <a:gd name="T29" fmla="*/ 170 h 39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59" h="395">
                  <a:moveTo>
                    <a:pt x="302" y="26"/>
                  </a:moveTo>
                  <a:cubicBezTo>
                    <a:pt x="202" y="0"/>
                    <a:pt x="88" y="50"/>
                    <a:pt x="45" y="138"/>
                  </a:cubicBezTo>
                  <a:cubicBezTo>
                    <a:pt x="0" y="229"/>
                    <a:pt x="43" y="329"/>
                    <a:pt x="144" y="362"/>
                  </a:cubicBezTo>
                  <a:cubicBezTo>
                    <a:pt x="249" y="395"/>
                    <a:pt x="373" y="343"/>
                    <a:pt x="416" y="246"/>
                  </a:cubicBezTo>
                  <a:cubicBezTo>
                    <a:pt x="459" y="151"/>
                    <a:pt x="406" y="53"/>
                    <a:pt x="302" y="26"/>
                  </a:cubicBezTo>
                  <a:close/>
                  <a:moveTo>
                    <a:pt x="225" y="256"/>
                  </a:moveTo>
                  <a:cubicBezTo>
                    <a:pt x="205" y="289"/>
                    <a:pt x="161" y="303"/>
                    <a:pt x="128" y="288"/>
                  </a:cubicBezTo>
                  <a:cubicBezTo>
                    <a:pt x="96" y="273"/>
                    <a:pt x="86" y="236"/>
                    <a:pt x="107" y="204"/>
                  </a:cubicBezTo>
                  <a:cubicBezTo>
                    <a:pt x="127" y="172"/>
                    <a:pt x="169" y="158"/>
                    <a:pt x="202" y="172"/>
                  </a:cubicBezTo>
                  <a:cubicBezTo>
                    <a:pt x="235" y="186"/>
                    <a:pt x="245" y="224"/>
                    <a:pt x="225" y="256"/>
                  </a:cubicBezTo>
                  <a:close/>
                  <a:moveTo>
                    <a:pt x="292" y="170"/>
                  </a:moveTo>
                  <a:cubicBezTo>
                    <a:pt x="285" y="183"/>
                    <a:pt x="269" y="189"/>
                    <a:pt x="256" y="184"/>
                  </a:cubicBezTo>
                  <a:cubicBezTo>
                    <a:pt x="243" y="178"/>
                    <a:pt x="240" y="164"/>
                    <a:pt x="247" y="152"/>
                  </a:cubicBezTo>
                  <a:cubicBezTo>
                    <a:pt x="254" y="140"/>
                    <a:pt x="270" y="134"/>
                    <a:pt x="282" y="139"/>
                  </a:cubicBezTo>
                  <a:cubicBezTo>
                    <a:pt x="295" y="143"/>
                    <a:pt x="300" y="158"/>
                    <a:pt x="292" y="17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18">
            <a:extLst>
              <a:ext uri="{FF2B5EF4-FFF2-40B4-BE49-F238E27FC236}">
                <a16:creationId xmlns:a16="http://schemas.microsoft.com/office/drawing/2014/main" id="{E9B5F0D1-16E8-C1D8-DB26-0462E8843A15}"/>
              </a:ext>
            </a:extLst>
          </p:cNvPr>
          <p:cNvGrpSpPr>
            <a:grpSpLocks noChangeAspect="1"/>
          </p:cNvGrpSpPr>
          <p:nvPr userDrawn="1"/>
        </p:nvGrpSpPr>
        <p:grpSpPr>
          <a:xfrm>
            <a:off x="6964692" y="3387443"/>
            <a:ext cx="591140" cy="476725"/>
            <a:chOff x="2482850" y="17463"/>
            <a:chExt cx="442913" cy="357188"/>
          </a:xfrm>
          <a:solidFill>
            <a:srgbClr val="424242"/>
          </a:solidFill>
        </p:grpSpPr>
        <p:sp>
          <p:nvSpPr>
            <p:cNvPr id="17" name="Freeform 14">
              <a:extLst>
                <a:ext uri="{FF2B5EF4-FFF2-40B4-BE49-F238E27FC236}">
                  <a16:creationId xmlns:a16="http://schemas.microsoft.com/office/drawing/2014/main" id="{4028E777-9D0E-6E33-9D0F-237272DAC79F}"/>
                </a:ext>
              </a:extLst>
            </p:cNvPr>
            <p:cNvSpPr/>
            <p:nvPr/>
          </p:nvSpPr>
          <p:spPr bwMode="auto">
            <a:xfrm>
              <a:off x="2482850" y="17463"/>
              <a:ext cx="442913" cy="204788"/>
            </a:xfrm>
            <a:custGeom>
              <a:gdLst>
                <a:gd name="T0" fmla="*/ 553 w 558"/>
                <a:gd name="T1" fmla="*/ 229 h 257"/>
                <a:gd name="T2" fmla="*/ 354 w 558"/>
                <a:gd name="T3" fmla="*/ 30 h 257"/>
                <a:gd name="T4" fmla="*/ 354 w 558"/>
                <a:gd name="T5" fmla="*/ 30 h 257"/>
                <a:gd name="T6" fmla="*/ 346 w 558"/>
                <a:gd name="T7" fmla="*/ 24 h 257"/>
                <a:gd name="T8" fmla="*/ 339 w 558"/>
                <a:gd name="T9" fmla="*/ 17 h 257"/>
                <a:gd name="T10" fmla="*/ 329 w 558"/>
                <a:gd name="T11" fmla="*/ 12 h 257"/>
                <a:gd name="T12" fmla="*/ 320 w 558"/>
                <a:gd name="T13" fmla="*/ 7 h 257"/>
                <a:gd name="T14" fmla="*/ 310 w 558"/>
                <a:gd name="T15" fmla="*/ 3 h 257"/>
                <a:gd name="T16" fmla="*/ 300 w 558"/>
                <a:gd name="T17" fmla="*/ 1 h 257"/>
                <a:gd name="T18" fmla="*/ 290 w 558"/>
                <a:gd name="T19" fmla="*/ 0 h 257"/>
                <a:gd name="T20" fmla="*/ 280 w 558"/>
                <a:gd name="T21" fmla="*/ 0 h 257"/>
                <a:gd name="T22" fmla="*/ 280 w 558"/>
                <a:gd name="T23" fmla="*/ 0 h 257"/>
                <a:gd name="T24" fmla="*/ 268 w 558"/>
                <a:gd name="T25" fmla="*/ 0 h 257"/>
                <a:gd name="T26" fmla="*/ 258 w 558"/>
                <a:gd name="T27" fmla="*/ 1 h 257"/>
                <a:gd name="T28" fmla="*/ 248 w 558"/>
                <a:gd name="T29" fmla="*/ 3 h 257"/>
                <a:gd name="T30" fmla="*/ 238 w 558"/>
                <a:gd name="T31" fmla="*/ 7 h 257"/>
                <a:gd name="T32" fmla="*/ 229 w 558"/>
                <a:gd name="T33" fmla="*/ 12 h 257"/>
                <a:gd name="T34" fmla="*/ 220 w 558"/>
                <a:gd name="T35" fmla="*/ 17 h 257"/>
                <a:gd name="T36" fmla="*/ 212 w 558"/>
                <a:gd name="T37" fmla="*/ 24 h 257"/>
                <a:gd name="T38" fmla="*/ 204 w 558"/>
                <a:gd name="T39" fmla="*/ 30 h 257"/>
                <a:gd name="T40" fmla="*/ 169 w 558"/>
                <a:gd name="T41" fmla="*/ 65 h 257"/>
                <a:gd name="T42" fmla="*/ 169 w 558"/>
                <a:gd name="T43" fmla="*/ 17 h 257"/>
                <a:gd name="T44" fmla="*/ 84 w 558"/>
                <a:gd name="T45" fmla="*/ 17 h 257"/>
                <a:gd name="T46" fmla="*/ 84 w 558"/>
                <a:gd name="T47" fmla="*/ 151 h 257"/>
                <a:gd name="T48" fmla="*/ 5 w 558"/>
                <a:gd name="T49" fmla="*/ 229 h 257"/>
                <a:gd name="T50" fmla="*/ 5 w 558"/>
                <a:gd name="T51" fmla="*/ 229 h 257"/>
                <a:gd name="T52" fmla="*/ 1 w 558"/>
                <a:gd name="T53" fmla="*/ 234 h 257"/>
                <a:gd name="T54" fmla="*/ 0 w 558"/>
                <a:gd name="T55" fmla="*/ 240 h 257"/>
                <a:gd name="T56" fmla="*/ 1 w 558"/>
                <a:gd name="T57" fmla="*/ 247 h 257"/>
                <a:gd name="T58" fmla="*/ 5 w 558"/>
                <a:gd name="T59" fmla="*/ 252 h 257"/>
                <a:gd name="T60" fmla="*/ 5 w 558"/>
                <a:gd name="T61" fmla="*/ 252 h 257"/>
                <a:gd name="T62" fmla="*/ 10 w 558"/>
                <a:gd name="T63" fmla="*/ 255 h 257"/>
                <a:gd name="T64" fmla="*/ 16 w 558"/>
                <a:gd name="T65" fmla="*/ 257 h 257"/>
                <a:gd name="T66" fmla="*/ 23 w 558"/>
                <a:gd name="T67" fmla="*/ 255 h 257"/>
                <a:gd name="T68" fmla="*/ 29 w 558"/>
                <a:gd name="T69" fmla="*/ 252 h 257"/>
                <a:gd name="T70" fmla="*/ 227 w 558"/>
                <a:gd name="T71" fmla="*/ 54 h 257"/>
                <a:gd name="T72" fmla="*/ 227 w 558"/>
                <a:gd name="T73" fmla="*/ 54 h 257"/>
                <a:gd name="T74" fmla="*/ 238 w 558"/>
                <a:gd name="T75" fmla="*/ 45 h 257"/>
                <a:gd name="T76" fmla="*/ 251 w 558"/>
                <a:gd name="T77" fmla="*/ 37 h 257"/>
                <a:gd name="T78" fmla="*/ 265 w 558"/>
                <a:gd name="T79" fmla="*/ 34 h 257"/>
                <a:gd name="T80" fmla="*/ 280 w 558"/>
                <a:gd name="T81" fmla="*/ 32 h 257"/>
                <a:gd name="T82" fmla="*/ 280 w 558"/>
                <a:gd name="T83" fmla="*/ 32 h 257"/>
                <a:gd name="T84" fmla="*/ 293 w 558"/>
                <a:gd name="T85" fmla="*/ 34 h 257"/>
                <a:gd name="T86" fmla="*/ 307 w 558"/>
                <a:gd name="T87" fmla="*/ 37 h 257"/>
                <a:gd name="T88" fmla="*/ 320 w 558"/>
                <a:gd name="T89" fmla="*/ 45 h 257"/>
                <a:gd name="T90" fmla="*/ 331 w 558"/>
                <a:gd name="T91" fmla="*/ 54 h 257"/>
                <a:gd name="T92" fmla="*/ 530 w 558"/>
                <a:gd name="T93" fmla="*/ 252 h 257"/>
                <a:gd name="T94" fmla="*/ 530 w 558"/>
                <a:gd name="T95" fmla="*/ 252 h 257"/>
                <a:gd name="T96" fmla="*/ 535 w 558"/>
                <a:gd name="T97" fmla="*/ 255 h 257"/>
                <a:gd name="T98" fmla="*/ 542 w 558"/>
                <a:gd name="T99" fmla="*/ 257 h 257"/>
                <a:gd name="T100" fmla="*/ 548 w 558"/>
                <a:gd name="T101" fmla="*/ 255 h 257"/>
                <a:gd name="T102" fmla="*/ 553 w 558"/>
                <a:gd name="T103" fmla="*/ 252 h 257"/>
                <a:gd name="T104" fmla="*/ 553 w 558"/>
                <a:gd name="T105" fmla="*/ 252 h 257"/>
                <a:gd name="T106" fmla="*/ 557 w 558"/>
                <a:gd name="T107" fmla="*/ 247 h 257"/>
                <a:gd name="T108" fmla="*/ 558 w 558"/>
                <a:gd name="T109" fmla="*/ 240 h 257"/>
                <a:gd name="T110" fmla="*/ 557 w 558"/>
                <a:gd name="T111" fmla="*/ 234 h 257"/>
                <a:gd name="T112" fmla="*/ 553 w 558"/>
                <a:gd name="T113" fmla="*/ 229 h 257"/>
                <a:gd name="T114" fmla="*/ 553 w 558"/>
                <a:gd name="T115" fmla="*/ 229 h 2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558" h="257">
                  <a:moveTo>
                    <a:pt x="553" y="229"/>
                  </a:moveTo>
                  <a:lnTo>
                    <a:pt x="354" y="30"/>
                  </a:lnTo>
                  <a:lnTo>
                    <a:pt x="354" y="30"/>
                  </a:lnTo>
                  <a:lnTo>
                    <a:pt x="346" y="24"/>
                  </a:lnTo>
                  <a:lnTo>
                    <a:pt x="339" y="17"/>
                  </a:lnTo>
                  <a:lnTo>
                    <a:pt x="329" y="12"/>
                  </a:lnTo>
                  <a:lnTo>
                    <a:pt x="320" y="7"/>
                  </a:lnTo>
                  <a:lnTo>
                    <a:pt x="310" y="3"/>
                  </a:lnTo>
                  <a:lnTo>
                    <a:pt x="300" y="1"/>
                  </a:lnTo>
                  <a:lnTo>
                    <a:pt x="290" y="0"/>
                  </a:lnTo>
                  <a:lnTo>
                    <a:pt x="280" y="0"/>
                  </a:lnTo>
                  <a:lnTo>
                    <a:pt x="280" y="0"/>
                  </a:lnTo>
                  <a:lnTo>
                    <a:pt x="268" y="0"/>
                  </a:lnTo>
                  <a:lnTo>
                    <a:pt x="258" y="1"/>
                  </a:lnTo>
                  <a:lnTo>
                    <a:pt x="248" y="3"/>
                  </a:lnTo>
                  <a:lnTo>
                    <a:pt x="238" y="7"/>
                  </a:lnTo>
                  <a:lnTo>
                    <a:pt x="229" y="12"/>
                  </a:lnTo>
                  <a:lnTo>
                    <a:pt x="220" y="17"/>
                  </a:lnTo>
                  <a:lnTo>
                    <a:pt x="212" y="24"/>
                  </a:lnTo>
                  <a:lnTo>
                    <a:pt x="204" y="30"/>
                  </a:lnTo>
                  <a:lnTo>
                    <a:pt x="169" y="65"/>
                  </a:lnTo>
                  <a:lnTo>
                    <a:pt x="169" y="17"/>
                  </a:lnTo>
                  <a:lnTo>
                    <a:pt x="84" y="17"/>
                  </a:lnTo>
                  <a:lnTo>
                    <a:pt x="84" y="151"/>
                  </a:lnTo>
                  <a:lnTo>
                    <a:pt x="5" y="229"/>
                  </a:lnTo>
                  <a:lnTo>
                    <a:pt x="5" y="229"/>
                  </a:lnTo>
                  <a:lnTo>
                    <a:pt x="1" y="234"/>
                  </a:lnTo>
                  <a:lnTo>
                    <a:pt x="0" y="240"/>
                  </a:lnTo>
                  <a:lnTo>
                    <a:pt x="1" y="247"/>
                  </a:lnTo>
                  <a:lnTo>
                    <a:pt x="5" y="252"/>
                  </a:lnTo>
                  <a:lnTo>
                    <a:pt x="5" y="252"/>
                  </a:lnTo>
                  <a:lnTo>
                    <a:pt x="10" y="255"/>
                  </a:lnTo>
                  <a:lnTo>
                    <a:pt x="16" y="257"/>
                  </a:lnTo>
                  <a:lnTo>
                    <a:pt x="23" y="255"/>
                  </a:lnTo>
                  <a:lnTo>
                    <a:pt x="29" y="252"/>
                  </a:lnTo>
                  <a:lnTo>
                    <a:pt x="227" y="54"/>
                  </a:lnTo>
                  <a:lnTo>
                    <a:pt x="227" y="54"/>
                  </a:lnTo>
                  <a:lnTo>
                    <a:pt x="238" y="45"/>
                  </a:lnTo>
                  <a:lnTo>
                    <a:pt x="251" y="37"/>
                  </a:lnTo>
                  <a:lnTo>
                    <a:pt x="265" y="34"/>
                  </a:lnTo>
                  <a:lnTo>
                    <a:pt x="280" y="32"/>
                  </a:lnTo>
                  <a:lnTo>
                    <a:pt x="280" y="32"/>
                  </a:lnTo>
                  <a:lnTo>
                    <a:pt x="293" y="34"/>
                  </a:lnTo>
                  <a:lnTo>
                    <a:pt x="307" y="37"/>
                  </a:lnTo>
                  <a:lnTo>
                    <a:pt x="320" y="45"/>
                  </a:lnTo>
                  <a:lnTo>
                    <a:pt x="331" y="54"/>
                  </a:lnTo>
                  <a:lnTo>
                    <a:pt x="530" y="252"/>
                  </a:lnTo>
                  <a:lnTo>
                    <a:pt x="530" y="252"/>
                  </a:lnTo>
                  <a:lnTo>
                    <a:pt x="535" y="255"/>
                  </a:lnTo>
                  <a:lnTo>
                    <a:pt x="542" y="257"/>
                  </a:lnTo>
                  <a:lnTo>
                    <a:pt x="548" y="255"/>
                  </a:lnTo>
                  <a:lnTo>
                    <a:pt x="553" y="252"/>
                  </a:lnTo>
                  <a:lnTo>
                    <a:pt x="553" y="252"/>
                  </a:lnTo>
                  <a:lnTo>
                    <a:pt x="557" y="247"/>
                  </a:lnTo>
                  <a:lnTo>
                    <a:pt x="558" y="240"/>
                  </a:lnTo>
                  <a:lnTo>
                    <a:pt x="557" y="234"/>
                  </a:lnTo>
                  <a:lnTo>
                    <a:pt x="553" y="229"/>
                  </a:lnTo>
                  <a:lnTo>
                    <a:pt x="553" y="22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15">
              <a:extLst>
                <a:ext uri="{FF2B5EF4-FFF2-40B4-BE49-F238E27FC236}">
                  <a16:creationId xmlns:a16="http://schemas.microsoft.com/office/drawing/2014/main" id="{3E2B82CB-64A7-4C2C-8159-0129B31EF6CC}"/>
                </a:ext>
              </a:extLst>
            </p:cNvPr>
            <p:cNvSpPr/>
            <p:nvPr/>
          </p:nvSpPr>
          <p:spPr bwMode="auto">
            <a:xfrm>
              <a:off x="2543175" y="65088"/>
              <a:ext cx="322263" cy="309563"/>
            </a:xfrm>
            <a:custGeom>
              <a:gdLst>
                <a:gd name="T0" fmla="*/ 249 w 404"/>
                <a:gd name="T1" fmla="*/ 20 h 389"/>
                <a:gd name="T2" fmla="*/ 249 w 404"/>
                <a:gd name="T3" fmla="*/ 20 h 389"/>
                <a:gd name="T4" fmla="*/ 239 w 404"/>
                <a:gd name="T5" fmla="*/ 11 h 389"/>
                <a:gd name="T6" fmla="*/ 228 w 404"/>
                <a:gd name="T7" fmla="*/ 5 h 389"/>
                <a:gd name="T8" fmla="*/ 215 w 404"/>
                <a:gd name="T9" fmla="*/ 1 h 389"/>
                <a:gd name="T10" fmla="*/ 203 w 404"/>
                <a:gd name="T11" fmla="*/ 0 h 389"/>
                <a:gd name="T12" fmla="*/ 203 w 404"/>
                <a:gd name="T13" fmla="*/ 0 h 389"/>
                <a:gd name="T14" fmla="*/ 189 w 404"/>
                <a:gd name="T15" fmla="*/ 1 h 389"/>
                <a:gd name="T16" fmla="*/ 177 w 404"/>
                <a:gd name="T17" fmla="*/ 5 h 389"/>
                <a:gd name="T18" fmla="*/ 166 w 404"/>
                <a:gd name="T19" fmla="*/ 11 h 389"/>
                <a:gd name="T20" fmla="*/ 156 w 404"/>
                <a:gd name="T21" fmla="*/ 20 h 389"/>
                <a:gd name="T22" fmla="*/ 0 w 404"/>
                <a:gd name="T23" fmla="*/ 175 h 389"/>
                <a:gd name="T24" fmla="*/ 0 w 404"/>
                <a:gd name="T25" fmla="*/ 354 h 389"/>
                <a:gd name="T26" fmla="*/ 0 w 404"/>
                <a:gd name="T27" fmla="*/ 354 h 389"/>
                <a:gd name="T28" fmla="*/ 1 w 404"/>
                <a:gd name="T29" fmla="*/ 360 h 389"/>
                <a:gd name="T30" fmla="*/ 2 w 404"/>
                <a:gd name="T31" fmla="*/ 367 h 389"/>
                <a:gd name="T32" fmla="*/ 6 w 404"/>
                <a:gd name="T33" fmla="*/ 373 h 389"/>
                <a:gd name="T34" fmla="*/ 10 w 404"/>
                <a:gd name="T35" fmla="*/ 378 h 389"/>
                <a:gd name="T36" fmla="*/ 16 w 404"/>
                <a:gd name="T37" fmla="*/ 383 h 389"/>
                <a:gd name="T38" fmla="*/ 21 w 404"/>
                <a:gd name="T39" fmla="*/ 385 h 389"/>
                <a:gd name="T40" fmla="*/ 29 w 404"/>
                <a:gd name="T41" fmla="*/ 388 h 389"/>
                <a:gd name="T42" fmla="*/ 35 w 404"/>
                <a:gd name="T43" fmla="*/ 389 h 389"/>
                <a:gd name="T44" fmla="*/ 122 w 404"/>
                <a:gd name="T45" fmla="*/ 389 h 389"/>
                <a:gd name="T46" fmla="*/ 122 w 404"/>
                <a:gd name="T47" fmla="*/ 283 h 389"/>
                <a:gd name="T48" fmla="*/ 122 w 404"/>
                <a:gd name="T49" fmla="*/ 283 h 389"/>
                <a:gd name="T50" fmla="*/ 122 w 404"/>
                <a:gd name="T51" fmla="*/ 278 h 389"/>
                <a:gd name="T52" fmla="*/ 123 w 404"/>
                <a:gd name="T53" fmla="*/ 275 h 389"/>
                <a:gd name="T54" fmla="*/ 126 w 404"/>
                <a:gd name="T55" fmla="*/ 271 h 389"/>
                <a:gd name="T56" fmla="*/ 128 w 404"/>
                <a:gd name="T57" fmla="*/ 267 h 389"/>
                <a:gd name="T58" fmla="*/ 132 w 404"/>
                <a:gd name="T59" fmla="*/ 264 h 389"/>
                <a:gd name="T60" fmla="*/ 136 w 404"/>
                <a:gd name="T61" fmla="*/ 262 h 389"/>
                <a:gd name="T62" fmla="*/ 140 w 404"/>
                <a:gd name="T63" fmla="*/ 261 h 389"/>
                <a:gd name="T64" fmla="*/ 145 w 404"/>
                <a:gd name="T65" fmla="*/ 259 h 389"/>
                <a:gd name="T66" fmla="*/ 259 w 404"/>
                <a:gd name="T67" fmla="*/ 259 h 389"/>
                <a:gd name="T68" fmla="*/ 259 w 404"/>
                <a:gd name="T69" fmla="*/ 259 h 389"/>
                <a:gd name="T70" fmla="*/ 264 w 404"/>
                <a:gd name="T71" fmla="*/ 261 h 389"/>
                <a:gd name="T72" fmla="*/ 268 w 404"/>
                <a:gd name="T73" fmla="*/ 262 h 389"/>
                <a:gd name="T74" fmla="*/ 272 w 404"/>
                <a:gd name="T75" fmla="*/ 264 h 389"/>
                <a:gd name="T76" fmla="*/ 276 w 404"/>
                <a:gd name="T77" fmla="*/ 267 h 389"/>
                <a:gd name="T78" fmla="*/ 278 w 404"/>
                <a:gd name="T79" fmla="*/ 271 h 389"/>
                <a:gd name="T80" fmla="*/ 281 w 404"/>
                <a:gd name="T81" fmla="*/ 275 h 389"/>
                <a:gd name="T82" fmla="*/ 282 w 404"/>
                <a:gd name="T83" fmla="*/ 278 h 389"/>
                <a:gd name="T84" fmla="*/ 283 w 404"/>
                <a:gd name="T85" fmla="*/ 283 h 389"/>
                <a:gd name="T86" fmla="*/ 283 w 404"/>
                <a:gd name="T87" fmla="*/ 389 h 389"/>
                <a:gd name="T88" fmla="*/ 369 w 404"/>
                <a:gd name="T89" fmla="*/ 389 h 389"/>
                <a:gd name="T90" fmla="*/ 369 w 404"/>
                <a:gd name="T91" fmla="*/ 389 h 389"/>
                <a:gd name="T92" fmla="*/ 376 w 404"/>
                <a:gd name="T93" fmla="*/ 388 h 389"/>
                <a:gd name="T94" fmla="*/ 383 w 404"/>
                <a:gd name="T95" fmla="*/ 385 h 389"/>
                <a:gd name="T96" fmla="*/ 389 w 404"/>
                <a:gd name="T97" fmla="*/ 383 h 389"/>
                <a:gd name="T98" fmla="*/ 394 w 404"/>
                <a:gd name="T99" fmla="*/ 378 h 389"/>
                <a:gd name="T100" fmla="*/ 398 w 404"/>
                <a:gd name="T101" fmla="*/ 373 h 389"/>
                <a:gd name="T102" fmla="*/ 402 w 404"/>
                <a:gd name="T103" fmla="*/ 367 h 389"/>
                <a:gd name="T104" fmla="*/ 403 w 404"/>
                <a:gd name="T105" fmla="*/ 360 h 389"/>
                <a:gd name="T106" fmla="*/ 404 w 404"/>
                <a:gd name="T107" fmla="*/ 354 h 389"/>
                <a:gd name="T108" fmla="*/ 404 w 404"/>
                <a:gd name="T109" fmla="*/ 175 h 389"/>
                <a:gd name="T110" fmla="*/ 249 w 404"/>
                <a:gd name="T111" fmla="*/ 20 h 3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402" h="389">
                  <a:moveTo>
                    <a:pt x="249" y="20"/>
                  </a:moveTo>
                  <a:lnTo>
                    <a:pt x="249" y="20"/>
                  </a:lnTo>
                  <a:lnTo>
                    <a:pt x="239" y="11"/>
                  </a:lnTo>
                  <a:lnTo>
                    <a:pt x="228" y="5"/>
                  </a:lnTo>
                  <a:lnTo>
                    <a:pt x="215" y="1"/>
                  </a:lnTo>
                  <a:lnTo>
                    <a:pt x="203" y="0"/>
                  </a:lnTo>
                  <a:lnTo>
                    <a:pt x="203" y="0"/>
                  </a:lnTo>
                  <a:lnTo>
                    <a:pt x="189" y="1"/>
                  </a:lnTo>
                  <a:lnTo>
                    <a:pt x="177" y="5"/>
                  </a:lnTo>
                  <a:lnTo>
                    <a:pt x="166" y="11"/>
                  </a:lnTo>
                  <a:lnTo>
                    <a:pt x="156" y="20"/>
                  </a:lnTo>
                  <a:lnTo>
                    <a:pt x="0" y="175"/>
                  </a:lnTo>
                  <a:lnTo>
                    <a:pt x="0" y="354"/>
                  </a:lnTo>
                  <a:lnTo>
                    <a:pt x="0" y="354"/>
                  </a:lnTo>
                  <a:lnTo>
                    <a:pt x="1" y="360"/>
                  </a:lnTo>
                  <a:lnTo>
                    <a:pt x="2" y="367"/>
                  </a:lnTo>
                  <a:lnTo>
                    <a:pt x="6" y="373"/>
                  </a:lnTo>
                  <a:lnTo>
                    <a:pt x="10" y="378"/>
                  </a:lnTo>
                  <a:lnTo>
                    <a:pt x="16" y="383"/>
                  </a:lnTo>
                  <a:lnTo>
                    <a:pt x="21" y="385"/>
                  </a:lnTo>
                  <a:lnTo>
                    <a:pt x="29" y="388"/>
                  </a:lnTo>
                  <a:lnTo>
                    <a:pt x="35" y="389"/>
                  </a:lnTo>
                  <a:lnTo>
                    <a:pt x="122" y="389"/>
                  </a:lnTo>
                  <a:lnTo>
                    <a:pt x="122" y="283"/>
                  </a:lnTo>
                  <a:lnTo>
                    <a:pt x="122" y="283"/>
                  </a:lnTo>
                  <a:lnTo>
                    <a:pt x="122" y="278"/>
                  </a:lnTo>
                  <a:lnTo>
                    <a:pt x="123" y="275"/>
                  </a:lnTo>
                  <a:lnTo>
                    <a:pt x="126" y="271"/>
                  </a:lnTo>
                  <a:lnTo>
                    <a:pt x="128" y="267"/>
                  </a:lnTo>
                  <a:lnTo>
                    <a:pt x="132" y="264"/>
                  </a:lnTo>
                  <a:lnTo>
                    <a:pt x="136" y="262"/>
                  </a:lnTo>
                  <a:lnTo>
                    <a:pt x="140" y="261"/>
                  </a:lnTo>
                  <a:lnTo>
                    <a:pt x="145" y="259"/>
                  </a:lnTo>
                  <a:lnTo>
                    <a:pt x="259" y="259"/>
                  </a:lnTo>
                  <a:lnTo>
                    <a:pt x="259" y="259"/>
                  </a:lnTo>
                  <a:lnTo>
                    <a:pt x="264" y="261"/>
                  </a:lnTo>
                  <a:lnTo>
                    <a:pt x="268" y="262"/>
                  </a:lnTo>
                  <a:lnTo>
                    <a:pt x="272" y="264"/>
                  </a:lnTo>
                  <a:lnTo>
                    <a:pt x="276" y="267"/>
                  </a:lnTo>
                  <a:lnTo>
                    <a:pt x="278" y="271"/>
                  </a:lnTo>
                  <a:lnTo>
                    <a:pt x="281" y="275"/>
                  </a:lnTo>
                  <a:lnTo>
                    <a:pt x="282" y="278"/>
                  </a:lnTo>
                  <a:lnTo>
                    <a:pt x="283" y="283"/>
                  </a:lnTo>
                  <a:lnTo>
                    <a:pt x="283" y="389"/>
                  </a:lnTo>
                  <a:lnTo>
                    <a:pt x="369" y="389"/>
                  </a:lnTo>
                  <a:lnTo>
                    <a:pt x="369" y="389"/>
                  </a:lnTo>
                  <a:lnTo>
                    <a:pt x="376" y="388"/>
                  </a:lnTo>
                  <a:lnTo>
                    <a:pt x="383" y="385"/>
                  </a:lnTo>
                  <a:lnTo>
                    <a:pt x="389" y="383"/>
                  </a:lnTo>
                  <a:lnTo>
                    <a:pt x="394" y="378"/>
                  </a:lnTo>
                  <a:lnTo>
                    <a:pt x="398" y="373"/>
                  </a:lnTo>
                  <a:lnTo>
                    <a:pt x="402" y="367"/>
                  </a:lnTo>
                  <a:lnTo>
                    <a:pt x="403" y="360"/>
                  </a:lnTo>
                  <a:lnTo>
                    <a:pt x="404" y="354"/>
                  </a:lnTo>
                  <a:lnTo>
                    <a:pt x="404" y="175"/>
                  </a:lnTo>
                  <a:lnTo>
                    <a:pt x="249"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37">
            <a:extLst>
              <a:ext uri="{FF2B5EF4-FFF2-40B4-BE49-F238E27FC236}">
                <a16:creationId xmlns:a16="http://schemas.microsoft.com/office/drawing/2014/main" id="{B03A1812-7AAF-6DA4-81EA-9078E3F2BA5F}"/>
              </a:ext>
            </a:extLst>
          </p:cNvPr>
          <p:cNvSpPr>
            <a:spLocks noChangeAspect="1" noEditPoints="1"/>
          </p:cNvSpPr>
          <p:nvPr userDrawn="1"/>
        </p:nvSpPr>
        <p:spPr bwMode="auto">
          <a:xfrm>
            <a:off x="6991562" y="2829636"/>
            <a:ext cx="537400" cy="351802"/>
          </a:xfrm>
          <a:custGeom>
            <a:gdLst>
              <a:gd name="T0" fmla="*/ 112 w 128"/>
              <a:gd name="T1" fmla="*/ 0 h 84"/>
              <a:gd name="T2" fmla="*/ 16 w 128"/>
              <a:gd name="T3" fmla="*/ 0 h 84"/>
              <a:gd name="T4" fmla="*/ 0 w 128"/>
              <a:gd name="T5" fmla="*/ 16 h 84"/>
              <a:gd name="T6" fmla="*/ 0 w 128"/>
              <a:gd name="T7" fmla="*/ 68 h 84"/>
              <a:gd name="T8" fmla="*/ 16 w 128"/>
              <a:gd name="T9" fmla="*/ 84 h 84"/>
              <a:gd name="T10" fmla="*/ 112 w 128"/>
              <a:gd name="T11" fmla="*/ 84 h 84"/>
              <a:gd name="T12" fmla="*/ 128 w 128"/>
              <a:gd name="T13" fmla="*/ 68 h 84"/>
              <a:gd name="T14" fmla="*/ 128 w 128"/>
              <a:gd name="T15" fmla="*/ 16 h 84"/>
              <a:gd name="T16" fmla="*/ 112 w 128"/>
              <a:gd name="T17" fmla="*/ 0 h 84"/>
              <a:gd name="T18" fmla="*/ 8 w 128"/>
              <a:gd name="T19" fmla="*/ 21 h 84"/>
              <a:gd name="T20" fmla="*/ 36 w 128"/>
              <a:gd name="T21" fmla="*/ 42 h 84"/>
              <a:gd name="T22" fmla="*/ 8 w 128"/>
              <a:gd name="T23" fmla="*/ 63 h 84"/>
              <a:gd name="T24" fmla="*/ 8 w 128"/>
              <a:gd name="T25" fmla="*/ 21 h 84"/>
              <a:gd name="T26" fmla="*/ 120 w 128"/>
              <a:gd name="T27" fmla="*/ 68 h 84"/>
              <a:gd name="T28" fmla="*/ 112 w 128"/>
              <a:gd name="T29" fmla="*/ 76 h 84"/>
              <a:gd name="T30" fmla="*/ 16 w 128"/>
              <a:gd name="T31" fmla="*/ 76 h 84"/>
              <a:gd name="T32" fmla="*/ 8 w 128"/>
              <a:gd name="T33" fmla="*/ 68 h 84"/>
              <a:gd name="T34" fmla="*/ 40 w 128"/>
              <a:gd name="T35" fmla="*/ 45 h 84"/>
              <a:gd name="T36" fmla="*/ 57 w 128"/>
              <a:gd name="T37" fmla="*/ 58 h 84"/>
              <a:gd name="T38" fmla="*/ 64 w 128"/>
              <a:gd name="T39" fmla="*/ 60 h 84"/>
              <a:gd name="T40" fmla="*/ 71 w 128"/>
              <a:gd name="T41" fmla="*/ 58 h 84"/>
              <a:gd name="T42" fmla="*/ 89 w 128"/>
              <a:gd name="T43" fmla="*/ 45 h 84"/>
              <a:gd name="T44" fmla="*/ 120 w 128"/>
              <a:gd name="T45" fmla="*/ 68 h 84"/>
              <a:gd name="T46" fmla="*/ 120 w 128"/>
              <a:gd name="T47" fmla="*/ 63 h 84"/>
              <a:gd name="T48" fmla="*/ 92 w 128"/>
              <a:gd name="T49" fmla="*/ 42 h 84"/>
              <a:gd name="T50" fmla="*/ 120 w 128"/>
              <a:gd name="T51" fmla="*/ 21 h 84"/>
              <a:gd name="T52" fmla="*/ 120 w 128"/>
              <a:gd name="T53" fmla="*/ 63 h 84"/>
              <a:gd name="T54" fmla="*/ 69 w 128"/>
              <a:gd name="T55" fmla="*/ 54 h 84"/>
              <a:gd name="T56" fmla="*/ 64 w 128"/>
              <a:gd name="T57" fmla="*/ 56 h 84"/>
              <a:gd name="T58" fmla="*/ 59 w 128"/>
              <a:gd name="T59" fmla="*/ 54 h 84"/>
              <a:gd name="T60" fmla="*/ 43 w 128"/>
              <a:gd name="T61" fmla="*/ 42 h 84"/>
              <a:gd name="T62" fmla="*/ 40 w 128"/>
              <a:gd name="T63" fmla="*/ 40 h 84"/>
              <a:gd name="T64" fmla="*/ 8 w 128"/>
              <a:gd name="T65" fmla="*/ 16 h 84"/>
              <a:gd name="T66" fmla="*/ 8 w 128"/>
              <a:gd name="T67" fmla="*/ 16 h 84"/>
              <a:gd name="T68" fmla="*/ 16 w 128"/>
              <a:gd name="T69" fmla="*/ 8 h 84"/>
              <a:gd name="T70" fmla="*/ 112 w 128"/>
              <a:gd name="T71" fmla="*/ 8 h 84"/>
              <a:gd name="T72" fmla="*/ 120 w 128"/>
              <a:gd name="T73" fmla="*/ 16 h 84"/>
              <a:gd name="T74" fmla="*/ 69 w 128"/>
              <a:gd name="T75" fmla="*/ 5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28" h="84">
                <a:moveTo>
                  <a:pt x="112" y="0"/>
                </a:moveTo>
                <a:cubicBezTo>
                  <a:pt x="16" y="0"/>
                  <a:pt x="16" y="0"/>
                  <a:pt x="16" y="0"/>
                </a:cubicBezTo>
                <a:cubicBezTo>
                  <a:pt x="7" y="0"/>
                  <a:pt x="0" y="7"/>
                  <a:pt x="0" y="16"/>
                </a:cubicBezTo>
                <a:cubicBezTo>
                  <a:pt x="0" y="68"/>
                  <a:pt x="0" y="68"/>
                  <a:pt x="0" y="68"/>
                </a:cubicBezTo>
                <a:cubicBezTo>
                  <a:pt x="0" y="77"/>
                  <a:pt x="7" y="84"/>
                  <a:pt x="16" y="84"/>
                </a:cubicBezTo>
                <a:cubicBezTo>
                  <a:pt x="112" y="84"/>
                  <a:pt x="112" y="84"/>
                  <a:pt x="112" y="84"/>
                </a:cubicBezTo>
                <a:cubicBezTo>
                  <a:pt x="121" y="84"/>
                  <a:pt x="128" y="77"/>
                  <a:pt x="128" y="68"/>
                </a:cubicBezTo>
                <a:cubicBezTo>
                  <a:pt x="128" y="16"/>
                  <a:pt x="128" y="16"/>
                  <a:pt x="128" y="16"/>
                </a:cubicBezTo>
                <a:cubicBezTo>
                  <a:pt x="128" y="7"/>
                  <a:pt x="121" y="0"/>
                  <a:pt x="112" y="0"/>
                </a:cubicBezTo>
                <a:moveTo>
                  <a:pt x="8" y="21"/>
                </a:moveTo>
                <a:cubicBezTo>
                  <a:pt x="36" y="42"/>
                  <a:pt x="36" y="42"/>
                  <a:pt x="36" y="42"/>
                </a:cubicBezTo>
                <a:cubicBezTo>
                  <a:pt x="8" y="63"/>
                  <a:pt x="8" y="63"/>
                  <a:pt x="8" y="63"/>
                </a:cubicBezTo>
                <a:lnTo>
                  <a:pt x="8" y="21"/>
                </a:lnTo>
                <a:close/>
                <a:moveTo>
                  <a:pt x="120" y="68"/>
                </a:moveTo>
                <a:cubicBezTo>
                  <a:pt x="120" y="72"/>
                  <a:pt x="117" y="76"/>
                  <a:pt x="112" y="76"/>
                </a:cubicBezTo>
                <a:cubicBezTo>
                  <a:pt x="16" y="76"/>
                  <a:pt x="16" y="76"/>
                  <a:pt x="16" y="76"/>
                </a:cubicBezTo>
                <a:cubicBezTo>
                  <a:pt x="12" y="76"/>
                  <a:pt x="8" y="72"/>
                  <a:pt x="8" y="68"/>
                </a:cubicBezTo>
                <a:cubicBezTo>
                  <a:pt x="40" y="45"/>
                  <a:pt x="40" y="45"/>
                  <a:pt x="40" y="45"/>
                </a:cubicBezTo>
                <a:cubicBezTo>
                  <a:pt x="57" y="58"/>
                  <a:pt x="57" y="58"/>
                  <a:pt x="57" y="58"/>
                </a:cubicBezTo>
                <a:cubicBezTo>
                  <a:pt x="59" y="59"/>
                  <a:pt x="62" y="60"/>
                  <a:pt x="64" y="60"/>
                </a:cubicBezTo>
                <a:cubicBezTo>
                  <a:pt x="67" y="60"/>
                  <a:pt x="69" y="59"/>
                  <a:pt x="71" y="58"/>
                </a:cubicBezTo>
                <a:cubicBezTo>
                  <a:pt x="89" y="45"/>
                  <a:pt x="89" y="45"/>
                  <a:pt x="89" y="45"/>
                </a:cubicBezTo>
                <a:lnTo>
                  <a:pt x="120" y="68"/>
                </a:lnTo>
                <a:close/>
                <a:moveTo>
                  <a:pt x="120" y="63"/>
                </a:moveTo>
                <a:cubicBezTo>
                  <a:pt x="92" y="42"/>
                  <a:pt x="92" y="42"/>
                  <a:pt x="92" y="42"/>
                </a:cubicBezTo>
                <a:cubicBezTo>
                  <a:pt x="120" y="21"/>
                  <a:pt x="120" y="21"/>
                  <a:pt x="120" y="21"/>
                </a:cubicBezTo>
                <a:lnTo>
                  <a:pt x="120" y="63"/>
                </a:lnTo>
                <a:close/>
                <a:moveTo>
                  <a:pt x="69" y="54"/>
                </a:moveTo>
                <a:cubicBezTo>
                  <a:pt x="68" y="55"/>
                  <a:pt x="66" y="56"/>
                  <a:pt x="64" y="56"/>
                </a:cubicBezTo>
                <a:cubicBezTo>
                  <a:pt x="62" y="56"/>
                  <a:pt x="61" y="55"/>
                  <a:pt x="59" y="54"/>
                </a:cubicBezTo>
                <a:cubicBezTo>
                  <a:pt x="43" y="42"/>
                  <a:pt x="43" y="42"/>
                  <a:pt x="43" y="42"/>
                </a:cubicBezTo>
                <a:cubicBezTo>
                  <a:pt x="40" y="40"/>
                  <a:pt x="40" y="40"/>
                  <a:pt x="40" y="40"/>
                </a:cubicBezTo>
                <a:cubicBezTo>
                  <a:pt x="8" y="16"/>
                  <a:pt x="8" y="16"/>
                  <a:pt x="8" y="16"/>
                </a:cubicBezTo>
                <a:cubicBezTo>
                  <a:pt x="8" y="16"/>
                  <a:pt x="8" y="16"/>
                  <a:pt x="8" y="16"/>
                </a:cubicBezTo>
                <a:cubicBezTo>
                  <a:pt x="8" y="12"/>
                  <a:pt x="12" y="8"/>
                  <a:pt x="16" y="8"/>
                </a:cubicBezTo>
                <a:cubicBezTo>
                  <a:pt x="112" y="8"/>
                  <a:pt x="112" y="8"/>
                  <a:pt x="112" y="8"/>
                </a:cubicBezTo>
                <a:cubicBezTo>
                  <a:pt x="117" y="8"/>
                  <a:pt x="120" y="12"/>
                  <a:pt x="120" y="16"/>
                </a:cubicBezTo>
                <a:lnTo>
                  <a:pt x="69" y="54"/>
                </a:lnTo>
                <a:close/>
              </a:path>
            </a:pathLst>
          </a:custGeom>
          <a:solidFill>
            <a:srgbClr val="424242"/>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2" name="Freeform 22">
            <a:extLst>
              <a:ext uri="{FF2B5EF4-FFF2-40B4-BE49-F238E27FC236}">
                <a16:creationId xmlns:a16="http://schemas.microsoft.com/office/drawing/2014/main" id="{BF12C5F9-AEF0-5554-A5FD-525490AD2558}"/>
              </a:ext>
            </a:extLst>
          </p:cNvPr>
          <p:cNvSpPr>
            <a:spLocks noEditPoints="1"/>
          </p:cNvSpPr>
          <p:nvPr userDrawn="1"/>
        </p:nvSpPr>
        <p:spPr bwMode="auto">
          <a:xfrm>
            <a:off x="4433691" y="3856250"/>
            <a:ext cx="512762" cy="458557"/>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2147483646 w 68"/>
              <a:gd name="T17" fmla="*/ 2147483646 h 59"/>
              <a:gd name="T18" fmla="*/ 2147483646 w 68"/>
              <a:gd name="T19" fmla="*/ 2147483646 h 59"/>
              <a:gd name="T20" fmla="*/ 0 w 68"/>
              <a:gd name="T21" fmla="*/ 2147483646 h 59"/>
              <a:gd name="T22" fmla="*/ 0 w 68"/>
              <a:gd name="T23" fmla="*/ 2147483646 h 59"/>
              <a:gd name="T24" fmla="*/ 2147483646 w 68"/>
              <a:gd name="T25" fmla="*/ 2147483646 h 59"/>
              <a:gd name="T26" fmla="*/ 2147483646 w 68"/>
              <a:gd name="T27" fmla="*/ 2147483646 h 59"/>
              <a:gd name="T28" fmla="*/ 2147483646 w 68"/>
              <a:gd name="T29" fmla="*/ 0 h 59"/>
              <a:gd name="T30" fmla="*/ 2147483646 w 68"/>
              <a:gd name="T31" fmla="*/ 2147483646 h 59"/>
              <a:gd name="T32" fmla="*/ 2147483646 w 68"/>
              <a:gd name="T33" fmla="*/ 2147483646 h 59"/>
              <a:gd name="T34" fmla="*/ 2147483646 w 68"/>
              <a:gd name="T35" fmla="*/ 2147483646 h 59"/>
              <a:gd name="T36" fmla="*/ 2147483646 w 68"/>
              <a:gd name="T37" fmla="*/ 2147483646 h 59"/>
              <a:gd name="T38" fmla="*/ 2147483646 w 68"/>
              <a:gd name="T39" fmla="*/ 2147483646 h 59"/>
              <a:gd name="T40" fmla="*/ 2147483646 w 68"/>
              <a:gd name="T41" fmla="*/ 2147483646 h 59"/>
              <a:gd name="T42" fmla="*/ 2147483646 w 68"/>
              <a:gd name="T43" fmla="*/ 2147483646 h 59"/>
              <a:gd name="T44" fmla="*/ 2147483646 w 68"/>
              <a:gd name="T45" fmla="*/ 2147483646 h 5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68" h="59">
                <a:moveTo>
                  <a:pt x="68" y="24"/>
                </a:moveTo>
                <a:cubicBezTo>
                  <a:pt x="68" y="27"/>
                  <a:pt x="66" y="29"/>
                  <a:pt x="64" y="29"/>
                </a:cubicBezTo>
                <a:cubicBezTo>
                  <a:pt x="64" y="43"/>
                  <a:pt x="64" y="43"/>
                  <a:pt x="64" y="43"/>
                </a:cubicBezTo>
                <a:cubicBezTo>
                  <a:pt x="64" y="46"/>
                  <a:pt x="61" y="48"/>
                  <a:pt x="59" y="48"/>
                </a:cubicBezTo>
                <a:cubicBezTo>
                  <a:pt x="52" y="43"/>
                  <a:pt x="41" y="35"/>
                  <a:pt x="28" y="34"/>
                </a:cubicBezTo>
                <a:cubicBezTo>
                  <a:pt x="23" y="35"/>
                  <a:pt x="22" y="41"/>
                  <a:pt x="25" y="44"/>
                </a:cubicBezTo>
                <a:cubicBezTo>
                  <a:pt x="22" y="48"/>
                  <a:pt x="26" y="51"/>
                  <a:pt x="30" y="54"/>
                </a:cubicBezTo>
                <a:cubicBezTo>
                  <a:pt x="27" y="59"/>
                  <a:pt x="17" y="59"/>
                  <a:pt x="14" y="56"/>
                </a:cubicBezTo>
                <a:cubicBezTo>
                  <a:pt x="12" y="49"/>
                  <a:pt x="8" y="42"/>
                  <a:pt x="11" y="34"/>
                </a:cubicBezTo>
                <a:cubicBezTo>
                  <a:pt x="7" y="34"/>
                  <a:pt x="7" y="34"/>
                  <a:pt x="7" y="34"/>
                </a:cubicBezTo>
                <a:cubicBezTo>
                  <a:pt x="3" y="34"/>
                  <a:pt x="0" y="31"/>
                  <a:pt x="0" y="27"/>
                </a:cubicBezTo>
                <a:cubicBezTo>
                  <a:pt x="0" y="20"/>
                  <a:pt x="0" y="20"/>
                  <a:pt x="0" y="20"/>
                </a:cubicBezTo>
                <a:cubicBezTo>
                  <a:pt x="0" y="17"/>
                  <a:pt x="3" y="14"/>
                  <a:pt x="7" y="14"/>
                </a:cubicBezTo>
                <a:cubicBezTo>
                  <a:pt x="25" y="14"/>
                  <a:pt x="25" y="14"/>
                  <a:pt x="25" y="14"/>
                </a:cubicBezTo>
                <a:cubicBezTo>
                  <a:pt x="39" y="14"/>
                  <a:pt x="51" y="6"/>
                  <a:pt x="59" y="0"/>
                </a:cubicBezTo>
                <a:cubicBezTo>
                  <a:pt x="61" y="0"/>
                  <a:pt x="64" y="2"/>
                  <a:pt x="64" y="4"/>
                </a:cubicBezTo>
                <a:cubicBezTo>
                  <a:pt x="64" y="19"/>
                  <a:pt x="64" y="19"/>
                  <a:pt x="64" y="19"/>
                </a:cubicBezTo>
                <a:cubicBezTo>
                  <a:pt x="66" y="19"/>
                  <a:pt x="68" y="21"/>
                  <a:pt x="68" y="24"/>
                </a:cubicBezTo>
                <a:close/>
                <a:moveTo>
                  <a:pt x="59" y="6"/>
                </a:moveTo>
                <a:cubicBezTo>
                  <a:pt x="49" y="13"/>
                  <a:pt x="39" y="18"/>
                  <a:pt x="30" y="19"/>
                </a:cubicBezTo>
                <a:cubicBezTo>
                  <a:pt x="30" y="29"/>
                  <a:pt x="30" y="29"/>
                  <a:pt x="30" y="29"/>
                </a:cubicBezTo>
                <a:cubicBezTo>
                  <a:pt x="39" y="30"/>
                  <a:pt x="49" y="34"/>
                  <a:pt x="59" y="42"/>
                </a:cubicBezTo>
                <a:lnTo>
                  <a:pt x="59" y="6"/>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23" name="Freeform 37">
            <a:extLst>
              <a:ext uri="{FF2B5EF4-FFF2-40B4-BE49-F238E27FC236}">
                <a16:creationId xmlns:a16="http://schemas.microsoft.com/office/drawing/2014/main" id="{0BD3C14B-1B61-91B7-8B6E-E581D9B78932}"/>
              </a:ext>
            </a:extLst>
          </p:cNvPr>
          <p:cNvSpPr/>
          <p:nvPr userDrawn="1"/>
        </p:nvSpPr>
        <p:spPr bwMode="auto">
          <a:xfrm>
            <a:off x="4451979" y="1190095"/>
            <a:ext cx="512762" cy="458558"/>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0 w 68"/>
              <a:gd name="T17" fmla="*/ 2147483646 h 59"/>
              <a:gd name="T18" fmla="*/ 2147483646 w 68"/>
              <a:gd name="T19" fmla="*/ 0 h 59"/>
              <a:gd name="T20" fmla="*/ 2147483646 w 68"/>
              <a:gd name="T21" fmla="*/ 2147483646 h 59"/>
              <a:gd name="T22" fmla="*/ 2147483646 w 68"/>
              <a:gd name="T23" fmla="*/ 2147483646 h 5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68" h="59">
                <a:moveTo>
                  <a:pt x="34" y="49"/>
                </a:moveTo>
                <a:cubicBezTo>
                  <a:pt x="33" y="49"/>
                  <a:pt x="31" y="49"/>
                  <a:pt x="29" y="49"/>
                </a:cubicBezTo>
                <a:cubicBezTo>
                  <a:pt x="24" y="53"/>
                  <a:pt x="18" y="56"/>
                  <a:pt x="11" y="58"/>
                </a:cubicBezTo>
                <a:cubicBezTo>
                  <a:pt x="10" y="58"/>
                  <a:pt x="9" y="59"/>
                  <a:pt x="7" y="59"/>
                </a:cubicBezTo>
                <a:cubicBezTo>
                  <a:pt x="6" y="59"/>
                  <a:pt x="6" y="58"/>
                  <a:pt x="5" y="57"/>
                </a:cubicBezTo>
                <a:cubicBezTo>
                  <a:pt x="5" y="57"/>
                  <a:pt x="5" y="57"/>
                  <a:pt x="5" y="57"/>
                </a:cubicBezTo>
                <a:cubicBezTo>
                  <a:pt x="5" y="56"/>
                  <a:pt x="6" y="56"/>
                  <a:pt x="6" y="55"/>
                </a:cubicBezTo>
                <a:cubicBezTo>
                  <a:pt x="9" y="52"/>
                  <a:pt x="11" y="50"/>
                  <a:pt x="13" y="44"/>
                </a:cubicBezTo>
                <a:cubicBezTo>
                  <a:pt x="5" y="39"/>
                  <a:pt x="0" y="32"/>
                  <a:pt x="0" y="25"/>
                </a:cubicBezTo>
                <a:cubicBezTo>
                  <a:pt x="0" y="11"/>
                  <a:pt x="16" y="0"/>
                  <a:pt x="34" y="0"/>
                </a:cubicBezTo>
                <a:cubicBezTo>
                  <a:pt x="53" y="0"/>
                  <a:pt x="68" y="11"/>
                  <a:pt x="68" y="25"/>
                </a:cubicBezTo>
                <a:cubicBezTo>
                  <a:pt x="68" y="38"/>
                  <a:pt x="53" y="49"/>
                  <a:pt x="34" y="49"/>
                </a:cubicBez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363695" y="1096513"/>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363695" y="3819674"/>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4" dur="500" fill="hold" grpId="0" nodeType="after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p:tgtEl>
                                          <p:spTgt spid="23"/>
                                        </p:tgtEl>
                                        <p:attrNameLst>
                                          <p:attrName>ppt_y</p:attrName>
                                        </p:attrNameLst>
                                      </p:cBhvr>
                                      <p:tavLst>
                                        <p:tav tm="0">
                                          <p:val>
                                            <p:strVal val="#ppt_y+#ppt_h*1.125000"/>
                                          </p:val>
                                        </p:tav>
                                        <p:tav tm="100000">
                                          <p:val>
                                            <p:strVal val="#ppt_y"/>
                                          </p:val>
                                        </p:tav>
                                      </p:tavLst>
                                    </p:anim>
                                    <p:animEffect transition="in" filter="wipe(up)">
                                      <p:cBhvr>
                                        <p:cTn id="8" dur="500"/>
                                        <p:tgtEl>
                                          <p:spTgt spid="23"/>
                                        </p:tgtEl>
                                      </p:cBhvr>
                                    </p:animEffect>
                                  </p:childTnLst>
                                </p:cTn>
                              </p:par>
                            </p:childTnLst>
                          </p:cTn>
                        </p:par>
                        <p:par>
                          <p:cTn id="9" fill="hold" nodeType="afterGroup">
                            <p:stCondLst>
                              <p:cond delay="500"/>
                            </p:stCondLst>
                            <p:childTnLst>
                              <p:par>
                                <p:cTn id="10" presetID="12" presetClass="entr" presetSubtype="4" dur="500" fill="hold" grpId="0" nodeType="afterEffect">
                                  <p:stCondLst>
                                    <p:cond delay="0"/>
                                  </p:stCondLst>
                                  <p:childTnLst>
                                    <p:set>
                                      <p:cBhvr>
                                        <p:cTn id="11" dur="1" fill="hold">
                                          <p:stCondLst>
                                            <p:cond delay="0"/>
                                          </p:stCondLst>
                                        </p:cTn>
                                        <p:tgtEl>
                                          <p:spTgt spid="22"/>
                                        </p:tgtEl>
                                        <p:attrNameLst>
                                          <p:attrName>style.visibility</p:attrName>
                                        </p:attrNameLst>
                                      </p:cBhvr>
                                      <p:to>
                                        <p:strVal val="visible"/>
                                      </p:to>
                                    </p:set>
                                    <p:anim calcmode="lin" valueType="num">
                                      <p:cBhvr additive="base">
                                        <p:cTn id="12" dur="500"/>
                                        <p:tgtEl>
                                          <p:spTgt spid="22"/>
                                        </p:tgtEl>
                                        <p:attrNameLst>
                                          <p:attrName>ppt_y</p:attrName>
                                        </p:attrNameLst>
                                      </p:cBhvr>
                                      <p:tavLst>
                                        <p:tav tm="0">
                                          <p:val>
                                            <p:strVal val="#ppt_y+#ppt_h*1.125000"/>
                                          </p:val>
                                        </p:tav>
                                        <p:tav tm="100000">
                                          <p:val>
                                            <p:strVal val="#ppt_y"/>
                                          </p:val>
                                        </p:tav>
                                      </p:tavLst>
                                    </p:anim>
                                    <p:animEffect transition="in" filter="wipe(up)">
                                      <p:cBhvr>
                                        <p:cTn id="13"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3" grpId="0" animBg="1"/>
    </p:bldLs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361123" y="1228593"/>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81114" y="1875466"/>
            <a:ext cx="6206654"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304100" y="3944401"/>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1081114" y="4598627"/>
            <a:ext cx="6206655"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49">
            <a:extLst>
              <a:ext uri="{FF2B5EF4-FFF2-40B4-BE49-F238E27FC236}">
                <a16:creationId xmlns:a16="http://schemas.microsoft.com/office/drawing/2014/main" id="{0C060294-12BB-D25D-F8BC-CA5961B4FF57}"/>
              </a:ext>
            </a:extLst>
          </p:cNvPr>
          <p:cNvGrpSpPr/>
          <p:nvPr userDrawn="1"/>
        </p:nvGrpSpPr>
        <p:grpSpPr>
          <a:xfrm>
            <a:off x="516052" y="1181079"/>
            <a:ext cx="716304" cy="616236"/>
            <a:chOff x="882603" y="2302677"/>
            <a:chExt cx="1093895" cy="955612"/>
          </a:xfrm>
          <a:solidFill>
            <a:srgbClr val="0067B4"/>
          </a:solidFill>
        </p:grpSpPr>
        <p:sp>
          <p:nvSpPr>
            <p:cNvPr id="10" name="Freeform 14">
              <a:extLst>
                <a:ext uri="{FF2B5EF4-FFF2-40B4-BE49-F238E27FC236}">
                  <a16:creationId xmlns:a16="http://schemas.microsoft.com/office/drawing/2014/main" id="{75506339-DAE1-03B9-8317-BEA745495E70}"/>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1" name="Freeform 15">
              <a:extLst>
                <a:ext uri="{FF2B5EF4-FFF2-40B4-BE49-F238E27FC236}">
                  <a16:creationId xmlns:a16="http://schemas.microsoft.com/office/drawing/2014/main" id="{BC394584-E03A-BC11-E60A-A265AC6E46EC}"/>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6">
              <a:extLst>
                <a:ext uri="{FF2B5EF4-FFF2-40B4-BE49-F238E27FC236}">
                  <a16:creationId xmlns:a16="http://schemas.microsoft.com/office/drawing/2014/main" id="{D850CBFE-EE12-8F58-A170-E3A5FACC61F5}"/>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7">
              <a:extLst>
                <a:ext uri="{FF2B5EF4-FFF2-40B4-BE49-F238E27FC236}">
                  <a16:creationId xmlns:a16="http://schemas.microsoft.com/office/drawing/2014/main" id="{F6AE58A0-B366-0592-260F-25690D13FF4F}"/>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8">
              <a:extLst>
                <a:ext uri="{FF2B5EF4-FFF2-40B4-BE49-F238E27FC236}">
                  <a16:creationId xmlns:a16="http://schemas.microsoft.com/office/drawing/2014/main" id="{62532539-B24C-58EA-73E2-BE59007B8C24}"/>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9">
              <a:extLst>
                <a:ext uri="{FF2B5EF4-FFF2-40B4-BE49-F238E27FC236}">
                  <a16:creationId xmlns:a16="http://schemas.microsoft.com/office/drawing/2014/main" id="{1D1C14C1-65BC-307F-88F0-7B66241894A1}"/>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6" name="Freeform 20">
              <a:extLst>
                <a:ext uri="{FF2B5EF4-FFF2-40B4-BE49-F238E27FC236}">
                  <a16:creationId xmlns:a16="http://schemas.microsoft.com/office/drawing/2014/main" id="{ED8F0DD0-E2CA-8C4C-BF80-802CD88DB228}"/>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7" name="Freeform 21">
              <a:extLst>
                <a:ext uri="{FF2B5EF4-FFF2-40B4-BE49-F238E27FC236}">
                  <a16:creationId xmlns:a16="http://schemas.microsoft.com/office/drawing/2014/main" id="{A9E978BA-F404-B268-C0CE-8C3DFAAD22CF}"/>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18" name="组合 61">
            <a:extLst>
              <a:ext uri="{FF2B5EF4-FFF2-40B4-BE49-F238E27FC236}">
                <a16:creationId xmlns:a16="http://schemas.microsoft.com/office/drawing/2014/main" id="{477A669A-FD71-C0D4-43FA-F965A43BAC55}"/>
              </a:ext>
            </a:extLst>
          </p:cNvPr>
          <p:cNvGrpSpPr/>
          <p:nvPr userDrawn="1"/>
        </p:nvGrpSpPr>
        <p:grpSpPr>
          <a:xfrm>
            <a:off x="465727" y="3977006"/>
            <a:ext cx="615387" cy="521208"/>
            <a:chOff x="7367401" y="2282771"/>
            <a:chExt cx="1001878" cy="994714"/>
          </a:xfrm>
          <a:solidFill>
            <a:srgbClr val="0067B4"/>
          </a:solidFill>
        </p:grpSpPr>
        <p:sp>
          <p:nvSpPr>
            <p:cNvPr id="19" name="Freeform 32">
              <a:extLst>
                <a:ext uri="{FF2B5EF4-FFF2-40B4-BE49-F238E27FC236}">
                  <a16:creationId xmlns:a16="http://schemas.microsoft.com/office/drawing/2014/main" id="{68114125-0DAA-CFBC-CCB1-0672192E221B}"/>
                </a:ext>
              </a:extLst>
            </p:cNvPr>
            <p:cNvSpPr/>
            <p:nvPr/>
          </p:nvSpPr>
          <p:spPr bwMode="auto">
            <a:xfrm>
              <a:off x="7634210" y="2488996"/>
              <a:ext cx="473930" cy="596888"/>
            </a:xfrm>
            <a:custGeom>
              <a:gdLst>
                <a:gd name="T0" fmla="*/ 659 w 671"/>
                <a:gd name="T1" fmla="*/ 351 h 845"/>
                <a:gd name="T2" fmla="*/ 643 w 671"/>
                <a:gd name="T3" fmla="*/ 429 h 845"/>
                <a:gd name="T4" fmla="*/ 659 w 671"/>
                <a:gd name="T5" fmla="*/ 458 h 845"/>
                <a:gd name="T6" fmla="*/ 664 w 671"/>
                <a:gd name="T7" fmla="*/ 493 h 845"/>
                <a:gd name="T8" fmla="*/ 378 w 671"/>
                <a:gd name="T9" fmla="*/ 838 h 845"/>
                <a:gd name="T10" fmla="*/ 357 w 671"/>
                <a:gd name="T11" fmla="*/ 840 h 845"/>
                <a:gd name="T12" fmla="*/ 286 w 671"/>
                <a:gd name="T13" fmla="*/ 838 h 845"/>
                <a:gd name="T14" fmla="*/ 267 w 671"/>
                <a:gd name="T15" fmla="*/ 834 h 845"/>
                <a:gd name="T16" fmla="*/ 15 w 671"/>
                <a:gd name="T17" fmla="*/ 366 h 845"/>
                <a:gd name="T18" fmla="*/ 41 w 671"/>
                <a:gd name="T19" fmla="*/ 49 h 845"/>
                <a:gd name="T20" fmla="*/ 45 w 671"/>
                <a:gd name="T21" fmla="*/ 39 h 845"/>
                <a:gd name="T22" fmla="*/ 58 w 671"/>
                <a:gd name="T23" fmla="*/ 39 h 845"/>
                <a:gd name="T24" fmla="*/ 130 w 671"/>
                <a:gd name="T25" fmla="*/ 7 h 845"/>
                <a:gd name="T26" fmla="*/ 145 w 671"/>
                <a:gd name="T27" fmla="*/ 1 h 845"/>
                <a:gd name="T28" fmla="*/ 658 w 671"/>
                <a:gd name="T29" fmla="*/ 349 h 845"/>
                <a:gd name="T30" fmla="*/ 659 w 671"/>
                <a:gd name="T31" fmla="*/ 351 h 8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1" h="845">
                  <a:moveTo>
                    <a:pt x="659" y="351"/>
                  </a:moveTo>
                  <a:cubicBezTo>
                    <a:pt x="641" y="374"/>
                    <a:pt x="634" y="401"/>
                    <a:pt x="643" y="429"/>
                  </a:cubicBezTo>
                  <a:cubicBezTo>
                    <a:pt x="647" y="440"/>
                    <a:pt x="651" y="451"/>
                    <a:pt x="659" y="458"/>
                  </a:cubicBezTo>
                  <a:cubicBezTo>
                    <a:pt x="671" y="469"/>
                    <a:pt x="670" y="479"/>
                    <a:pt x="664" y="493"/>
                  </a:cubicBezTo>
                  <a:cubicBezTo>
                    <a:pt x="602" y="635"/>
                    <a:pt x="505" y="749"/>
                    <a:pt x="378" y="838"/>
                  </a:cubicBezTo>
                  <a:cubicBezTo>
                    <a:pt x="371" y="844"/>
                    <a:pt x="366" y="845"/>
                    <a:pt x="357" y="840"/>
                  </a:cubicBezTo>
                  <a:cubicBezTo>
                    <a:pt x="334" y="828"/>
                    <a:pt x="310" y="827"/>
                    <a:pt x="286" y="838"/>
                  </a:cubicBezTo>
                  <a:cubicBezTo>
                    <a:pt x="278" y="842"/>
                    <a:pt x="273" y="840"/>
                    <a:pt x="267" y="834"/>
                  </a:cubicBezTo>
                  <a:cubicBezTo>
                    <a:pt x="129" y="707"/>
                    <a:pt x="41" y="553"/>
                    <a:pt x="15" y="366"/>
                  </a:cubicBezTo>
                  <a:cubicBezTo>
                    <a:pt x="0" y="259"/>
                    <a:pt x="9" y="153"/>
                    <a:pt x="41" y="49"/>
                  </a:cubicBezTo>
                  <a:cubicBezTo>
                    <a:pt x="42" y="46"/>
                    <a:pt x="44" y="43"/>
                    <a:pt x="45" y="39"/>
                  </a:cubicBezTo>
                  <a:cubicBezTo>
                    <a:pt x="50" y="39"/>
                    <a:pt x="54" y="39"/>
                    <a:pt x="58" y="39"/>
                  </a:cubicBezTo>
                  <a:cubicBezTo>
                    <a:pt x="87" y="40"/>
                    <a:pt x="110" y="29"/>
                    <a:pt x="130" y="7"/>
                  </a:cubicBezTo>
                  <a:cubicBezTo>
                    <a:pt x="133" y="3"/>
                    <a:pt x="141" y="0"/>
                    <a:pt x="145" y="1"/>
                  </a:cubicBezTo>
                  <a:cubicBezTo>
                    <a:pt x="359" y="54"/>
                    <a:pt x="532" y="167"/>
                    <a:pt x="658" y="349"/>
                  </a:cubicBezTo>
                  <a:cubicBezTo>
                    <a:pt x="658" y="349"/>
                    <a:pt x="658" y="350"/>
                    <a:pt x="659" y="35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0" name="Freeform 33">
              <a:extLst>
                <a:ext uri="{FF2B5EF4-FFF2-40B4-BE49-F238E27FC236}">
                  <a16:creationId xmlns:a16="http://schemas.microsoft.com/office/drawing/2014/main" id="{F5310182-63B7-F129-95EC-3180D2E36AA8}"/>
                </a:ext>
              </a:extLst>
            </p:cNvPr>
            <p:cNvSpPr/>
            <p:nvPr/>
          </p:nvSpPr>
          <p:spPr bwMode="auto">
            <a:xfrm>
              <a:off x="7367401" y="2493174"/>
              <a:ext cx="439907" cy="697464"/>
            </a:xfrm>
            <a:custGeom>
              <a:gdLst>
                <a:gd name="T0" fmla="*/ 338 w 623"/>
                <a:gd name="T1" fmla="*/ 987 h 987"/>
                <a:gd name="T2" fmla="*/ 328 w 623"/>
                <a:gd name="T3" fmla="*/ 982 h 987"/>
                <a:gd name="T4" fmla="*/ 13 w 623"/>
                <a:gd name="T5" fmla="*/ 504 h 987"/>
                <a:gd name="T6" fmla="*/ 20 w 623"/>
                <a:gd name="T7" fmla="*/ 260 h 987"/>
                <a:gd name="T8" fmla="*/ 38 w 623"/>
                <a:gd name="T9" fmla="*/ 223 h 987"/>
                <a:gd name="T10" fmla="*/ 362 w 623"/>
                <a:gd name="T11" fmla="*/ 1 h 987"/>
                <a:gd name="T12" fmla="*/ 375 w 623"/>
                <a:gd name="T13" fmla="*/ 3 h 987"/>
                <a:gd name="T14" fmla="*/ 380 w 623"/>
                <a:gd name="T15" fmla="*/ 21 h 987"/>
                <a:gd name="T16" fmla="*/ 344 w 623"/>
                <a:gd name="T17" fmla="*/ 309 h 987"/>
                <a:gd name="T18" fmla="*/ 567 w 623"/>
                <a:gd name="T19" fmla="*/ 812 h 987"/>
                <a:gd name="T20" fmla="*/ 615 w 623"/>
                <a:gd name="T21" fmla="*/ 859 h 987"/>
                <a:gd name="T22" fmla="*/ 618 w 623"/>
                <a:gd name="T23" fmla="*/ 875 h 987"/>
                <a:gd name="T24" fmla="*/ 612 w 623"/>
                <a:gd name="T25" fmla="*/ 895 h 987"/>
                <a:gd name="T26" fmla="*/ 588 w 623"/>
                <a:gd name="T27" fmla="*/ 924 h 987"/>
                <a:gd name="T28" fmla="*/ 345 w 623"/>
                <a:gd name="T29" fmla="*/ 986 h 987"/>
                <a:gd name="T30" fmla="*/ 338 w 623"/>
                <a:gd name="T31" fmla="*/ 987 h 9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23" h="985">
                  <a:moveTo>
                    <a:pt x="338" y="987"/>
                  </a:moveTo>
                  <a:cubicBezTo>
                    <a:pt x="336" y="986"/>
                    <a:pt x="332" y="984"/>
                    <a:pt x="328" y="982"/>
                  </a:cubicBezTo>
                  <a:cubicBezTo>
                    <a:pt x="154" y="868"/>
                    <a:pt x="47" y="710"/>
                    <a:pt x="13" y="504"/>
                  </a:cubicBezTo>
                  <a:cubicBezTo>
                    <a:pt x="0" y="422"/>
                    <a:pt x="3" y="341"/>
                    <a:pt x="20" y="260"/>
                  </a:cubicBezTo>
                  <a:cubicBezTo>
                    <a:pt x="23" y="245"/>
                    <a:pt x="28" y="234"/>
                    <a:pt x="38" y="223"/>
                  </a:cubicBezTo>
                  <a:cubicBezTo>
                    <a:pt x="129" y="124"/>
                    <a:pt x="237" y="51"/>
                    <a:pt x="362" y="1"/>
                  </a:cubicBezTo>
                  <a:cubicBezTo>
                    <a:pt x="365" y="0"/>
                    <a:pt x="373" y="1"/>
                    <a:pt x="375" y="3"/>
                  </a:cubicBezTo>
                  <a:cubicBezTo>
                    <a:pt x="379" y="8"/>
                    <a:pt x="382" y="16"/>
                    <a:pt x="380" y="21"/>
                  </a:cubicBezTo>
                  <a:cubicBezTo>
                    <a:pt x="351" y="115"/>
                    <a:pt x="338" y="211"/>
                    <a:pt x="344" y="309"/>
                  </a:cubicBezTo>
                  <a:cubicBezTo>
                    <a:pt x="358" y="504"/>
                    <a:pt x="435" y="670"/>
                    <a:pt x="567" y="812"/>
                  </a:cubicBezTo>
                  <a:cubicBezTo>
                    <a:pt x="582" y="828"/>
                    <a:pt x="598" y="844"/>
                    <a:pt x="615" y="859"/>
                  </a:cubicBezTo>
                  <a:cubicBezTo>
                    <a:pt x="620" y="864"/>
                    <a:pt x="623" y="868"/>
                    <a:pt x="618" y="875"/>
                  </a:cubicBezTo>
                  <a:cubicBezTo>
                    <a:pt x="615" y="881"/>
                    <a:pt x="612" y="889"/>
                    <a:pt x="612" y="895"/>
                  </a:cubicBezTo>
                  <a:cubicBezTo>
                    <a:pt x="614" y="914"/>
                    <a:pt x="601" y="918"/>
                    <a:pt x="588" y="924"/>
                  </a:cubicBezTo>
                  <a:cubicBezTo>
                    <a:pt x="510" y="956"/>
                    <a:pt x="429" y="976"/>
                    <a:pt x="345" y="986"/>
                  </a:cubicBezTo>
                  <a:cubicBezTo>
                    <a:pt x="344" y="986"/>
                    <a:pt x="342" y="986"/>
                    <a:pt x="338" y="98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1" name="Freeform 34">
              <a:extLst>
                <a:ext uri="{FF2B5EF4-FFF2-40B4-BE49-F238E27FC236}">
                  <a16:creationId xmlns:a16="http://schemas.microsoft.com/office/drawing/2014/main" id="{3269F9AA-3345-6843-10A9-B91671B7F514}"/>
                </a:ext>
              </a:extLst>
            </p:cNvPr>
            <p:cNvSpPr/>
            <p:nvPr/>
          </p:nvSpPr>
          <p:spPr bwMode="auto">
            <a:xfrm>
              <a:off x="8168724" y="2543313"/>
              <a:ext cx="200555" cy="558090"/>
            </a:xfrm>
            <a:custGeom>
              <a:gdLst>
                <a:gd name="T0" fmla="*/ 39 w 284"/>
                <a:gd name="T1" fmla="*/ 0 h 790"/>
                <a:gd name="T2" fmla="*/ 229 w 284"/>
                <a:gd name="T3" fmla="*/ 159 h 790"/>
                <a:gd name="T4" fmla="*/ 235 w 284"/>
                <a:gd name="T5" fmla="*/ 173 h 790"/>
                <a:gd name="T6" fmla="*/ 78 w 284"/>
                <a:gd name="T7" fmla="*/ 785 h 790"/>
                <a:gd name="T8" fmla="*/ 74 w 284"/>
                <a:gd name="T9" fmla="*/ 790 h 790"/>
                <a:gd name="T10" fmla="*/ 71 w 284"/>
                <a:gd name="T11" fmla="*/ 790 h 790"/>
                <a:gd name="T12" fmla="*/ 73 w 284"/>
                <a:gd name="T13" fmla="*/ 770 h 790"/>
                <a:gd name="T14" fmla="*/ 23 w 284"/>
                <a:gd name="T15" fmla="*/ 412 h 790"/>
                <a:gd name="T16" fmla="*/ 28 w 284"/>
                <a:gd name="T17" fmla="*/ 390 h 790"/>
                <a:gd name="T18" fmla="*/ 12 w 284"/>
                <a:gd name="T19" fmla="*/ 254 h 790"/>
                <a:gd name="T20" fmla="*/ 2 w 284"/>
                <a:gd name="T21" fmla="*/ 231 h 790"/>
                <a:gd name="T22" fmla="*/ 5 w 284"/>
                <a:gd name="T23" fmla="*/ 37 h 790"/>
                <a:gd name="T24" fmla="*/ 13 w 284"/>
                <a:gd name="T25" fmla="*/ 20 h 790"/>
                <a:gd name="T26" fmla="*/ 39 w 284"/>
                <a:gd name="T27" fmla="*/ 0 h 79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84" h="790">
                  <a:moveTo>
                    <a:pt x="39" y="0"/>
                  </a:moveTo>
                  <a:cubicBezTo>
                    <a:pt x="110" y="44"/>
                    <a:pt x="173" y="97"/>
                    <a:pt x="229" y="159"/>
                  </a:cubicBezTo>
                  <a:cubicBezTo>
                    <a:pt x="232" y="163"/>
                    <a:pt x="234" y="168"/>
                    <a:pt x="235" y="173"/>
                  </a:cubicBezTo>
                  <a:cubicBezTo>
                    <a:pt x="284" y="403"/>
                    <a:pt x="231" y="607"/>
                    <a:pt x="78" y="785"/>
                  </a:cubicBezTo>
                  <a:cubicBezTo>
                    <a:pt x="77" y="787"/>
                    <a:pt x="75" y="788"/>
                    <a:pt x="74" y="790"/>
                  </a:cubicBezTo>
                  <a:cubicBezTo>
                    <a:pt x="73" y="790"/>
                    <a:pt x="73" y="790"/>
                    <a:pt x="71" y="790"/>
                  </a:cubicBezTo>
                  <a:cubicBezTo>
                    <a:pt x="71" y="784"/>
                    <a:pt x="72" y="777"/>
                    <a:pt x="73" y="770"/>
                  </a:cubicBezTo>
                  <a:cubicBezTo>
                    <a:pt x="86" y="647"/>
                    <a:pt x="68" y="527"/>
                    <a:pt x="23" y="412"/>
                  </a:cubicBezTo>
                  <a:cubicBezTo>
                    <a:pt x="20" y="403"/>
                    <a:pt x="20" y="398"/>
                    <a:pt x="28" y="390"/>
                  </a:cubicBezTo>
                  <a:cubicBezTo>
                    <a:pt x="70" y="351"/>
                    <a:pt x="63" y="283"/>
                    <a:pt x="12" y="254"/>
                  </a:cubicBezTo>
                  <a:cubicBezTo>
                    <a:pt x="1" y="248"/>
                    <a:pt x="0" y="242"/>
                    <a:pt x="2" y="231"/>
                  </a:cubicBezTo>
                  <a:cubicBezTo>
                    <a:pt x="12" y="167"/>
                    <a:pt x="13" y="102"/>
                    <a:pt x="5" y="37"/>
                  </a:cubicBezTo>
                  <a:cubicBezTo>
                    <a:pt x="4" y="30"/>
                    <a:pt x="5" y="25"/>
                    <a:pt x="13" y="20"/>
                  </a:cubicBezTo>
                  <a:cubicBezTo>
                    <a:pt x="21" y="15"/>
                    <a:pt x="29" y="8"/>
                    <a:pt x="39"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2" name="Freeform 35">
              <a:extLst>
                <a:ext uri="{FF2B5EF4-FFF2-40B4-BE49-F238E27FC236}">
                  <a16:creationId xmlns:a16="http://schemas.microsoft.com/office/drawing/2014/main" id="{FEA0034E-DC43-1A8B-FEFE-A1D025AB2E60}"/>
                </a:ext>
              </a:extLst>
            </p:cNvPr>
            <p:cNvSpPr/>
            <p:nvPr/>
          </p:nvSpPr>
          <p:spPr bwMode="auto">
            <a:xfrm>
              <a:off x="7913256" y="2835191"/>
              <a:ext cx="280239" cy="378725"/>
            </a:xfrm>
            <a:custGeom>
              <a:gdLst>
                <a:gd name="T0" fmla="*/ 395 w 397"/>
                <a:gd name="T1" fmla="*/ 316 h 536"/>
                <a:gd name="T2" fmla="*/ 381 w 397"/>
                <a:gd name="T3" fmla="*/ 422 h 536"/>
                <a:gd name="T4" fmla="*/ 371 w 397"/>
                <a:gd name="T5" fmla="*/ 440 h 536"/>
                <a:gd name="T6" fmla="*/ 230 w 397"/>
                <a:gd name="T7" fmla="*/ 533 h 536"/>
                <a:gd name="T8" fmla="*/ 211 w 397"/>
                <a:gd name="T9" fmla="*/ 535 h 536"/>
                <a:gd name="T10" fmla="*/ 17 w 397"/>
                <a:gd name="T11" fmla="*/ 450 h 536"/>
                <a:gd name="T12" fmla="*/ 10 w 397"/>
                <a:gd name="T13" fmla="*/ 436 h 536"/>
                <a:gd name="T14" fmla="*/ 6 w 397"/>
                <a:gd name="T15" fmla="*/ 405 h 536"/>
                <a:gd name="T16" fmla="*/ 17 w 397"/>
                <a:gd name="T17" fmla="*/ 377 h 536"/>
                <a:gd name="T18" fmla="*/ 311 w 397"/>
                <a:gd name="T19" fmla="*/ 12 h 536"/>
                <a:gd name="T20" fmla="*/ 325 w 397"/>
                <a:gd name="T21" fmla="*/ 1 h 536"/>
                <a:gd name="T22" fmla="*/ 345 w 397"/>
                <a:gd name="T23" fmla="*/ 14 h 536"/>
                <a:gd name="T24" fmla="*/ 395 w 397"/>
                <a:gd name="T25" fmla="*/ 316 h 53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97" h="536">
                  <a:moveTo>
                    <a:pt x="395" y="316"/>
                  </a:moveTo>
                  <a:cubicBezTo>
                    <a:pt x="393" y="337"/>
                    <a:pt x="388" y="380"/>
                    <a:pt x="381" y="422"/>
                  </a:cubicBezTo>
                  <a:cubicBezTo>
                    <a:pt x="380" y="428"/>
                    <a:pt x="376" y="435"/>
                    <a:pt x="371" y="440"/>
                  </a:cubicBezTo>
                  <a:cubicBezTo>
                    <a:pt x="328" y="477"/>
                    <a:pt x="281" y="508"/>
                    <a:pt x="230" y="533"/>
                  </a:cubicBezTo>
                  <a:cubicBezTo>
                    <a:pt x="224" y="535"/>
                    <a:pt x="217" y="536"/>
                    <a:pt x="211" y="535"/>
                  </a:cubicBezTo>
                  <a:cubicBezTo>
                    <a:pt x="143" y="515"/>
                    <a:pt x="78" y="486"/>
                    <a:pt x="17" y="450"/>
                  </a:cubicBezTo>
                  <a:cubicBezTo>
                    <a:pt x="13" y="448"/>
                    <a:pt x="10" y="441"/>
                    <a:pt x="10" y="436"/>
                  </a:cubicBezTo>
                  <a:cubicBezTo>
                    <a:pt x="8" y="426"/>
                    <a:pt x="10" y="414"/>
                    <a:pt x="6" y="405"/>
                  </a:cubicBezTo>
                  <a:cubicBezTo>
                    <a:pt x="0" y="391"/>
                    <a:pt x="6" y="385"/>
                    <a:pt x="17" y="377"/>
                  </a:cubicBezTo>
                  <a:cubicBezTo>
                    <a:pt x="149" y="283"/>
                    <a:pt x="248" y="162"/>
                    <a:pt x="311" y="12"/>
                  </a:cubicBezTo>
                  <a:cubicBezTo>
                    <a:pt x="314" y="6"/>
                    <a:pt x="315" y="0"/>
                    <a:pt x="325" y="1"/>
                  </a:cubicBezTo>
                  <a:cubicBezTo>
                    <a:pt x="335" y="2"/>
                    <a:pt x="341" y="3"/>
                    <a:pt x="345" y="14"/>
                  </a:cubicBezTo>
                  <a:cubicBezTo>
                    <a:pt x="380" y="104"/>
                    <a:pt x="397" y="198"/>
                    <a:pt x="395" y="316"/>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3" name="Freeform 36">
              <a:extLst>
                <a:ext uri="{FF2B5EF4-FFF2-40B4-BE49-F238E27FC236}">
                  <a16:creationId xmlns:a16="http://schemas.microsoft.com/office/drawing/2014/main" id="{C5F4F43F-0FBA-D32E-955F-9F2B49E049D4}"/>
                </a:ext>
              </a:extLst>
            </p:cNvPr>
            <p:cNvSpPr/>
            <p:nvPr/>
          </p:nvSpPr>
          <p:spPr bwMode="auto">
            <a:xfrm>
              <a:off x="7715387" y="2282771"/>
              <a:ext cx="396036" cy="180857"/>
            </a:xfrm>
            <a:custGeom>
              <a:gdLst>
                <a:gd name="T0" fmla="*/ 0 w 561"/>
                <a:gd name="T1" fmla="*/ 175 h 256"/>
                <a:gd name="T2" fmla="*/ 127 w 561"/>
                <a:gd name="T3" fmla="*/ 15 h 256"/>
                <a:gd name="T4" fmla="*/ 140 w 561"/>
                <a:gd name="T5" fmla="*/ 10 h 256"/>
                <a:gd name="T6" fmla="*/ 455 w 561"/>
                <a:gd name="T7" fmla="*/ 54 h 256"/>
                <a:gd name="T8" fmla="*/ 477 w 561"/>
                <a:gd name="T9" fmla="*/ 72 h 256"/>
                <a:gd name="T10" fmla="*/ 560 w 561"/>
                <a:gd name="T11" fmla="*/ 230 h 256"/>
                <a:gd name="T12" fmla="*/ 559 w 561"/>
                <a:gd name="T13" fmla="*/ 246 h 256"/>
                <a:gd name="T14" fmla="*/ 538 w 561"/>
                <a:gd name="T15" fmla="*/ 253 h 256"/>
                <a:gd name="T16" fmla="*/ 184 w 561"/>
                <a:gd name="T17" fmla="*/ 193 h 256"/>
                <a:gd name="T18" fmla="*/ 43 w 561"/>
                <a:gd name="T19" fmla="*/ 206 h 256"/>
                <a:gd name="T20" fmla="*/ 19 w 561"/>
                <a:gd name="T21" fmla="*/ 197 h 256"/>
                <a:gd name="T22" fmla="*/ 0 w 561"/>
                <a:gd name="T23" fmla="*/ 175 h 2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61" h="256">
                  <a:moveTo>
                    <a:pt x="0" y="175"/>
                  </a:moveTo>
                  <a:cubicBezTo>
                    <a:pt x="36" y="116"/>
                    <a:pt x="78" y="63"/>
                    <a:pt x="127" y="15"/>
                  </a:cubicBezTo>
                  <a:cubicBezTo>
                    <a:pt x="130" y="12"/>
                    <a:pt x="136" y="11"/>
                    <a:pt x="140" y="10"/>
                  </a:cubicBezTo>
                  <a:cubicBezTo>
                    <a:pt x="249" y="0"/>
                    <a:pt x="354" y="15"/>
                    <a:pt x="455" y="54"/>
                  </a:cubicBezTo>
                  <a:cubicBezTo>
                    <a:pt x="463" y="58"/>
                    <a:pt x="472" y="65"/>
                    <a:pt x="477" y="72"/>
                  </a:cubicBezTo>
                  <a:cubicBezTo>
                    <a:pt x="511" y="121"/>
                    <a:pt x="539" y="174"/>
                    <a:pt x="560" y="230"/>
                  </a:cubicBezTo>
                  <a:cubicBezTo>
                    <a:pt x="561" y="235"/>
                    <a:pt x="561" y="242"/>
                    <a:pt x="559" y="246"/>
                  </a:cubicBezTo>
                  <a:cubicBezTo>
                    <a:pt x="554" y="253"/>
                    <a:pt x="548" y="256"/>
                    <a:pt x="538" y="253"/>
                  </a:cubicBezTo>
                  <a:cubicBezTo>
                    <a:pt x="424" y="210"/>
                    <a:pt x="306" y="189"/>
                    <a:pt x="184" y="193"/>
                  </a:cubicBezTo>
                  <a:cubicBezTo>
                    <a:pt x="137" y="195"/>
                    <a:pt x="90" y="201"/>
                    <a:pt x="43" y="206"/>
                  </a:cubicBezTo>
                  <a:cubicBezTo>
                    <a:pt x="32" y="208"/>
                    <a:pt x="24" y="208"/>
                    <a:pt x="19" y="197"/>
                  </a:cubicBezTo>
                  <a:cubicBezTo>
                    <a:pt x="15" y="189"/>
                    <a:pt x="7" y="183"/>
                    <a:pt x="0" y="17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37">
              <a:extLst>
                <a:ext uri="{FF2B5EF4-FFF2-40B4-BE49-F238E27FC236}">
                  <a16:creationId xmlns:a16="http://schemas.microsoft.com/office/drawing/2014/main" id="{3983D1BD-A46F-59A4-54D1-782F96820112}"/>
                </a:ext>
              </a:extLst>
            </p:cNvPr>
            <p:cNvSpPr/>
            <p:nvPr/>
          </p:nvSpPr>
          <p:spPr bwMode="auto">
            <a:xfrm>
              <a:off x="7747321" y="2435276"/>
              <a:ext cx="400214" cy="282627"/>
            </a:xfrm>
            <a:custGeom>
              <a:gdLst>
                <a:gd name="T0" fmla="*/ 0 w 567"/>
                <a:gd name="T1" fmla="*/ 35 h 400"/>
                <a:gd name="T2" fmla="*/ 480 w 567"/>
                <a:gd name="T3" fmla="*/ 79 h 400"/>
                <a:gd name="T4" fmla="*/ 558 w 567"/>
                <a:gd name="T5" fmla="*/ 186 h 400"/>
                <a:gd name="T6" fmla="*/ 560 w 567"/>
                <a:gd name="T7" fmla="*/ 349 h 400"/>
                <a:gd name="T8" fmla="*/ 557 w 567"/>
                <a:gd name="T9" fmla="*/ 377 h 400"/>
                <a:gd name="T10" fmla="*/ 534 w 567"/>
                <a:gd name="T11" fmla="*/ 400 h 400"/>
                <a:gd name="T12" fmla="*/ 0 w 567"/>
                <a:gd name="T13" fmla="*/ 35 h 400"/>
              </a:gdLst>
              <a:cxnLst>
                <a:cxn ang="0">
                  <a:pos x="T0" y="T1"/>
                </a:cxn>
                <a:cxn ang="0">
                  <a:pos x="T2" y="T3"/>
                </a:cxn>
                <a:cxn ang="0">
                  <a:pos x="T4" y="T5"/>
                </a:cxn>
                <a:cxn ang="0">
                  <a:pos x="T6" y="T7"/>
                </a:cxn>
                <a:cxn ang="0">
                  <a:pos x="T8" y="T9"/>
                </a:cxn>
                <a:cxn ang="0">
                  <a:pos x="T10" y="T11"/>
                </a:cxn>
                <a:cxn ang="0">
                  <a:pos x="T12" y="T13"/>
                </a:cxn>
              </a:cxnLst>
              <a:rect l="0" t="0" r="r" b="b"/>
              <a:pathLst>
                <a:path w="567" h="400">
                  <a:moveTo>
                    <a:pt x="0" y="35"/>
                  </a:moveTo>
                  <a:cubicBezTo>
                    <a:pt x="97" y="0"/>
                    <a:pt x="371" y="25"/>
                    <a:pt x="480" y="79"/>
                  </a:cubicBezTo>
                  <a:cubicBezTo>
                    <a:pt x="481" y="147"/>
                    <a:pt x="497" y="169"/>
                    <a:pt x="558" y="186"/>
                  </a:cubicBezTo>
                  <a:cubicBezTo>
                    <a:pt x="566" y="240"/>
                    <a:pt x="567" y="294"/>
                    <a:pt x="560" y="349"/>
                  </a:cubicBezTo>
                  <a:cubicBezTo>
                    <a:pt x="559" y="358"/>
                    <a:pt x="558" y="368"/>
                    <a:pt x="557" y="377"/>
                  </a:cubicBezTo>
                  <a:cubicBezTo>
                    <a:pt x="554" y="397"/>
                    <a:pt x="558" y="395"/>
                    <a:pt x="534" y="400"/>
                  </a:cubicBezTo>
                  <a:cubicBezTo>
                    <a:pt x="402" y="212"/>
                    <a:pt x="222" y="93"/>
                    <a:pt x="0" y="3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2" name="Freeform 38">
              <a:extLst>
                <a:ext uri="{FF2B5EF4-FFF2-40B4-BE49-F238E27FC236}">
                  <a16:creationId xmlns:a16="http://schemas.microsoft.com/office/drawing/2014/main" id="{85558BA3-FFB7-6A34-7CD0-18CC95503386}"/>
                </a:ext>
              </a:extLst>
            </p:cNvPr>
            <p:cNvSpPr/>
            <p:nvPr/>
          </p:nvSpPr>
          <p:spPr bwMode="auto">
            <a:xfrm>
              <a:off x="7655400" y="3171537"/>
              <a:ext cx="366490" cy="105948"/>
            </a:xfrm>
            <a:custGeom>
              <a:gdLst>
                <a:gd name="T0" fmla="*/ 519 w 519"/>
                <a:gd name="T1" fmla="*/ 88 h 150"/>
                <a:gd name="T2" fmla="*/ 0 w 519"/>
                <a:gd name="T3" fmla="*/ 64 h 150"/>
                <a:gd name="T4" fmla="*/ 216 w 519"/>
                <a:gd name="T5" fmla="*/ 0 h 150"/>
                <a:gd name="T6" fmla="*/ 352 w 519"/>
                <a:gd name="T7" fmla="*/ 10 h 150"/>
                <a:gd name="T8" fmla="*/ 519 w 519"/>
                <a:gd name="T9" fmla="*/ 88 h 150"/>
              </a:gdLst>
              <a:cxnLst>
                <a:cxn ang="0">
                  <a:pos x="T0" y="T1"/>
                </a:cxn>
                <a:cxn ang="0">
                  <a:pos x="T2" y="T3"/>
                </a:cxn>
                <a:cxn ang="0">
                  <a:pos x="T4" y="T5"/>
                </a:cxn>
                <a:cxn ang="0">
                  <a:pos x="T6" y="T7"/>
                </a:cxn>
                <a:cxn ang="0">
                  <a:pos x="T8" y="T9"/>
                </a:cxn>
              </a:cxnLst>
              <a:rect l="0" t="0" r="r" b="b"/>
              <a:pathLst>
                <a:path w="519" h="150">
                  <a:moveTo>
                    <a:pt x="519" y="88"/>
                  </a:moveTo>
                  <a:cubicBezTo>
                    <a:pt x="376" y="150"/>
                    <a:pt x="104" y="137"/>
                    <a:pt x="0" y="64"/>
                  </a:cubicBezTo>
                  <a:cubicBezTo>
                    <a:pt x="70" y="43"/>
                    <a:pt x="143" y="22"/>
                    <a:pt x="216" y="0"/>
                  </a:cubicBezTo>
                  <a:cubicBezTo>
                    <a:pt x="256" y="51"/>
                    <a:pt x="316" y="46"/>
                    <a:pt x="352" y="10"/>
                  </a:cubicBezTo>
                  <a:cubicBezTo>
                    <a:pt x="408" y="36"/>
                    <a:pt x="463" y="62"/>
                    <a:pt x="519" y="8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5" name="Freeform 39">
              <a:extLst>
                <a:ext uri="{FF2B5EF4-FFF2-40B4-BE49-F238E27FC236}">
                  <a16:creationId xmlns:a16="http://schemas.microsoft.com/office/drawing/2014/main" id="{ED93C984-74ED-8B5A-7594-499D94103D61}"/>
                </a:ext>
              </a:extLst>
            </p:cNvPr>
            <p:cNvSpPr/>
            <p:nvPr/>
          </p:nvSpPr>
          <p:spPr bwMode="auto">
            <a:xfrm>
              <a:off x="7501701" y="2298887"/>
              <a:ext cx="251887" cy="145044"/>
            </a:xfrm>
            <a:custGeom>
              <a:gdLst>
                <a:gd name="T0" fmla="*/ 357 w 357"/>
                <a:gd name="T1" fmla="*/ 0 h 205"/>
                <a:gd name="T2" fmla="*/ 266 w 357"/>
                <a:gd name="T3" fmla="*/ 129 h 205"/>
                <a:gd name="T4" fmla="*/ 256 w 357"/>
                <a:gd name="T5" fmla="*/ 136 h 205"/>
                <a:gd name="T6" fmla="*/ 168 w 357"/>
                <a:gd name="T7" fmla="*/ 198 h 205"/>
                <a:gd name="T8" fmla="*/ 167 w 357"/>
                <a:gd name="T9" fmla="*/ 199 h 205"/>
                <a:gd name="T10" fmla="*/ 0 w 357"/>
                <a:gd name="T11" fmla="*/ 205 h 205"/>
                <a:gd name="T12" fmla="*/ 357 w 357"/>
                <a:gd name="T13" fmla="*/ 0 h 205"/>
              </a:gdLst>
              <a:cxnLst>
                <a:cxn ang="0">
                  <a:pos x="T0" y="T1"/>
                </a:cxn>
                <a:cxn ang="0">
                  <a:pos x="T2" y="T3"/>
                </a:cxn>
                <a:cxn ang="0">
                  <a:pos x="T4" y="T5"/>
                </a:cxn>
                <a:cxn ang="0">
                  <a:pos x="T6" y="T7"/>
                </a:cxn>
                <a:cxn ang="0">
                  <a:pos x="T8" y="T9"/>
                </a:cxn>
                <a:cxn ang="0">
                  <a:pos x="T10" y="T11"/>
                </a:cxn>
                <a:cxn ang="0">
                  <a:pos x="T12" y="T13"/>
                </a:cxn>
              </a:cxnLst>
              <a:rect l="0" t="0" r="r" b="b"/>
              <a:pathLst>
                <a:path w="357" h="205">
                  <a:moveTo>
                    <a:pt x="357" y="0"/>
                  </a:moveTo>
                  <a:cubicBezTo>
                    <a:pt x="326" y="44"/>
                    <a:pt x="296" y="87"/>
                    <a:pt x="266" y="129"/>
                  </a:cubicBezTo>
                  <a:cubicBezTo>
                    <a:pt x="264" y="132"/>
                    <a:pt x="259" y="136"/>
                    <a:pt x="256" y="136"/>
                  </a:cubicBezTo>
                  <a:cubicBezTo>
                    <a:pt x="211" y="135"/>
                    <a:pt x="182" y="157"/>
                    <a:pt x="168" y="198"/>
                  </a:cubicBezTo>
                  <a:cubicBezTo>
                    <a:pt x="167" y="200"/>
                    <a:pt x="166" y="201"/>
                    <a:pt x="167" y="199"/>
                  </a:cubicBezTo>
                  <a:cubicBezTo>
                    <a:pt x="110" y="201"/>
                    <a:pt x="56" y="203"/>
                    <a:pt x="0" y="205"/>
                  </a:cubicBezTo>
                  <a:cubicBezTo>
                    <a:pt x="99" y="101"/>
                    <a:pt x="218" y="32"/>
                    <a:pt x="3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6" name="Freeform 40">
              <a:extLst>
                <a:ext uri="{FF2B5EF4-FFF2-40B4-BE49-F238E27FC236}">
                  <a16:creationId xmlns:a16="http://schemas.microsoft.com/office/drawing/2014/main" id="{8B7917CA-D716-4B85-D8FF-78F537ECDADB}"/>
                </a:ext>
              </a:extLst>
            </p:cNvPr>
            <p:cNvSpPr/>
            <p:nvPr/>
          </p:nvSpPr>
          <p:spPr bwMode="auto">
            <a:xfrm>
              <a:off x="8104559" y="2355591"/>
              <a:ext cx="204733" cy="234577"/>
            </a:xfrm>
            <a:custGeom>
              <a:gdLst>
                <a:gd name="T0" fmla="*/ 290 w 290"/>
                <a:gd name="T1" fmla="*/ 332 h 332"/>
                <a:gd name="T2" fmla="*/ 281 w 290"/>
                <a:gd name="T3" fmla="*/ 325 h 332"/>
                <a:gd name="T4" fmla="*/ 155 w 290"/>
                <a:gd name="T5" fmla="*/ 231 h 332"/>
                <a:gd name="T6" fmla="*/ 147 w 290"/>
                <a:gd name="T7" fmla="*/ 215 h 332"/>
                <a:gd name="T8" fmla="*/ 66 w 290"/>
                <a:gd name="T9" fmla="*/ 126 h 332"/>
                <a:gd name="T10" fmla="*/ 53 w 290"/>
                <a:gd name="T11" fmla="*/ 119 h 332"/>
                <a:gd name="T12" fmla="*/ 0 w 290"/>
                <a:gd name="T13" fmla="*/ 0 h 332"/>
                <a:gd name="T14" fmla="*/ 290 w 290"/>
                <a:gd name="T15" fmla="*/ 332 h 332"/>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90" h="332">
                  <a:moveTo>
                    <a:pt x="290" y="332"/>
                  </a:moveTo>
                  <a:cubicBezTo>
                    <a:pt x="286" y="329"/>
                    <a:pt x="284" y="327"/>
                    <a:pt x="281" y="325"/>
                  </a:cubicBezTo>
                  <a:cubicBezTo>
                    <a:pt x="239" y="294"/>
                    <a:pt x="197" y="263"/>
                    <a:pt x="155" y="231"/>
                  </a:cubicBezTo>
                  <a:cubicBezTo>
                    <a:pt x="151" y="228"/>
                    <a:pt x="147" y="221"/>
                    <a:pt x="147" y="215"/>
                  </a:cubicBezTo>
                  <a:cubicBezTo>
                    <a:pt x="146" y="168"/>
                    <a:pt x="114" y="132"/>
                    <a:pt x="66" y="126"/>
                  </a:cubicBezTo>
                  <a:cubicBezTo>
                    <a:pt x="61" y="126"/>
                    <a:pt x="54" y="123"/>
                    <a:pt x="53" y="119"/>
                  </a:cubicBezTo>
                  <a:cubicBezTo>
                    <a:pt x="34" y="79"/>
                    <a:pt x="17" y="39"/>
                    <a:pt x="0" y="0"/>
                  </a:cubicBezTo>
                  <a:cubicBezTo>
                    <a:pt x="84" y="22"/>
                    <a:pt x="264" y="226"/>
                    <a:pt x="290" y="33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7" name="Freeform 41">
              <a:extLst>
                <a:ext uri="{FF2B5EF4-FFF2-40B4-BE49-F238E27FC236}">
                  <a16:creationId xmlns:a16="http://schemas.microsoft.com/office/drawing/2014/main" id="{752566C8-2256-836D-0B1C-5E8A8F470567}"/>
                </a:ext>
              </a:extLst>
            </p:cNvPr>
            <p:cNvSpPr/>
            <p:nvPr/>
          </p:nvSpPr>
          <p:spPr bwMode="auto">
            <a:xfrm>
              <a:off x="7407094" y="2470791"/>
              <a:ext cx="185632" cy="123556"/>
            </a:xfrm>
            <a:custGeom>
              <a:gdLst>
                <a:gd name="T0" fmla="*/ 263 w 263"/>
                <a:gd name="T1" fmla="*/ 1 h 175"/>
                <a:gd name="T2" fmla="*/ 0 w 263"/>
                <a:gd name="T3" fmla="*/ 175 h 175"/>
                <a:gd name="T4" fmla="*/ 4 w 263"/>
                <a:gd name="T5" fmla="*/ 162 h 175"/>
                <a:gd name="T6" fmla="*/ 80 w 263"/>
                <a:gd name="T7" fmla="*/ 28 h 175"/>
                <a:gd name="T8" fmla="*/ 104 w 263"/>
                <a:gd name="T9" fmla="*/ 12 h 175"/>
                <a:gd name="T10" fmla="*/ 250 w 263"/>
                <a:gd name="T11" fmla="*/ 0 h 175"/>
                <a:gd name="T12" fmla="*/ 263 w 263"/>
                <a:gd name="T13" fmla="*/ 1 h 175"/>
              </a:gdLst>
              <a:cxnLst>
                <a:cxn ang="0">
                  <a:pos x="T0" y="T1"/>
                </a:cxn>
                <a:cxn ang="0">
                  <a:pos x="T2" y="T3"/>
                </a:cxn>
                <a:cxn ang="0">
                  <a:pos x="T4" y="T5"/>
                </a:cxn>
                <a:cxn ang="0">
                  <a:pos x="T6" y="T7"/>
                </a:cxn>
                <a:cxn ang="0">
                  <a:pos x="T8" y="T9"/>
                </a:cxn>
                <a:cxn ang="0">
                  <a:pos x="T10" y="T11"/>
                </a:cxn>
                <a:cxn ang="0">
                  <a:pos x="T12" y="T13"/>
                </a:cxn>
              </a:cxnLst>
              <a:rect l="0" t="0" r="r" b="b"/>
              <a:pathLst>
                <a:path w="263" h="175">
                  <a:moveTo>
                    <a:pt x="263" y="1"/>
                  </a:moveTo>
                  <a:cubicBezTo>
                    <a:pt x="167" y="46"/>
                    <a:pt x="80" y="101"/>
                    <a:pt x="0" y="175"/>
                  </a:cubicBezTo>
                  <a:cubicBezTo>
                    <a:pt x="2" y="168"/>
                    <a:pt x="3" y="165"/>
                    <a:pt x="4" y="162"/>
                  </a:cubicBezTo>
                  <a:cubicBezTo>
                    <a:pt x="30" y="117"/>
                    <a:pt x="55" y="72"/>
                    <a:pt x="80" y="28"/>
                  </a:cubicBezTo>
                  <a:cubicBezTo>
                    <a:pt x="85" y="19"/>
                    <a:pt x="93" y="13"/>
                    <a:pt x="104" y="12"/>
                  </a:cubicBezTo>
                  <a:cubicBezTo>
                    <a:pt x="153" y="9"/>
                    <a:pt x="201" y="4"/>
                    <a:pt x="250" y="0"/>
                  </a:cubicBezTo>
                  <a:cubicBezTo>
                    <a:pt x="254" y="0"/>
                    <a:pt x="258" y="1"/>
                    <a:pt x="263" y="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7" presetClass="entr" presetSubtype="0" dur="1000"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900" decel="100000" fill="hold"/>
                                        <p:tgtEl>
                                          <p:spTgt spid="8"/>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8"/>
                                        </p:tgtEl>
                                        <p:attrNameLst>
                                          <p:attrName>ppt_y</p:attrName>
                                        </p:attrNameLst>
                                      </p:cBhvr>
                                      <p:tavLst>
                                        <p:tav tm="0">
                                          <p:val>
                                            <p:strVal val="#ppt_y-.03"/>
                                          </p:val>
                                        </p:tav>
                                        <p:tav tm="100000">
                                          <p:val>
                                            <p:strVal val="#ppt_y"/>
                                          </p:val>
                                        </p:tav>
                                      </p:tavLst>
                                    </p:anim>
                                  </p:childTnLst>
                                </p:cTn>
                              </p:par>
                            </p:childTnLst>
                          </p:cTn>
                        </p:par>
                        <p:par>
                          <p:cTn id="11" fill="hold" nodeType="afterGroup">
                            <p:stCondLst>
                              <p:cond delay="1000"/>
                            </p:stCondLst>
                            <p:childTnLst>
                              <p:par>
                                <p:cTn id="12" presetID="37" presetClass="entr" presetSubtype="0" dur="1000" fill="hold" nodeType="afterEffect">
                                  <p:stCondLst>
                                    <p:cond delay="0"/>
                                  </p:stCondLst>
                                  <p:childTnLst>
                                    <p:set>
                                      <p:cBhvr>
                                        <p:cTn id="13" dur="1" fill="hold">
                                          <p:stCondLst>
                                            <p:cond delay="0"/>
                                          </p:stCondLst>
                                        </p:cTn>
                                        <p:tgtEl>
                                          <p:spTgt spid="18"/>
                                        </p:tgtEl>
                                        <p:attrNameLst>
                                          <p:attrName>style.visibility</p:attrName>
                                        </p:attrNameLst>
                                      </p:cBhvr>
                                      <p:to>
                                        <p:strVal val="visible"/>
                                      </p:to>
                                    </p:set>
                                    <p:animEffect transition="in" filter="fade">
                                      <p:cBhvr>
                                        <p:cTn id="14" dur="1000"/>
                                        <p:tgtEl>
                                          <p:spTgt spid="18"/>
                                        </p:tgtEl>
                                      </p:cBhvr>
                                    </p:animEffect>
                                    <p:anim calcmode="lin" valueType="num">
                                      <p:cBhvr>
                                        <p:cTn id="15" dur="1000" fill="hold"/>
                                        <p:tgtEl>
                                          <p:spTgt spid="18"/>
                                        </p:tgtEl>
                                        <p:attrNameLst>
                                          <p:attrName>ppt_x</p:attrName>
                                        </p:attrNameLst>
                                      </p:cBhvr>
                                      <p:tavLst>
                                        <p:tav tm="0">
                                          <p:val>
                                            <p:strVal val="#ppt_x"/>
                                          </p:val>
                                        </p:tav>
                                        <p:tav tm="100000">
                                          <p:val>
                                            <p:strVal val="#ppt_x"/>
                                          </p:val>
                                        </p:tav>
                                      </p:tavLst>
                                    </p:anim>
                                    <p:anim calcmode="lin" valueType="num">
                                      <p:cBhvr>
                                        <p:cTn id="16" dur="900" decel="100000" fill="hold"/>
                                        <p:tgtEl>
                                          <p:spTgt spid="18"/>
                                        </p:tgtEl>
                                        <p:attrNameLst>
                                          <p:attrName>ppt_y</p:attrName>
                                        </p:attrNameLst>
                                      </p:cBhvr>
                                      <p:tavLst>
                                        <p:tav tm="0">
                                          <p:val>
                                            <p:strVal val="#ppt_y+1"/>
                                          </p:val>
                                        </p:tav>
                                        <p:tav tm="100000">
                                          <p:val>
                                            <p:strVal val="#ppt_y-.03"/>
                                          </p:val>
                                        </p:tav>
                                      </p:tavLst>
                                    </p:anim>
                                    <p:anim calcmode="lin" valueType="num">
                                      <p:cBhvr>
                                        <p:cTn id="17" dur="100" accel="100000" fill="hold">
                                          <p:stCondLst>
                                            <p:cond delay="900"/>
                                          </p:stCondLst>
                                        </p:cTn>
                                        <p:tgtEl>
                                          <p:spTgt spid="18"/>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94476" y="285895"/>
            <a:ext cx="1069033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 name="Text Placeholder 2">
            <a:extLst>
              <a:ext uri="{FF2B5EF4-FFF2-40B4-BE49-F238E27FC236}">
                <a16:creationId xmlns:a16="http://schemas.microsoft.com/office/drawing/2014/main" id="{9352010A-7260-7C9E-9894-0137156D7D3F}"/>
              </a:ext>
            </a:extLst>
          </p:cNvPr>
          <p:cNvSpPr>
            <a:spLocks noGrp="1"/>
          </p:cNvSpPr>
          <p:nvPr>
            <p:ph type="body" idx="1"/>
          </p:nvPr>
        </p:nvSpPr>
        <p:spPr>
          <a:xfrm>
            <a:off x="548783" y="1385507"/>
            <a:ext cx="5157787"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10D2476A-B050-F597-9D62-013329591DC3}"/>
              </a:ext>
            </a:extLst>
          </p:cNvPr>
          <p:cNvSpPr>
            <a:spLocks noGrp="1"/>
          </p:cNvSpPr>
          <p:nvPr>
            <p:ph sz="half" idx="2"/>
          </p:nvPr>
        </p:nvSpPr>
        <p:spPr>
          <a:xfrm>
            <a:off x="548783" y="2291715"/>
            <a:ext cx="5157787"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Text Placeholder 4">
            <a:extLst>
              <a:ext uri="{FF2B5EF4-FFF2-40B4-BE49-F238E27FC236}">
                <a16:creationId xmlns:a16="http://schemas.microsoft.com/office/drawing/2014/main" id="{AEDDE5F1-3D0D-E75E-7DF1-E56916C7BA16}"/>
              </a:ext>
            </a:extLst>
          </p:cNvPr>
          <p:cNvSpPr>
            <a:spLocks noGrp="1"/>
          </p:cNvSpPr>
          <p:nvPr>
            <p:ph type="body" sz="quarter" idx="3"/>
          </p:nvPr>
        </p:nvSpPr>
        <p:spPr>
          <a:xfrm>
            <a:off x="6278880" y="1385507"/>
            <a:ext cx="5183188"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6" name="Content Placeholder 5">
            <a:extLst>
              <a:ext uri="{FF2B5EF4-FFF2-40B4-BE49-F238E27FC236}">
                <a16:creationId xmlns:a16="http://schemas.microsoft.com/office/drawing/2014/main" id="{1A426879-12F4-EB0D-08A9-A230E07020AE}"/>
              </a:ext>
            </a:extLst>
          </p:cNvPr>
          <p:cNvSpPr>
            <a:spLocks noGrp="1"/>
          </p:cNvSpPr>
          <p:nvPr>
            <p:ph sz="quarter" idx="4"/>
          </p:nvPr>
        </p:nvSpPr>
        <p:spPr>
          <a:xfrm>
            <a:off x="6278880" y="2291715"/>
            <a:ext cx="5183188"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Tree>
    <p:extLst>
      <p:ext uri="{BB962C8B-B14F-4D97-AF65-F5344CB8AC3E}">
        <p14:creationId xmlns:p14="http://schemas.microsoft.com/office/powerpoint/2010/main" val="427038701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1_Title and Content">
    <p:spTree>
      <p:nvGrpSpPr>
        <p:cNvPr id="1" name=""/>
        <p:cNvGrpSpPr/>
        <p:nvPr/>
      </p:nvGrpSpPr>
      <p:grpSpPr>
        <a:xfrm>
          <a:off x="0" y="0"/>
          <a:ext cx="0" cy="0"/>
        </a:xfrm>
      </p:grpSpPr>
      <p:sp>
        <p:nvSpPr>
          <p:cNvPr id="2" name="Holder 2"/>
          <p:cNvSpPr>
            <a:spLocks noGrp="1"/>
          </p:cNvSpPr>
          <p:nvPr>
            <p:ph type="title"/>
          </p:nvPr>
        </p:nvSpPr>
        <p:spPr>
          <a:xfrm>
            <a:off x="1553504" y="1189025"/>
            <a:ext cx="9084992" cy="275332"/>
          </a:xfrm>
        </p:spPr>
        <p:txBody>
          <a:bodyPr lIns="0" tIns="0" rIns="0" bIns="0"/>
          <a:lstStyle>
            <a:lvl1pPr>
              <a:defRPr sz="1789" b="1" i="0">
                <a:solidFill>
                  <a:srgbClr val="FB914A"/>
                </a:solidFill>
                <a:latin typeface="宋体"/>
                <a:cs typeface="宋体"/>
              </a:defRPr>
            </a:lvl1pPr>
          </a:lstStyle>
          <a:p>
            <a:endParaRPr/>
          </a:p>
        </p:txBody>
      </p:sp>
      <p:grpSp>
        <p:nvGrpSpPr>
          <p:cNvPr id="3" name="Group 2">
            <a:extLst>
              <a:ext uri="{FF2B5EF4-FFF2-40B4-BE49-F238E27FC236}">
                <a16:creationId xmlns:a16="http://schemas.microsoft.com/office/drawing/2014/main" id="{625DEE2B-A5EA-7E5C-D475-307F4995CBD6}"/>
              </a:ext>
            </a:extLst>
          </p:cNvPr>
          <p:cNvGrpSpPr/>
          <p:nvPr userDrawn="1"/>
        </p:nvGrpSpPr>
        <p:grpSpPr>
          <a:xfrm>
            <a:off x="446534" y="453643"/>
            <a:ext cx="11298933" cy="98554"/>
            <a:chOff x="446534" y="453643"/>
            <a:chExt cx="11298933" cy="98554"/>
          </a:xfrm>
        </p:grpSpPr>
        <p:sp>
          <p:nvSpPr>
            <p:cNvPr id="4" name="矩形 8">
              <a:extLst>
                <a:ext uri="{FF2B5EF4-FFF2-40B4-BE49-F238E27FC236}">
                  <a16:creationId xmlns:a16="http://schemas.microsoft.com/office/drawing/2014/main" id="{63F01AD6-5BA4-53B3-5F9B-1B0114F48FBE}"/>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长方形 9">
              <a:extLst>
                <a:ext uri="{FF2B5EF4-FFF2-40B4-BE49-F238E27FC236}">
                  <a16:creationId xmlns:a16="http://schemas.microsoft.com/office/drawing/2014/main" id="{A7D47818-8344-BB83-B555-A588C260E40A}"/>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矩形 10">
              <a:extLst>
                <a:ext uri="{FF2B5EF4-FFF2-40B4-BE49-F238E27FC236}">
                  <a16:creationId xmlns:a16="http://schemas.microsoft.com/office/drawing/2014/main" id="{D7E48E84-0C9B-A654-AC4E-27A83904E8BD}"/>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extLst>
      <p:ext uri="{BB962C8B-B14F-4D97-AF65-F5344CB8AC3E}">
        <p14:creationId xmlns:p14="http://schemas.microsoft.com/office/powerpoint/2010/main" val="1804808025"/>
      </p:ext>
    </p:extLst>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76135110015010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7" name="Rectangle 6">
            <a:extLst>
              <a:ext uri="{FF2B5EF4-FFF2-40B4-BE49-F238E27FC236}">
                <a16:creationId xmlns:a16="http://schemas.microsoft.com/office/drawing/2014/main" id="{D6EE37FC-8F78-F61B-3F6A-B32BCC48C916}"/>
              </a:ext>
            </a:extLst>
          </p:cNvPr>
          <p:cNvSpPr/>
          <p:nvPr/>
        </p:nvSpPr>
        <p:spPr>
          <a:xfrm>
            <a:off x="0" y="11128"/>
            <a:ext cx="12191999" cy="3737912"/>
          </a:xfrm>
          <a:prstGeom prst="rect">
            <a:avLst/>
          </a:prstGeom>
          <a:gradFill flip="none" rotWithShape="1">
            <a:gsLst>
              <a:gs pos="0">
                <a:srgbClr val="2EA7E0">
                  <a:shade val="30000"/>
                  <a:satMod val="115000"/>
                </a:srgbClr>
              </a:gs>
              <a:gs pos="50000">
                <a:srgbClr val="2EA7E0">
                  <a:shade val="67500"/>
                  <a:satMod val="115000"/>
                </a:srgbClr>
              </a:gs>
              <a:gs pos="100000">
                <a:srgbClr val="2EA7E0">
                  <a:shade val="100000"/>
                  <a:satMod val="115000"/>
                </a:srgbClr>
              </a:gs>
            </a:gsLst>
            <a:path path="circle">
              <a:fillToRect l="100000" t="100000"/>
            </a:path>
            <a:tileRect r="-100000" b="-100000"/>
          </a:gradFill>
        </p:spPr>
        <p:style>
          <a:lnRef idx="1">
            <a:schemeClr val="accent4"/>
          </a:lnRef>
          <a:fillRef idx="3">
            <a:schemeClr val="accent4"/>
          </a:fillRef>
          <a:effectRef idx="2">
            <a:schemeClr val="accent4"/>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8" name="Rectangle 17">
            <a:extLst>
              <a:ext uri="{FF2B5EF4-FFF2-40B4-BE49-F238E27FC236}">
                <a16:creationId xmlns:a16="http://schemas.microsoft.com/office/drawing/2014/main" id="{35DD900F-848C-D5DE-5D10-D3FBBF24DB48}"/>
              </a:ext>
            </a:extLst>
          </p:cNvPr>
          <p:cNvSpPr/>
          <p:nvPr/>
        </p:nvSpPr>
        <p:spPr>
          <a:xfrm>
            <a:off x="417129" y="5926828"/>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19" name="Group 18">
            <a:extLst>
              <a:ext uri="{FF2B5EF4-FFF2-40B4-BE49-F238E27FC236}">
                <a16:creationId xmlns:a16="http://schemas.microsoft.com/office/drawing/2014/main" id="{B1FD7130-118E-213E-2124-9C8D35B3905B}"/>
              </a:ext>
            </a:extLst>
          </p:cNvPr>
          <p:cNvGrpSpPr/>
          <p:nvPr/>
        </p:nvGrpSpPr>
        <p:grpSpPr>
          <a:xfrm>
            <a:off x="8057179" y="513685"/>
            <a:ext cx="3552929" cy="576000"/>
            <a:chOff x="5717435" y="5325094"/>
            <a:chExt cx="2942245" cy="435525"/>
          </a:xfrm>
        </p:grpSpPr>
        <p:grpSp>
          <p:nvGrpSpPr>
            <p:cNvPr id="20" name="组合 33">
              <a:extLst>
                <a:ext uri="{FF2B5EF4-FFF2-40B4-BE49-F238E27FC236}">
                  <a16:creationId xmlns:a16="http://schemas.microsoft.com/office/drawing/2014/main" id="{C7B3D11F-4C45-3E62-B4FB-E902E42C4E8E}"/>
                </a:ext>
              </a:extLst>
            </p:cNvPr>
            <p:cNvGrpSpPr/>
            <p:nvPr/>
          </p:nvGrpSpPr>
          <p:grpSpPr>
            <a:xfrm>
              <a:off x="6978378" y="5330831"/>
              <a:ext cx="429793" cy="429788"/>
              <a:chOff x="5196486" y="5946187"/>
              <a:chExt cx="305647" cy="305644"/>
            </a:xfrm>
          </p:grpSpPr>
          <p:grpSp>
            <p:nvGrpSpPr>
              <p:cNvPr id="66" name="组合 34">
                <a:extLst>
                  <a:ext uri="{FF2B5EF4-FFF2-40B4-BE49-F238E27FC236}">
                    <a16:creationId xmlns:a16="http://schemas.microsoft.com/office/drawing/2014/main" id="{F9696054-04B6-F3F3-E7DA-E0E54B8ADCF7}"/>
                  </a:ext>
                </a:extLst>
              </p:cNvPr>
              <p:cNvGrpSpPr/>
              <p:nvPr/>
            </p:nvGrpSpPr>
            <p:grpSpPr>
              <a:xfrm>
                <a:off x="5196486" y="5946187"/>
                <a:ext cx="305647" cy="305644"/>
                <a:chOff x="1517330" y="1125257"/>
                <a:chExt cx="2204282" cy="2204282"/>
              </a:xfrm>
            </p:grpSpPr>
            <p:sp>
              <p:nvSpPr>
                <p:cNvPr id="68" name="椭圆 36">
                  <a:extLst>
                    <a:ext uri="{FF2B5EF4-FFF2-40B4-BE49-F238E27FC236}">
                      <a16:creationId xmlns:a16="http://schemas.microsoft.com/office/drawing/2014/main" id="{4372BD08-6238-4C25-5F26-D7F32D2F15D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9" name="椭圆 37">
                  <a:extLst>
                    <a:ext uri="{FF2B5EF4-FFF2-40B4-BE49-F238E27FC236}">
                      <a16:creationId xmlns:a16="http://schemas.microsoft.com/office/drawing/2014/main" id="{3D8FF073-59CF-81D0-D5AE-B8857FA40A2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7" name="Freeform 44">
                <a:extLst>
                  <a:ext uri="{FF2B5EF4-FFF2-40B4-BE49-F238E27FC236}">
                    <a16:creationId xmlns:a16="http://schemas.microsoft.com/office/drawing/2014/main" id="{910BBD05-AD99-7EA3-A05C-226563D2A2AB}"/>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1" name="组合 38">
              <a:extLst>
                <a:ext uri="{FF2B5EF4-FFF2-40B4-BE49-F238E27FC236}">
                  <a16:creationId xmlns:a16="http://schemas.microsoft.com/office/drawing/2014/main" id="{26DBFDF0-198A-187F-4157-B65DC3AECBD5}"/>
                </a:ext>
              </a:extLst>
            </p:cNvPr>
            <p:cNvGrpSpPr/>
            <p:nvPr/>
          </p:nvGrpSpPr>
          <p:grpSpPr>
            <a:xfrm>
              <a:off x="7600465" y="5330831"/>
              <a:ext cx="429793" cy="429788"/>
              <a:chOff x="5638883" y="5946187"/>
              <a:chExt cx="305647" cy="305644"/>
            </a:xfrm>
          </p:grpSpPr>
          <p:grpSp>
            <p:nvGrpSpPr>
              <p:cNvPr id="62" name="组合 39">
                <a:extLst>
                  <a:ext uri="{FF2B5EF4-FFF2-40B4-BE49-F238E27FC236}">
                    <a16:creationId xmlns:a16="http://schemas.microsoft.com/office/drawing/2014/main" id="{F2C8DCD3-9312-89CA-A207-E8E364FC3FEA}"/>
                  </a:ext>
                </a:extLst>
              </p:cNvPr>
              <p:cNvGrpSpPr/>
              <p:nvPr/>
            </p:nvGrpSpPr>
            <p:grpSpPr>
              <a:xfrm>
                <a:off x="5638883" y="5946187"/>
                <a:ext cx="305647" cy="305644"/>
                <a:chOff x="1517330" y="1125257"/>
                <a:chExt cx="2204282" cy="2204282"/>
              </a:xfrm>
            </p:grpSpPr>
            <p:sp>
              <p:nvSpPr>
                <p:cNvPr id="64" name="椭圆 41">
                  <a:extLst>
                    <a:ext uri="{FF2B5EF4-FFF2-40B4-BE49-F238E27FC236}">
                      <a16:creationId xmlns:a16="http://schemas.microsoft.com/office/drawing/2014/main" id="{D9919813-33BD-540E-A899-B7C6C0CCFA82}"/>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5" name="椭圆 42">
                  <a:extLst>
                    <a:ext uri="{FF2B5EF4-FFF2-40B4-BE49-F238E27FC236}">
                      <a16:creationId xmlns:a16="http://schemas.microsoft.com/office/drawing/2014/main" id="{E3956BEE-421D-5624-9A7B-1C784F2246A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3" name="Freeform 6">
                <a:extLst>
                  <a:ext uri="{FF2B5EF4-FFF2-40B4-BE49-F238E27FC236}">
                    <a16:creationId xmlns:a16="http://schemas.microsoft.com/office/drawing/2014/main" id="{52B8FBA3-B338-C621-A4DB-4C85A0134AFE}"/>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2" name="组合 43">
              <a:extLst>
                <a:ext uri="{FF2B5EF4-FFF2-40B4-BE49-F238E27FC236}">
                  <a16:creationId xmlns:a16="http://schemas.microsoft.com/office/drawing/2014/main" id="{EDA3AD8A-E9ED-70DB-960E-679A59F28430}"/>
                </a:ext>
              </a:extLst>
            </p:cNvPr>
            <p:cNvGrpSpPr/>
            <p:nvPr/>
          </p:nvGrpSpPr>
          <p:grpSpPr>
            <a:xfrm>
              <a:off x="5717435" y="5330831"/>
              <a:ext cx="429793" cy="429788"/>
              <a:chOff x="4299766" y="5946187"/>
              <a:chExt cx="305647" cy="305644"/>
            </a:xfrm>
          </p:grpSpPr>
          <p:grpSp>
            <p:nvGrpSpPr>
              <p:cNvPr id="58" name="组合 44">
                <a:extLst>
                  <a:ext uri="{FF2B5EF4-FFF2-40B4-BE49-F238E27FC236}">
                    <a16:creationId xmlns:a16="http://schemas.microsoft.com/office/drawing/2014/main" id="{9882FBC7-99A2-F6A5-0979-7C657DC1CC96}"/>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CC3E7819-D45F-4076-5173-8D91DA1080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1" name="椭圆 47">
                  <a:extLst>
                    <a:ext uri="{FF2B5EF4-FFF2-40B4-BE49-F238E27FC236}">
                      <a16:creationId xmlns:a16="http://schemas.microsoft.com/office/drawing/2014/main" id="{5D61DAC9-0F45-1C70-1E6C-98395F6B06B1}"/>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9" name="Freeform 45">
                <a:extLst>
                  <a:ext uri="{FF2B5EF4-FFF2-40B4-BE49-F238E27FC236}">
                    <a16:creationId xmlns:a16="http://schemas.microsoft.com/office/drawing/2014/main" id="{550CE62E-7276-36CB-695D-CDDB21742AEE}"/>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3" name="组合 48">
              <a:extLst>
                <a:ext uri="{FF2B5EF4-FFF2-40B4-BE49-F238E27FC236}">
                  <a16:creationId xmlns:a16="http://schemas.microsoft.com/office/drawing/2014/main" id="{A38D817D-9087-FC5E-5991-5110AEA196CD}"/>
                </a:ext>
              </a:extLst>
            </p:cNvPr>
            <p:cNvGrpSpPr/>
            <p:nvPr/>
          </p:nvGrpSpPr>
          <p:grpSpPr>
            <a:xfrm>
              <a:off x="6337028" y="5330831"/>
              <a:ext cx="429793" cy="429788"/>
              <a:chOff x="4740390" y="5946187"/>
              <a:chExt cx="305647" cy="305644"/>
            </a:xfrm>
          </p:grpSpPr>
          <p:grpSp>
            <p:nvGrpSpPr>
              <p:cNvPr id="54" name="组合 49">
                <a:extLst>
                  <a:ext uri="{FF2B5EF4-FFF2-40B4-BE49-F238E27FC236}">
                    <a16:creationId xmlns:a16="http://schemas.microsoft.com/office/drawing/2014/main" id="{F0B0F49F-3DE9-EE12-1409-8641AC5D485A}"/>
                  </a:ext>
                </a:extLst>
              </p:cNvPr>
              <p:cNvGrpSpPr/>
              <p:nvPr/>
            </p:nvGrpSpPr>
            <p:grpSpPr>
              <a:xfrm>
                <a:off x="4740390" y="5946187"/>
                <a:ext cx="305647" cy="305644"/>
                <a:chOff x="1517330" y="1125257"/>
                <a:chExt cx="2204282" cy="2204282"/>
              </a:xfrm>
            </p:grpSpPr>
            <p:sp>
              <p:nvSpPr>
                <p:cNvPr id="56" name="椭圆 51">
                  <a:extLst>
                    <a:ext uri="{FF2B5EF4-FFF2-40B4-BE49-F238E27FC236}">
                      <a16:creationId xmlns:a16="http://schemas.microsoft.com/office/drawing/2014/main" id="{0768A8A1-EE2E-1A46-1ED1-5ED312F61A6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7" name="椭圆 52">
                  <a:extLst>
                    <a:ext uri="{FF2B5EF4-FFF2-40B4-BE49-F238E27FC236}">
                      <a16:creationId xmlns:a16="http://schemas.microsoft.com/office/drawing/2014/main" id="{3B1894D2-88DC-12B7-B64E-458F7A7A223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5" name="Freeform 39">
                <a:extLst>
                  <a:ext uri="{FF2B5EF4-FFF2-40B4-BE49-F238E27FC236}">
                    <a16:creationId xmlns:a16="http://schemas.microsoft.com/office/drawing/2014/main" id="{D270B96B-DD4F-FBB2-504C-ECA53045D9EF}"/>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9" name="组合 54">
              <a:extLst>
                <a:ext uri="{FF2B5EF4-FFF2-40B4-BE49-F238E27FC236}">
                  <a16:creationId xmlns:a16="http://schemas.microsoft.com/office/drawing/2014/main" id="{A3341898-CB6A-D420-C6CA-C428824D3120}"/>
                </a:ext>
              </a:extLst>
            </p:cNvPr>
            <p:cNvGrpSpPr/>
            <p:nvPr/>
          </p:nvGrpSpPr>
          <p:grpSpPr>
            <a:xfrm>
              <a:off x="8229887" y="5325094"/>
              <a:ext cx="429793" cy="429788"/>
              <a:chOff x="5854675" y="3359758"/>
              <a:chExt cx="305647" cy="305644"/>
            </a:xfrm>
          </p:grpSpPr>
          <p:grpSp>
            <p:nvGrpSpPr>
              <p:cNvPr id="50" name="组合 55">
                <a:extLst>
                  <a:ext uri="{FF2B5EF4-FFF2-40B4-BE49-F238E27FC236}">
                    <a16:creationId xmlns:a16="http://schemas.microsoft.com/office/drawing/2014/main" id="{D384C2FD-B1D3-F5C8-E150-B32C31EEDCB9}"/>
                  </a:ext>
                </a:extLst>
              </p:cNvPr>
              <p:cNvGrpSpPr/>
              <p:nvPr/>
            </p:nvGrpSpPr>
            <p:grpSpPr>
              <a:xfrm>
                <a:off x="5854675" y="3359758"/>
                <a:ext cx="305647" cy="305644"/>
                <a:chOff x="1517330" y="1125257"/>
                <a:chExt cx="2204282" cy="2204282"/>
              </a:xfrm>
            </p:grpSpPr>
            <p:sp>
              <p:nvSpPr>
                <p:cNvPr id="52" name="椭圆 57">
                  <a:extLst>
                    <a:ext uri="{FF2B5EF4-FFF2-40B4-BE49-F238E27FC236}">
                      <a16:creationId xmlns:a16="http://schemas.microsoft.com/office/drawing/2014/main" id="{83244804-1E1D-708A-77F2-B744DF64B3F4}"/>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3" name="椭圆 59">
                  <a:extLst>
                    <a:ext uri="{FF2B5EF4-FFF2-40B4-BE49-F238E27FC236}">
                      <a16:creationId xmlns:a16="http://schemas.microsoft.com/office/drawing/2014/main" id="{67E43AC0-66B0-4B1B-95B8-7F984A20C4A4}"/>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1" name="KSO_Shape">
                <a:extLst>
                  <a:ext uri="{FF2B5EF4-FFF2-40B4-BE49-F238E27FC236}">
                    <a16:creationId xmlns:a16="http://schemas.microsoft.com/office/drawing/2014/main" id="{C990D99B-838F-EA71-0CA6-73DBAE07C3DD}"/>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grpSp>
        <p:nvGrpSpPr>
          <p:cNvPr id="70" name="Group 69">
            <a:extLst>
              <a:ext uri="{FF2B5EF4-FFF2-40B4-BE49-F238E27FC236}">
                <a16:creationId xmlns:a16="http://schemas.microsoft.com/office/drawing/2014/main" id="{7A42739D-331E-6B25-3D02-F9E636DB04A2}"/>
              </a:ext>
            </a:extLst>
          </p:cNvPr>
          <p:cNvGrpSpPr/>
          <p:nvPr/>
        </p:nvGrpSpPr>
        <p:grpSpPr>
          <a:xfrm>
            <a:off x="5087554" y="3776748"/>
            <a:ext cx="8742363" cy="3449667"/>
            <a:chOff x="5087554" y="3749040"/>
            <a:chExt cx="8742363" cy="3449667"/>
          </a:xfrm>
        </p:grpSpPr>
        <p:sp>
          <p:nvSpPr>
            <p:cNvPr id="71" name="Freeform 7">
              <a:extLst>
                <a:ext uri="{FF2B5EF4-FFF2-40B4-BE49-F238E27FC236}">
                  <a16:creationId xmlns:a16="http://schemas.microsoft.com/office/drawing/2014/main" id="{C8FB8AC5-29FE-8233-4ACC-73BCCCADE933}"/>
                </a:ext>
              </a:extLst>
            </p:cNvPr>
            <p:cNvSpPr/>
            <p:nvPr/>
          </p:nvSpPr>
          <p:spPr bwMode="auto">
            <a:xfrm>
              <a:off x="9159492" y="459953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2" name="Freeform 8">
              <a:extLst>
                <a:ext uri="{FF2B5EF4-FFF2-40B4-BE49-F238E27FC236}">
                  <a16:creationId xmlns:a16="http://schemas.microsoft.com/office/drawing/2014/main" id="{FBBD83B8-FDDF-34A9-7A61-57934EB2FEA7}"/>
                </a:ext>
              </a:extLst>
            </p:cNvPr>
            <p:cNvSpPr/>
            <p:nvPr/>
          </p:nvSpPr>
          <p:spPr bwMode="auto">
            <a:xfrm>
              <a:off x="8664192" y="376016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3" name="Freeform 13">
              <a:extLst>
                <a:ext uri="{FF2B5EF4-FFF2-40B4-BE49-F238E27FC236}">
                  <a16:creationId xmlns:a16="http://schemas.microsoft.com/office/drawing/2014/main" id="{16A73E93-0A49-E355-9E4C-7ED182C713D1}"/>
                </a:ext>
              </a:extLst>
            </p:cNvPr>
            <p:cNvSpPr/>
            <p:nvPr/>
          </p:nvSpPr>
          <p:spPr bwMode="auto">
            <a:xfrm>
              <a:off x="9159492" y="459953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4" name="Freeform 14">
              <a:extLst>
                <a:ext uri="{FF2B5EF4-FFF2-40B4-BE49-F238E27FC236}">
                  <a16:creationId xmlns:a16="http://schemas.microsoft.com/office/drawing/2014/main" id="{752D415F-E4C1-9D5C-B4F0-64690357B96B}"/>
                </a:ext>
              </a:extLst>
            </p:cNvPr>
            <p:cNvSpPr/>
            <p:nvPr/>
          </p:nvSpPr>
          <p:spPr bwMode="auto">
            <a:xfrm>
              <a:off x="8611805" y="459953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5" name="Freeform 15">
              <a:extLst>
                <a:ext uri="{FF2B5EF4-FFF2-40B4-BE49-F238E27FC236}">
                  <a16:creationId xmlns:a16="http://schemas.microsoft.com/office/drawing/2014/main" id="{0F54B524-3BB2-D900-862B-50E551566D27}"/>
                </a:ext>
              </a:extLst>
            </p:cNvPr>
            <p:cNvSpPr/>
            <p:nvPr/>
          </p:nvSpPr>
          <p:spPr bwMode="auto">
            <a:xfrm>
              <a:off x="5087554" y="374904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5" name="TextBox 14"/>
          <p:cNvSpPr txBox="1"/>
          <p:nvPr/>
        </p:nvSpPr>
        <p:spPr>
          <a:xfrm>
            <a:off x="344853" y="1982570"/>
            <a:ext cx="11345577"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芯片制造技术与供应链分析</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芯片制造技术概述
 芯片制造关键流程
 技术挑战与发展趋势
 供应链结构与分析
 关键供应商与市场动态
 供应链风险与管理
 技术与供应链互动关系
 总结与展望</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rgbClr val="BBDC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rgbClr val="DFE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rgbClr val="82C1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rgbClr val="0073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芯片制造技术概述</a:t>
            </a:r>
          </a:p>
        </p:txBody>
      </p:sp>
      <p:sp>
        <p:nvSpPr>
          <p:cNvPr id="3" name="Subtitle 2"/>
          <p:cNvSpPr>
            <a:spLocks noGrp="1"/>
          </p:cNvSpPr>
          <p:nvPr>
            <p:ph type="subTitle" idx="1"/>
          </p:nvPr>
        </p:nvSpPr>
        <p:spPr/>
        <p:txBody>
          <a:bodyPr/>
          <a:lstStyle/>
          <a:p>
            <a:r>
              <a:t>芯片制造技术与供应链分析</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芯片制造技术概述</a:t>
            </a:r>
          </a:p>
        </p:txBody>
      </p:sp>
      <p:sp>
        <p:nvSpPr>
          <p:cNvPr id="3" name="Text Placeholder 2"/>
          <p:cNvSpPr>
            <a:spLocks noGrp="1"/>
          </p:cNvSpPr>
          <p:nvPr>
            <p:ph type="body" idx="1"/>
          </p:nvPr>
        </p:nvSpPr>
        <p:spPr/>
        <p:txBody>
          <a:bodyPr/>
          <a:lstStyle/>
          <a:p>
            <a:r>
              <a:t>芯片制造技术概述</a:t>
            </a:r>
          </a:p>
        </p:txBody>
      </p:sp>
      <p:sp>
        <p:nvSpPr>
          <p:cNvPr id="4" name="Content Placeholder 3"/>
          <p:cNvSpPr>
            <a:spLocks noGrp="1"/>
          </p:cNvSpPr>
          <p:nvPr>
            <p:ph sz="half" idx="2"/>
          </p:nvPr>
        </p:nvSpPr>
        <p:spPr/>
        <p:txBody>
          <a:bodyPr/>
          <a:lstStyle/>
          <a:p>
            <a:r>
              <a:t>1.芯片制造技术是当前科技领域中的核心关键技术，随着技术的不断进步，芯片制造工艺越来越复杂，技术门槛越来越高。</a:t>
            </a:r>
          </a:p>
          <a:p>
            <a:r>
              <a:t>2.芯片制造技术涉及到多个环节，包括晶圆制造、芯片设计、光刻、刻蚀、沉积、清洗等，每个环节都需要高度的技术水平和丰富的经验。</a:t>
            </a:r>
          </a:p>
          <a:p>
            <a:r>
              <a:t>3.全球芯片制造技术已经进入纳米级别，工艺节点不断缩小，技术难度越来越大，需要更加精细的控制和更加先进的设备。</a:t>
            </a:r>
          </a:p>
          <a:p/>
        </p:txBody>
      </p:sp>
      <p:sp>
        <p:nvSpPr>
          <p:cNvPr id="5" name="Text Placeholder 4"/>
          <p:cNvSpPr>
            <a:spLocks noGrp="1"/>
          </p:cNvSpPr>
          <p:nvPr>
            <p:ph type="body" idx="3"/>
          </p:nvPr>
        </p:nvSpPr>
        <p:spPr/>
        <p:txBody>
          <a:bodyPr/>
          <a:lstStyle/>
          <a:p>
            <a:r>
              <a:t>芯片制造技术的发展趋势</a:t>
            </a:r>
          </a:p>
        </p:txBody>
      </p:sp>
      <p:sp>
        <p:nvSpPr>
          <p:cNvPr id="6" name="Content Placeholder 5"/>
          <p:cNvSpPr>
            <a:spLocks noGrp="1"/>
          </p:cNvSpPr>
          <p:nvPr>
            <p:ph sz="half" idx="4"/>
          </p:nvPr>
        </p:nvSpPr>
        <p:spPr/>
        <p:txBody>
          <a:bodyPr/>
          <a:lstStyle/>
          <a:p>
            <a:r>
              <a:t>1.随着人工智能、物联网、5G等技术的快速发展，芯片制造技术将继续保持高速发展的趋势。</a:t>
            </a:r>
          </a:p>
          <a:p>
            <a:r>
              <a:t>2.未来芯片制造技术将更加注重节能、环保、可持续发展，推动绿色制造和循环经济。</a:t>
            </a:r>
          </a:p>
          <a:p>
            <a:r>
              <a:t>3.芯片制造技术将不断加强创新，推动产业升级和转型，提高核心竞争力。</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芯片制造技术概述</a:t>
            </a:r>
          </a:p>
        </p:txBody>
      </p:sp>
      <p:sp>
        <p:nvSpPr>
          <p:cNvPr id="3" name="Text Placeholder 2"/>
          <p:cNvSpPr>
            <a:spLocks noGrp="1"/>
          </p:cNvSpPr>
          <p:nvPr>
            <p:ph type="body" idx="1"/>
          </p:nvPr>
        </p:nvSpPr>
        <p:spPr/>
        <p:txBody>
          <a:bodyPr/>
          <a:lstStyle/>
          <a:p>
            <a:r>
              <a:t>芯片制造技术的供应链分析</a:t>
            </a:r>
          </a:p>
        </p:txBody>
      </p:sp>
      <p:sp>
        <p:nvSpPr>
          <p:cNvPr id="4" name="Content Placeholder 3"/>
          <p:cNvSpPr>
            <a:spLocks noGrp="1"/>
          </p:cNvSpPr>
          <p:nvPr>
            <p:ph sz="half" idx="2"/>
          </p:nvPr>
        </p:nvSpPr>
        <p:spPr/>
        <p:txBody>
          <a:bodyPr/>
          <a:lstStyle/>
          <a:p>
            <a:r>
              <a:t>1.芯片制造技术的供应链包括原材料、设备、制造、封装测试等环节，每个环节都需要稳定的供应和高质量的产品。</a:t>
            </a:r>
          </a:p>
          <a:p>
            <a:r>
              <a:t>2.随着全球贸易保护主义的抬头，芯片制造技术的供应链风险加大，需要加强供应链的稳定性和安全性。</a:t>
            </a:r>
          </a:p>
          <a:p>
            <a:r>
              <a:t>3.未来芯片制造技术的供应链将更加注重本地化和多元化，降低对单一来源的依赖。</a:t>
            </a:r>
          </a:p>
          <a:p>
            <a:r>
              <a:t>以上内容仅供参考，具体内容可以根据实际情况进行调整和修改。</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芯片制造关键流程</a:t>
            </a:r>
          </a:p>
        </p:txBody>
      </p:sp>
      <p:sp>
        <p:nvSpPr>
          <p:cNvPr id="3" name="Subtitle 2"/>
          <p:cNvSpPr>
            <a:spLocks noGrp="1"/>
          </p:cNvSpPr>
          <p:nvPr>
            <p:ph type="subTitle" idx="1"/>
          </p:nvPr>
        </p:nvSpPr>
        <p:spPr/>
        <p:txBody>
          <a:bodyPr/>
          <a:lstStyle/>
          <a:p>
            <a:r>
              <a:t>芯片制造技术与供应链分析</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芯片制造关键流程</a:t>
            </a:r>
          </a:p>
        </p:txBody>
      </p:sp>
      <p:sp>
        <p:nvSpPr>
          <p:cNvPr id="3" name="Text Placeholder 2"/>
          <p:cNvSpPr>
            <a:spLocks noGrp="1"/>
          </p:cNvSpPr>
          <p:nvPr>
            <p:ph type="body" idx="1"/>
          </p:nvPr>
        </p:nvSpPr>
        <p:spPr/>
        <p:txBody>
          <a:bodyPr/>
          <a:lstStyle/>
          <a:p>
            <a:r>
              <a:t>晶圆制造</a:t>
            </a:r>
          </a:p>
        </p:txBody>
      </p:sp>
      <p:sp>
        <p:nvSpPr>
          <p:cNvPr id="4" name="Content Placeholder 3"/>
          <p:cNvSpPr>
            <a:spLocks noGrp="1"/>
          </p:cNvSpPr>
          <p:nvPr>
            <p:ph sz="half" idx="2"/>
          </p:nvPr>
        </p:nvSpPr>
        <p:spPr/>
        <p:txBody>
          <a:bodyPr/>
          <a:lstStyle/>
          <a:p>
            <a:r>
              <a:t>1.晶圆是一种有着微小电路的圆片，多由半导体材料制成，是芯片制造的基础。</a:t>
            </a:r>
          </a:p>
          <a:p>
            <a:r>
              <a:t>2.晶圆的制造需要高度纯净的环境和精密的工艺，以确保电路的精确性和可靠性。</a:t>
            </a:r>
          </a:p>
          <a:p>
            <a:r>
              <a:t>3.随着技术的发展，晶圆的尺寸不断缩小，提高了芯片的性能和集成度。</a:t>
            </a:r>
          </a:p>
          <a:p/>
        </p:txBody>
      </p:sp>
      <p:sp>
        <p:nvSpPr>
          <p:cNvPr id="5" name="Text Placeholder 4"/>
          <p:cNvSpPr>
            <a:spLocks noGrp="1"/>
          </p:cNvSpPr>
          <p:nvPr>
            <p:ph type="body" idx="3"/>
          </p:nvPr>
        </p:nvSpPr>
        <p:spPr/>
        <p:txBody>
          <a:bodyPr/>
          <a:lstStyle/>
          <a:p>
            <a:r>
              <a:t>光刻技术</a:t>
            </a:r>
          </a:p>
        </p:txBody>
      </p:sp>
      <p:sp>
        <p:nvSpPr>
          <p:cNvPr id="6" name="Content Placeholder 5"/>
          <p:cNvSpPr>
            <a:spLocks noGrp="1"/>
          </p:cNvSpPr>
          <p:nvPr>
            <p:ph sz="half" idx="4"/>
          </p:nvPr>
        </p:nvSpPr>
        <p:spPr/>
        <p:txBody>
          <a:bodyPr/>
          <a:lstStyle/>
          <a:p>
            <a:r>
              <a:t>1.光刻技术是一种通过曝光和显影在晶圆上形成图案的技术，是芯片制造中的关键环节。</a:t>
            </a:r>
          </a:p>
          <a:p>
            <a:r>
              <a:t>2.光刻技术需要高精度的设备和精湛的工艺，以确保图案的精确性和分辨率。</a:t>
            </a:r>
          </a:p>
          <a:p>
            <a:r>
              <a:t>3.随着技术的不断进步，光刻技术正向着更短波长、更高数值孔径的方向发展。</a:t>
            </a:r>
          </a:p>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芯片制造关键流程</a:t>
            </a:r>
          </a:p>
        </p:txBody>
      </p:sp>
      <p:sp>
        <p:nvSpPr>
          <p:cNvPr id="3" name="Text Placeholder 2"/>
          <p:cNvSpPr>
            <a:spLocks noGrp="1"/>
          </p:cNvSpPr>
          <p:nvPr>
            <p:ph type="body" idx="1"/>
          </p:nvPr>
        </p:nvSpPr>
        <p:spPr/>
        <p:txBody>
          <a:bodyPr/>
          <a:lstStyle/>
          <a:p>
            <a:r>
              <a:t>刻蚀技术</a:t>
            </a:r>
          </a:p>
        </p:txBody>
      </p:sp>
      <p:sp>
        <p:nvSpPr>
          <p:cNvPr id="4" name="Content Placeholder 3"/>
          <p:cNvSpPr>
            <a:spLocks noGrp="1"/>
          </p:cNvSpPr>
          <p:nvPr>
            <p:ph sz="half" idx="2"/>
          </p:nvPr>
        </p:nvSpPr>
        <p:spPr/>
        <p:txBody>
          <a:bodyPr/>
          <a:lstStyle/>
          <a:p>
            <a:r>
              <a:t>1.刻蚀技术是一种通过化学或物理方法将晶圆上的多余材料去除，形成所需结构的技术。</a:t>
            </a:r>
          </a:p>
          <a:p>
            <a:r>
              <a:t>2.刻蚀技术需要选择性好、刻蚀速率高、均匀性好的工艺，以确保结构的精确性和可靠性。</a:t>
            </a:r>
          </a:p>
          <a:p>
            <a:r>
              <a:t>3.新兴技术如等离子刻蚀和深反应离子刻蚀等正在不断发展，提高了刻蚀的选择性和速率。</a:t>
            </a:r>
          </a:p>
          <a:p/>
        </p:txBody>
      </p:sp>
      <p:sp>
        <p:nvSpPr>
          <p:cNvPr id="5" name="Text Placeholder 4"/>
          <p:cNvSpPr>
            <a:spLocks noGrp="1"/>
          </p:cNvSpPr>
          <p:nvPr>
            <p:ph type="body" idx="3"/>
          </p:nvPr>
        </p:nvSpPr>
        <p:spPr/>
        <p:txBody>
          <a:bodyPr/>
          <a:lstStyle/>
          <a:p>
            <a:r>
              <a:t>薄膜沉积</a:t>
            </a:r>
          </a:p>
        </p:txBody>
      </p:sp>
      <p:sp>
        <p:nvSpPr>
          <p:cNvPr id="6" name="Content Placeholder 5"/>
          <p:cNvSpPr>
            <a:spLocks noGrp="1"/>
          </p:cNvSpPr>
          <p:nvPr>
            <p:ph sz="half" idx="4"/>
          </p:nvPr>
        </p:nvSpPr>
        <p:spPr/>
        <p:txBody>
          <a:bodyPr/>
          <a:lstStyle/>
          <a:p>
            <a:r>
              <a:t>1.薄膜沉积是一种在晶圆表面沉积薄膜的技术，用于形成芯片中的导电、绝缘或半导体层。</a:t>
            </a:r>
          </a:p>
          <a:p>
            <a:r>
              <a:t>2.薄膜沉积需要控制膜的厚度、成分和均匀性，以确保芯片的性能和可靠性。</a:t>
            </a:r>
          </a:p>
          <a:p>
            <a:r>
              <a:t>3.新的薄膜沉积技术如原子层沉积和等离子体增强化学气相沉积等正在不断涌现，提高了薄膜的质量和沉积速率。</a:t>
            </a:r>
          </a:p>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芯片制造关键流程</a:t>
            </a:r>
          </a:p>
        </p:txBody>
      </p:sp>
      <p:sp>
        <p:nvSpPr>
          <p:cNvPr id="3" name="Text Placeholder 2"/>
          <p:cNvSpPr>
            <a:spLocks noGrp="1"/>
          </p:cNvSpPr>
          <p:nvPr>
            <p:ph type="body" idx="1"/>
          </p:nvPr>
        </p:nvSpPr>
        <p:spPr/>
        <p:txBody>
          <a:bodyPr/>
          <a:lstStyle/>
          <a:p>
            <a:r>
              <a:t>化学机械抛光</a:t>
            </a:r>
          </a:p>
        </p:txBody>
      </p:sp>
      <p:sp>
        <p:nvSpPr>
          <p:cNvPr id="4" name="Content Placeholder 3"/>
          <p:cNvSpPr>
            <a:spLocks noGrp="1"/>
          </p:cNvSpPr>
          <p:nvPr>
            <p:ph sz="half" idx="2"/>
          </p:nvPr>
        </p:nvSpPr>
        <p:spPr/>
        <p:txBody>
          <a:bodyPr/>
          <a:lstStyle/>
          <a:p>
            <a:r>
              <a:t>1.化学机械抛光是一种通过化学和机械作用平坦化晶圆表面的技术，是确保多层结构芯片制造的关键环节。</a:t>
            </a:r>
          </a:p>
          <a:p>
            <a:r>
              <a:t>2.化学机械抛光需要控制抛光速率和均匀性，以避免表面损伤和缺陷。</a:t>
            </a:r>
          </a:p>
          <a:p>
            <a:r>
              <a:t>3.新的抛光技术和设备正在不断发展，提高了抛光效率和表面质量。</a:t>
            </a:r>
          </a:p>
          <a:p/>
        </p:txBody>
      </p:sp>
      <p:sp>
        <p:nvSpPr>
          <p:cNvPr id="5" name="Text Placeholder 4"/>
          <p:cNvSpPr>
            <a:spLocks noGrp="1"/>
          </p:cNvSpPr>
          <p:nvPr>
            <p:ph type="body" idx="3"/>
          </p:nvPr>
        </p:nvSpPr>
        <p:spPr/>
        <p:txBody>
          <a:bodyPr/>
          <a:lstStyle/>
          <a:p>
            <a:r>
              <a:t>测试与封装</a:t>
            </a:r>
          </a:p>
        </p:txBody>
      </p:sp>
      <p:sp>
        <p:nvSpPr>
          <p:cNvPr id="6" name="Content Placeholder 5"/>
          <p:cNvSpPr>
            <a:spLocks noGrp="1"/>
          </p:cNvSpPr>
          <p:nvPr>
            <p:ph sz="half" idx="4"/>
          </p:nvPr>
        </p:nvSpPr>
        <p:spPr/>
        <p:txBody>
          <a:bodyPr/>
          <a:lstStyle/>
          <a:p>
            <a:r>
              <a:t>1.测试与封装是芯片制造的最后一个环节，用于确保芯片的功能和可靠性，并提供保护和支持。</a:t>
            </a:r>
          </a:p>
          <a:p>
            <a:r>
              <a:t>2.测试需要全面的测试方案和精确的测试设备，以检测芯片的电气性能和功能性能。</a:t>
            </a:r>
          </a:p>
          <a:p>
            <a:r>
              <a:t>3.封装需要选择合适的封装类型和材料，以确保芯片的可靠性和耐用性，同时提供与外部连接的接口。</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技术挑战与发展趋势</a:t>
            </a:r>
          </a:p>
        </p:txBody>
      </p:sp>
      <p:sp>
        <p:nvSpPr>
          <p:cNvPr id="3" name="Subtitle 2"/>
          <p:cNvSpPr>
            <a:spLocks noGrp="1"/>
          </p:cNvSpPr>
          <p:nvPr>
            <p:ph type="subTitle" idx="1"/>
          </p:nvPr>
        </p:nvSpPr>
        <p:spPr/>
        <p:txBody>
          <a:bodyPr/>
          <a:lstStyle/>
          <a:p>
            <a:r>
              <a:t>芯片制造技术与供应链分析</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技术挑战与发展趋势</a:t>
            </a:r>
          </a:p>
        </p:txBody>
      </p:sp>
      <p:sp>
        <p:nvSpPr>
          <p:cNvPr id="3" name="Text Placeholder 2"/>
          <p:cNvSpPr>
            <a:spLocks noGrp="1"/>
          </p:cNvSpPr>
          <p:nvPr>
            <p:ph type="body" idx="1"/>
          </p:nvPr>
        </p:nvSpPr>
        <p:spPr/>
        <p:txBody>
          <a:bodyPr/>
          <a:lstStyle/>
          <a:p>
            <a:r>
              <a:t>制程技术挑战</a:t>
            </a:r>
          </a:p>
        </p:txBody>
      </p:sp>
      <p:sp>
        <p:nvSpPr>
          <p:cNvPr id="4" name="Content Placeholder 3"/>
          <p:cNvSpPr>
            <a:spLocks noGrp="1"/>
          </p:cNvSpPr>
          <p:nvPr>
            <p:ph sz="half" idx="2"/>
          </p:nvPr>
        </p:nvSpPr>
        <p:spPr/>
        <p:txBody>
          <a:bodyPr/>
          <a:lstStyle/>
          <a:p>
            <a:r>
              <a:t>1.随着制程技术不断缩小，物理限制和挑战日益突出。更小的制程需要更精密的设备和技术，同时也面临量子隧穿等物理现象的挑战。</a:t>
            </a:r>
          </a:p>
          <a:p>
            <a:r>
              <a:t>2.制程技术进步需要大量的研发投入，而技术研发的成本随着技术的进步也在不断增加。</a:t>
            </a:r>
          </a:p>
          <a:p>
            <a:r>
              <a:t>3.制程技术的提升需要与供应链上的材料和设备供应商紧密合作，以确保供应链的稳定和可靠。</a:t>
            </a:r>
          </a:p>
          <a:p/>
        </p:txBody>
      </p:sp>
      <p:sp>
        <p:nvSpPr>
          <p:cNvPr id="5" name="Text Placeholder 4"/>
          <p:cNvSpPr>
            <a:spLocks noGrp="1"/>
          </p:cNvSpPr>
          <p:nvPr>
            <p:ph type="body" idx="3"/>
          </p:nvPr>
        </p:nvSpPr>
        <p:spPr/>
        <p:txBody>
          <a:bodyPr/>
          <a:lstStyle/>
          <a:p>
            <a:r>
              <a:t>封装技术挑战</a:t>
            </a:r>
          </a:p>
        </p:txBody>
      </p:sp>
      <p:sp>
        <p:nvSpPr>
          <p:cNvPr id="6" name="Content Placeholder 5"/>
          <p:cNvSpPr>
            <a:spLocks noGrp="1"/>
          </p:cNvSpPr>
          <p:nvPr>
            <p:ph sz="half" idx="4"/>
          </p:nvPr>
        </p:nvSpPr>
        <p:spPr/>
        <p:txBody>
          <a:bodyPr/>
          <a:lstStyle/>
          <a:p>
            <a:r>
              <a:t>1.随着芯片规模的增加，封装技术的挑战也日益加大。需要发展更为先进的封装技术，以满足高性能计算、人工智能等领域的需求。</a:t>
            </a:r>
          </a:p>
          <a:p>
            <a:r>
              <a:t>2.封装技术与制程技术需要协同发展，以确保整个芯片制造流程的顺畅和高效。</a:t>
            </a:r>
          </a:p>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技术挑战与发展趋势</a:t>
            </a:r>
          </a:p>
        </p:txBody>
      </p:sp>
      <p:sp>
        <p:nvSpPr>
          <p:cNvPr id="3" name="Text Placeholder 2"/>
          <p:cNvSpPr>
            <a:spLocks noGrp="1"/>
          </p:cNvSpPr>
          <p:nvPr>
            <p:ph type="body" idx="1"/>
          </p:nvPr>
        </p:nvSpPr>
        <p:spPr/>
        <p:txBody>
          <a:bodyPr/>
          <a:lstStyle/>
          <a:p>
            <a:r>
              <a:t>供应链风险</a:t>
            </a:r>
          </a:p>
        </p:txBody>
      </p:sp>
      <p:sp>
        <p:nvSpPr>
          <p:cNvPr id="4" name="Content Placeholder 3"/>
          <p:cNvSpPr>
            <a:spLocks noGrp="1"/>
          </p:cNvSpPr>
          <p:nvPr>
            <p:ph sz="half" idx="2"/>
          </p:nvPr>
        </p:nvSpPr>
        <p:spPr/>
        <p:txBody>
          <a:bodyPr/>
          <a:lstStyle/>
          <a:p>
            <a:r>
              <a:t>1.芯片制造需要全球供应链的支持，任何一个环节的断供都可能对整个制造流程造成影响。</a:t>
            </a:r>
          </a:p>
          <a:p>
            <a:r>
              <a:t>2.近年来全球贸易保护主义抬头，对芯片供应链的稳定性构成了威胁。需要建立更为稳定和可靠的供应链体系。</a:t>
            </a:r>
          </a:p>
          <a:p/>
        </p:txBody>
      </p:sp>
      <p:sp>
        <p:nvSpPr>
          <p:cNvPr id="5" name="Text Placeholder 4"/>
          <p:cNvSpPr>
            <a:spLocks noGrp="1"/>
          </p:cNvSpPr>
          <p:nvPr>
            <p:ph type="body" idx="3"/>
          </p:nvPr>
        </p:nvSpPr>
        <p:spPr/>
        <p:txBody>
          <a:bodyPr/>
          <a:lstStyle/>
          <a:p>
            <a:r>
              <a:t>技术发展趋势</a:t>
            </a:r>
          </a:p>
        </p:txBody>
      </p:sp>
      <p:sp>
        <p:nvSpPr>
          <p:cNvPr id="6" name="Content Placeholder 5"/>
          <p:cNvSpPr>
            <a:spLocks noGrp="1"/>
          </p:cNvSpPr>
          <p:nvPr>
            <p:ph sz="half" idx="4"/>
          </p:nvPr>
        </p:nvSpPr>
        <p:spPr/>
        <p:txBody>
          <a:bodyPr/>
          <a:lstStyle/>
          <a:p>
            <a:r>
              <a:t>1.新一代芯片制造技术，如极紫外光刻（EUV）技术、纳米压印技术等，将不断提升芯片制造的水平。</a:t>
            </a:r>
          </a:p>
          <a:p>
            <a:r>
              <a:t>2.人工智能、物联网等新技术的发展，将推动芯片制造向更高效、更智能的方向发展。</a:t>
            </a:r>
          </a:p>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技术挑战与发展趋势</a:t>
            </a:r>
          </a:p>
        </p:txBody>
      </p:sp>
      <p:sp>
        <p:nvSpPr>
          <p:cNvPr id="3" name="Text Placeholder 2"/>
          <p:cNvSpPr>
            <a:spLocks noGrp="1"/>
          </p:cNvSpPr>
          <p:nvPr>
            <p:ph type="body" idx="1"/>
          </p:nvPr>
        </p:nvSpPr>
        <p:spPr/>
        <p:txBody>
          <a:bodyPr/>
          <a:lstStyle/>
          <a:p>
            <a:r>
              <a:t>绿色制造</a:t>
            </a:r>
          </a:p>
        </p:txBody>
      </p:sp>
      <p:sp>
        <p:nvSpPr>
          <p:cNvPr id="4" name="Content Placeholder 3"/>
          <p:cNvSpPr>
            <a:spLocks noGrp="1"/>
          </p:cNvSpPr>
          <p:nvPr>
            <p:ph sz="half" idx="2"/>
          </p:nvPr>
        </p:nvSpPr>
        <p:spPr/>
        <p:txBody>
          <a:bodyPr/>
          <a:lstStyle/>
          <a:p>
            <a:r>
              <a:t>1.随着环保意识的提高，芯片制造需要更加注重绿色制造，减少生产过程中的环境污染。</a:t>
            </a:r>
          </a:p>
          <a:p>
            <a:r>
              <a:t>2.通过采用绿色制造技术和优化生产流程，可以降低能耗和废弃物排放，提高芯片制造的可持续性。</a:t>
            </a:r>
          </a:p>
          <a:p/>
        </p:txBody>
      </p:sp>
      <p:sp>
        <p:nvSpPr>
          <p:cNvPr id="5" name="Text Placeholder 4"/>
          <p:cNvSpPr>
            <a:spLocks noGrp="1"/>
          </p:cNvSpPr>
          <p:nvPr>
            <p:ph type="body" idx="3"/>
          </p:nvPr>
        </p:nvSpPr>
        <p:spPr/>
        <p:txBody>
          <a:bodyPr/>
          <a:lstStyle/>
          <a:p>
            <a:r>
              <a:t>人才培养与创新</a:t>
            </a:r>
          </a:p>
        </p:txBody>
      </p:sp>
      <p:sp>
        <p:nvSpPr>
          <p:cNvPr id="6" name="Content Placeholder 5"/>
          <p:cNvSpPr>
            <a:spLocks noGrp="1"/>
          </p:cNvSpPr>
          <p:nvPr>
            <p:ph sz="half" idx="4"/>
          </p:nvPr>
        </p:nvSpPr>
        <p:spPr/>
        <p:txBody>
          <a:bodyPr/>
          <a:lstStyle/>
          <a:p>
            <a:r>
              <a:t>1.芯片制造技术的发展需要大量的人才支持，需要加强人才培养和引进。</a:t>
            </a:r>
          </a:p>
          <a:p>
            <a:r>
              <a:t>2.创新是芯片制造技术发展的关键，需要鼓励企业加大技术研发投入，推动产学研合作，提升自主创新能力。</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供应链结构与分析</a:t>
            </a:r>
          </a:p>
        </p:txBody>
      </p:sp>
      <p:sp>
        <p:nvSpPr>
          <p:cNvPr id="3" name="Subtitle 2"/>
          <p:cNvSpPr>
            <a:spLocks noGrp="1"/>
          </p:cNvSpPr>
          <p:nvPr>
            <p:ph type="subTitle" idx="1"/>
          </p:nvPr>
        </p:nvSpPr>
        <p:spPr/>
        <p:txBody>
          <a:bodyPr/>
          <a:lstStyle/>
          <a:p>
            <a:r>
              <a:t>芯片制造技术与供应链分析</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供应链结构与分析</a:t>
            </a:r>
          </a:p>
        </p:txBody>
      </p:sp>
      <p:sp>
        <p:nvSpPr>
          <p:cNvPr id="3" name="Text Placeholder 2"/>
          <p:cNvSpPr>
            <a:spLocks noGrp="1"/>
          </p:cNvSpPr>
          <p:nvPr>
            <p:ph type="body" idx="1"/>
          </p:nvPr>
        </p:nvSpPr>
        <p:spPr/>
        <p:txBody>
          <a:bodyPr/>
          <a:lstStyle/>
          <a:p>
            <a:r>
              <a:t>供应链结构概述</a:t>
            </a:r>
          </a:p>
        </p:txBody>
      </p:sp>
      <p:sp>
        <p:nvSpPr>
          <p:cNvPr id="4" name="Content Placeholder 3"/>
          <p:cNvSpPr>
            <a:spLocks noGrp="1"/>
          </p:cNvSpPr>
          <p:nvPr>
            <p:ph sz="half" idx="2"/>
          </p:nvPr>
        </p:nvSpPr>
        <p:spPr/>
        <p:txBody>
          <a:bodyPr/>
          <a:lstStyle/>
          <a:p>
            <a:r>
              <a:t>1.供应链的三个主要环节：设计、制造、分销。</a:t>
            </a:r>
          </a:p>
          <a:p>
            <a:r>
              <a:t>2.各环节之间的相互依赖与协同。</a:t>
            </a:r>
          </a:p>
          <a:p>
            <a:r>
              <a:t>3.供应链全球化趋势及其影响。</a:t>
            </a:r>
          </a:p>
          <a:p>
            <a:r>
              <a:t>芯片供应链的构造涵盖了从设计、制造到分销的多个环节，每个环节都相互依赖，协同工作。随着全球化的趋势，芯片的供应链也变得越来越复杂，不同的环节可能分布在不同的地区，这既带来了效率的提升，也带来了风险的增加。</a:t>
            </a:r>
          </a:p>
          <a:p/>
        </p:txBody>
      </p:sp>
      <p:sp>
        <p:nvSpPr>
          <p:cNvPr id="5" name="Text Placeholder 4"/>
          <p:cNvSpPr>
            <a:spLocks noGrp="1"/>
          </p:cNvSpPr>
          <p:nvPr>
            <p:ph type="body" idx="3"/>
          </p:nvPr>
        </p:nvSpPr>
        <p:spPr/>
        <p:txBody>
          <a:bodyPr/>
          <a:lstStyle/>
          <a:p>
            <a:r>
              <a:t>供应链风险分析</a:t>
            </a:r>
          </a:p>
        </p:txBody>
      </p:sp>
      <p:sp>
        <p:nvSpPr>
          <p:cNvPr id="6" name="Content Placeholder 5"/>
          <p:cNvSpPr>
            <a:spLocks noGrp="1"/>
          </p:cNvSpPr>
          <p:nvPr>
            <p:ph sz="half" idx="4"/>
          </p:nvPr>
        </p:nvSpPr>
        <p:spPr/>
        <p:txBody>
          <a:bodyPr/>
          <a:lstStyle/>
          <a:p>
            <a:r>
              <a:t>1.供应链中的主要风险：技术、政治、经济等。</a:t>
            </a:r>
          </a:p>
          <a:p>
            <a:r>
              <a:t>2.风险管理策略和应对措施。</a:t>
            </a:r>
          </a:p>
          <a:p>
            <a:r>
              <a:t>3.供应链韧性与可持续性的重要性。</a:t>
            </a:r>
          </a:p>
          <a:p>
            <a:r>
              <a:t>芯片供应链的风险来源多样，包括技术风险、政治风险和经济风险等。对这些风险的管理和应对，需要采取多元化的策略，同时，提升供应链的韧性和可持续性也是至关重要的。</a:t>
            </a:r>
          </a:p>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供应链结构与分析</a:t>
            </a:r>
          </a:p>
        </p:txBody>
      </p:sp>
      <p:sp>
        <p:nvSpPr>
          <p:cNvPr id="3" name="Text Placeholder 2"/>
          <p:cNvSpPr>
            <a:spLocks noGrp="1"/>
          </p:cNvSpPr>
          <p:nvPr>
            <p:ph type="body" idx="1"/>
          </p:nvPr>
        </p:nvSpPr>
        <p:spPr/>
        <p:txBody>
          <a:bodyPr/>
          <a:lstStyle/>
          <a:p>
            <a:r>
              <a:t>供应链中的技术挑战</a:t>
            </a:r>
          </a:p>
        </p:txBody>
      </p:sp>
      <p:sp>
        <p:nvSpPr>
          <p:cNvPr id="4" name="Content Placeholder 3"/>
          <p:cNvSpPr>
            <a:spLocks noGrp="1"/>
          </p:cNvSpPr>
          <p:nvPr>
            <p:ph sz="half" idx="2"/>
          </p:nvPr>
        </p:nvSpPr>
        <p:spPr/>
        <p:txBody>
          <a:bodyPr/>
          <a:lstStyle/>
          <a:p>
            <a:r>
              <a:t>1.前沿技术：纳米制程、异构集成等。</a:t>
            </a:r>
          </a:p>
          <a:p>
            <a:r>
              <a:t>2.技术迭代对供应链的影响。</a:t>
            </a:r>
          </a:p>
          <a:p>
            <a:r>
              <a:t>3.技术合作与竞争在供应链中的作用。</a:t>
            </a:r>
          </a:p>
          <a:p>
            <a:r>
              <a:t>随着芯片制造技术的不断进步，供应链也面临着一系列的技术挑战。纳米制程、异构集成等前沿技术的发展，对供应链的各个环节都提出了新的要求。同时，技术合作与竞争也在塑造着供应链的形态。</a:t>
            </a:r>
          </a:p>
          <a:p/>
        </p:txBody>
      </p:sp>
      <p:sp>
        <p:nvSpPr>
          <p:cNvPr id="5" name="Text Placeholder 4"/>
          <p:cNvSpPr>
            <a:spLocks noGrp="1"/>
          </p:cNvSpPr>
          <p:nvPr>
            <p:ph type="body" idx="3"/>
          </p:nvPr>
        </p:nvSpPr>
        <p:spPr/>
        <p:txBody>
          <a:bodyPr/>
          <a:lstStyle/>
          <a:p>
            <a:r>
              <a:t>供应链优化策略</a:t>
            </a:r>
          </a:p>
        </p:txBody>
      </p:sp>
      <p:sp>
        <p:nvSpPr>
          <p:cNvPr id="6" name="Content Placeholder 5"/>
          <p:cNvSpPr>
            <a:spLocks noGrp="1"/>
          </p:cNvSpPr>
          <p:nvPr>
            <p:ph sz="half" idx="4"/>
          </p:nvPr>
        </p:nvSpPr>
        <p:spPr/>
        <p:txBody>
          <a:bodyPr/>
          <a:lstStyle/>
          <a:p>
            <a:r>
              <a:t>1.供应链优化的目标：效率、成本、韧性等。</a:t>
            </a:r>
          </a:p>
          <a:p>
            <a:r>
              <a:t>2.供应链优化的主要手段：信息化、自动化、协同化等。</a:t>
            </a:r>
          </a:p>
          <a:p>
            <a:r>
              <a:t>3.供应链优化的实践案例。</a:t>
            </a:r>
          </a:p>
          <a:p>
            <a:r>
              <a:t>为了提升芯片供应链的效率、降低成本，并增加韧性，需要采取一系列的优化策略。信息化、自动化和协同化等是供应链优化的主要手段，实践中已有不少成功的案例。</a:t>
            </a:r>
          </a:p>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https://d.book118.com/576135110015010041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100</Paragraphs>
  <Slides>17</Slides>
  <Notes>0</Notes>
  <TotalTime>1</TotalTime>
  <HiddenSlides>0</HiddenSlides>
  <MMClips>0</MMClips>
  <ScaleCrop>0</ScaleCrop>
  <HeadingPairs>
    <vt:vector baseType="variant" size="6">
      <vt:variant>
        <vt:lpstr>Fonts used</vt:lpstr>
      </vt:variant>
      <vt:variant>
        <vt:i4>13</vt:i4>
      </vt:variant>
      <vt:variant>
        <vt:lpstr>Theme</vt:lpstr>
      </vt:variant>
      <vt:variant>
        <vt:i4>1</vt:i4>
      </vt:variant>
      <vt:variant>
        <vt:lpstr>Slide Titles</vt:lpstr>
      </vt:variant>
      <vt:variant>
        <vt:i4>17</vt:i4>
      </vt:variant>
    </vt:vector>
  </HeadingPairs>
  <TitlesOfParts>
    <vt:vector baseType="lpstr" size="31">
      <vt:lpstr>Arial</vt:lpstr>
      <vt:lpstr>Calibri</vt:lpstr>
      <vt:lpstr>黑体</vt:lpstr>
      <vt:lpstr>微软雅黑</vt:lpstr>
      <vt:lpstr>Wingdings</vt:lpstr>
      <vt:lpstr>Agency FB</vt:lpstr>
      <vt:lpstr>Adobe 宋体 Std L</vt:lpstr>
      <vt:lpstr>Franklin Gothic Book</vt:lpstr>
      <vt:lpstr>Tahoma</vt:lpstr>
      <vt:lpstr>Impact</vt:lpstr>
      <vt:lpstr>宋体</vt:lpstr>
      <vt:lpstr>仿宋_GB2312</vt:lpstr>
      <vt:lpstr>幼圆</vt:lpstr>
      <vt:lpstr>Office Theme</vt:lpstr>
      <vt:lpstr>PowerPoint Presentation</vt:lpstr>
      <vt:lpstr>PowerPoint Presentation</vt:lpstr>
      <vt:lpstr> 芯片制造技术概述</vt:lpstr>
      <vt:lpstr> 芯片制造技术概述</vt:lpstr>
      <vt:lpstr> 芯片制造技术概述</vt:lpstr>
      <vt:lpstr> 芯片制造关键流程</vt:lpstr>
      <vt:lpstr> 芯片制造关键流程</vt:lpstr>
      <vt:lpstr> 芯片制造关键流程</vt:lpstr>
      <vt:lpstr> 芯片制造关键流程</vt:lpstr>
      <vt:lpstr> 技术挑战与发展趋势</vt:lpstr>
      <vt:lpstr> 技术挑战与发展趋势</vt:lpstr>
      <vt:lpstr> 技术挑战与发展趋势</vt:lpstr>
      <vt:lpstr> 技术挑战与发展趋势</vt:lpstr>
      <vt:lpstr> 供应链结构与分析</vt:lpstr>
      <vt:lpstr> 供应链结构与分析</vt:lpstr>
      <vt:lpstr> 供应链结构与分析</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2024-09-07T19:41:20.778</cp:lastPrinted>
  <dcterms:created xsi:type="dcterms:W3CDTF">2024-09-07T11:41:20Z</dcterms:created>
  <dcterms:modified xsi:type="dcterms:W3CDTF">2024-09-07T11:41:23Z</dcterms:modified>
</cp:coreProperties>
</file>