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WRMGM+MS-UIGothic"/>
      <p:regular r:id="rId18"/>
    </p:embeddedFont>
    <p:embeddedFont>
      <p:font typeface="GVHCRF+JEGHHU+MicrosoftYaHei-Bold"/>
      <p:regular r:id="rId19"/>
    </p:embeddedFont>
    <p:embeddedFont>
      <p:font typeface="DPGIVF+CRMWTH+ArialMT"/>
      <p:regular r:id="rId20"/>
    </p:embeddedFont>
    <p:embeddedFont>
      <p:font typeface="LCDGOD+LJHAJE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CAD19-7A28-4E35-AE9D-4896D8EF4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1C1BD-5C5F-4FC2-BA30-1F3D7C9E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CFE6C-EB69-4758-ADC7-75C831D7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B4EA1-3555-4CC5-BE09-1BA965529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A0759-1600-4D6C-B8F4-8FBCF55ED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86DB3-14B6-4894-89B2-4DEE0D73A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07503-1A87-4E7A-A553-8B853B49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32190-D1B0-435E-A8DC-1C673355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B330F-9768-4A01-A9D5-750F03D4A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8E210-BCBC-4409-AA22-3FA8059D5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AAC87-964F-4DC4-B1EE-BDE805ED8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42200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051605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5400">
                <a:solidFill>
                  <a:srgbClr val="000000"/>
                </a:solidFill>
                <a:latin typeface="BWRMGM+MS-UIGothic"/>
                <a:cs typeface="BWRMGM+MS-UIGothic"/>
              </a:rPr>
              <a:t>像的基本原理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5400">
                <a:solidFill>
                  <a:srgbClr val="000000"/>
                </a:solidFill>
                <a:latin typeface="BWRMGM+MS-UIGothic"/>
                <a:cs typeface="BWRMGM+MS-UIGothic"/>
              </a:rPr>
              <a:t>料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BWRMGM+MS-UIGothic"/>
                <a:cs typeface="BWRMG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WRMGM+MS-UIGothic"/>
                <a:cs typeface="BWRMGM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GVHCRF+JEGHHU+MicrosoftYaHei-Bold"/>
                <a:cs typeface="GVHCRF+JEGHHU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46335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PGIVF+CRMWTH+ArialMT"/>
                <a:cs typeface="DPGIVF+CRMWT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像技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295040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PGIVF+CRMWTH+ArialMT"/>
                <a:cs typeface="DPGIVF+CRMWT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像的基本原理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34368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PGIVF+CRMWTH+ArialMT"/>
                <a:cs typeface="DPGIVF+CRMWT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像的关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72869" y="3923220"/>
            <a:ext cx="5140901" cy="17574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PGIVF+CRMWTH+ArialMT"/>
                <a:cs typeface="DPGIVF+CRMWT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像技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PGIVF+CRMWTH+ArialMT"/>
                <a:cs typeface="DPGIVF+CRMWT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像技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的挑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PGIVF+CRMWTH+ArialMT"/>
                <a:cs typeface="DPGIVF+CRMWT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像技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BWRMGM+MS-UIGothic"/>
                <a:cs typeface="BWRMGM+MS-UIGothic"/>
              </a:rPr>
              <a:t>的前景展望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GVHCRF+JEGHHU+MicrosoftYaHei-Bold"/>
                <a:cs typeface="GVHCRF+JEGHH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4500">
                <a:solidFill>
                  <a:srgbClr val="000000"/>
                </a:solidFill>
                <a:latin typeface="BWRMGM+MS-UIGothic"/>
                <a:cs typeface="BWRMGM+MS-UIGothic"/>
              </a:rPr>
              <a:t>像技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4500">
                <a:solidFill>
                  <a:srgbClr val="000000"/>
                </a:solidFill>
                <a:latin typeface="BWRMGM+MS-UIGothic"/>
                <a:cs typeface="BWRMGM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电视传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像技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电视传</a:t>
            </a:r>
            <a:r>
              <a:rPr sz="2000" spc="25">
                <a:solidFill>
                  <a:srgbClr val="FFFDFD"/>
                </a:solidFill>
                <a:latin typeface="BWRMGM+MS-UIGothic"/>
                <a:cs typeface="BWRMGM+MS-UIGothic"/>
              </a:rPr>
              <a:t>像技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WRMGM+MS-UIGothic"/>
                <a:cs typeface="BWRMGM+MS-UIGothic"/>
              </a:rPr>
              <a:t>声音信号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子技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像和声音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转换为电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信号，并通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过传输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媒介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，最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在接收端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原成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像和声音的技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由声音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感器将声音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转换为电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信号，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经过处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理后与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像信号一起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2000" spc="25">
                <a:solidFill>
                  <a:srgbClr val="FFFDFD"/>
                </a:solidFill>
                <a:latin typeface="BWRMGM+MS-UIGothic"/>
                <a:cs typeface="BWRMGM+MS-UIGothic"/>
              </a:rPr>
              <a:t>像信号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感器将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实际场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转换为电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511148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号，通常包括亮度信号和色度信号。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电视传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像技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WRMGM+MS-UIGothic"/>
                <a:cs typeface="BWRMGM+MS-UIGothic"/>
              </a:rPr>
              <a:t>早期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阶</a:t>
            </a:r>
            <a:r>
              <a:rPr sz="1550">
                <a:solidFill>
                  <a:srgbClr val="3045FD"/>
                </a:solidFill>
                <a:latin typeface="BWRMGM+MS-UIGothic"/>
                <a:cs typeface="BWRMGM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WRMGM+MS-UIGothic"/>
                <a:cs typeface="BWRMGM+MS-UIGothic"/>
              </a:rPr>
              <a:t>彩色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电视阶</a:t>
            </a:r>
            <a:r>
              <a:rPr sz="1550">
                <a:solidFill>
                  <a:srgbClr val="3045FD"/>
                </a:solidFill>
                <a:latin typeface="BWRMGM+MS-UIGothic"/>
                <a:cs typeface="BWRMGM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2537948"/>
            <a:ext cx="269577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DGOD+LJHAJE+MicrosoftYaHei"/>
                <a:cs typeface="LCDGOD+LJHAJE+MicrosoftYaHei"/>
              </a:rPr>
              <a:t>1920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年代，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像技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开始</a:t>
            </a:r>
          </a:p>
          <a:p>
            <a:pPr marL="59054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起步，主要基于机械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扫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描技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DGOD+LJHAJE+MicrosoftYaHei"/>
                <a:cs typeface="LCDGOD+LJHAJE+MicrosoftYaHei"/>
              </a:rPr>
              <a:t>1960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年代，彩色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取代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黑白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，采用更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扫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描技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和彩色信号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理技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WRMGM+MS-UIGothic"/>
                <a:cs typeface="BWRMGM+MS-UIGothic"/>
              </a:rPr>
              <a:t>黑白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电视阶</a:t>
            </a:r>
            <a:r>
              <a:rPr sz="1550">
                <a:solidFill>
                  <a:srgbClr val="3045FD"/>
                </a:solidFill>
                <a:latin typeface="BWRMGM+MS-UIGothic"/>
                <a:cs typeface="BWRMGM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BWRMGM+MS-UIGothic"/>
                <a:cs typeface="BWRMGM+MS-UIGothic"/>
              </a:rPr>
              <a:t>高清晰度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电视阶</a:t>
            </a:r>
            <a:r>
              <a:rPr sz="1550">
                <a:solidFill>
                  <a:srgbClr val="3045FD"/>
                </a:solidFill>
                <a:latin typeface="BWRMGM+MS-UIGothic"/>
                <a:cs typeface="BWRMGM+MS-UIGothic"/>
              </a:rPr>
              <a:t>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6080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DGOD+LJHAJE+MicrosoftYaHei"/>
                <a:cs typeface="LCDGOD+LJHAJE+MicrosoftYaHei"/>
              </a:rPr>
              <a:t>1940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年代，黑白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开始普及，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扫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描方式，提高了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87030" y="5248762"/>
            <a:ext cx="2565149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CDGOD+LJHAJE+MicrosoftYaHei"/>
                <a:cs typeface="LCDGOD+LJHAJE+MicrosoftYaHei"/>
              </a:rPr>
              <a:t>1990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年代，高清晰度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开始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，采用数字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和高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分辨率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示技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一步提高</a:t>
            </a:r>
          </a:p>
          <a:p>
            <a:pPr marL="15430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WRMGM+MS-UIGothic"/>
                <a:cs typeface="BWRMGM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电视传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像技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WRMGM+MS-UIGothic"/>
                <a:cs typeface="BWRMGM+MS-UIGothic"/>
              </a:rPr>
              <a:t>广播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电视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视频</a:t>
            </a:r>
            <a:r>
              <a:rPr sz="2000" spc="25">
                <a:solidFill>
                  <a:srgbClr val="FFFFFF"/>
                </a:solidFill>
                <a:latin typeface="BWRMGM+MS-UIGothic"/>
                <a:cs typeface="BWRMGM+MS-UIGothic"/>
              </a:rPr>
              <a:t>会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2000" spc="25">
                <a:solidFill>
                  <a:srgbClr val="FFFFFF"/>
                </a:solidFill>
                <a:latin typeface="BWRMGM+MS-UIGothic"/>
                <a:cs typeface="BWRMGM+MS-UIGothic"/>
              </a:rPr>
              <a:t>程教育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WRMGM+MS-UIGothic"/>
                <a:cs typeface="BWRMGM+MS-UIGothic"/>
              </a:rPr>
              <a:t>安防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FFFFFF"/>
                </a:solidFill>
                <a:latin typeface="BWRMGM+MS-UIGothic"/>
                <a:cs typeface="BWRMGM+MS-UIGothic"/>
              </a:rPr>
              <a:t>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过电视传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像技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，学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生可以在家中接受教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的授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，提高教育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源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的利用效率。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电视传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像技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于广播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电视领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域，包括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台、广播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台等。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电视传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像技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术实现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，方便不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同地点的人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们进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行交流。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电视传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像技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用于安防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域，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实现远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实时报</a:t>
            </a:r>
            <a:r>
              <a:rPr sz="1500">
                <a:solidFill>
                  <a:srgbClr val="FFFDFD"/>
                </a:solidFill>
                <a:latin typeface="BWRMGM+MS-UIGothic"/>
                <a:cs typeface="BWRMGM+MS-UIGothic"/>
              </a:rPr>
              <a:t>警等功能。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GVHCRF+JEGHHU+MicrosoftYaHei-Bold"/>
                <a:cs typeface="GVHCRF+JEGHH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4500">
                <a:solidFill>
                  <a:srgbClr val="000000"/>
                </a:solidFill>
                <a:latin typeface="BWRMGM+MS-UIGothic"/>
                <a:cs typeface="BWRMGM+MS-UIGothic"/>
              </a:rPr>
              <a:t>像的基本原理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像的采集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VHCRF+JEGHHU+MicrosoftYaHei-Bold"/>
                <a:cs typeface="GVHCRF+JEGHH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VHCRF+JEGHHU+MicrosoftYaHei-Bold"/>
                <a:cs typeface="GVHCRF+JEGHH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VHCRF+JEGHHU+MicrosoftYaHei-Bold"/>
                <a:cs typeface="GVHCRF+JEGHH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2000" spc="25">
                <a:solidFill>
                  <a:srgbClr val="3045FD"/>
                </a:solidFill>
                <a:latin typeface="BWRMGM+MS-UIGothic"/>
                <a:cs typeface="BWRMGM+MS-UIGothic"/>
              </a:rPr>
              <a:t>像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传</a:t>
            </a:r>
            <a:r>
              <a:rPr sz="2000" spc="23">
                <a:solidFill>
                  <a:srgbClr val="3045FD"/>
                </a:solidFill>
                <a:latin typeface="BWRMGM+MS-UIGothic"/>
                <a:cs typeface="BWRMGM+MS-UIGothic"/>
              </a:rPr>
              <a:t>感器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摄</a:t>
            </a:r>
            <a:r>
              <a:rPr sz="2000" spc="25">
                <a:solidFill>
                  <a:srgbClr val="3045FD"/>
                </a:solidFill>
                <a:latin typeface="BWRMGM+MS-UIGothic"/>
                <a:cs typeface="BWRMGM+MS-UIGothic"/>
              </a:rPr>
              <a:t>像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镜头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2000" spc="25">
                <a:solidFill>
                  <a:srgbClr val="3045FD"/>
                </a:solidFill>
                <a:latin typeface="BWRMGM+MS-UIGothic"/>
                <a:cs typeface="BWRMGM+MS-UIGothic"/>
              </a:rPr>
              <a:t>像采集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电</a:t>
            </a:r>
            <a:r>
              <a:rPr sz="2000">
                <a:solidFill>
                  <a:srgbClr val="3045FD"/>
                </a:solidFill>
                <a:latin typeface="BWRMGM+MS-UIGothic"/>
                <a:cs typeface="BWRMGM+MS-UIGothic"/>
              </a:rPr>
              <a:t>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感器将景物反射的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线转换为电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信号，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理提供原始数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镜头负责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将景物反射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的光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聚焦在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感器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上，确保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像清晰。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像采集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感器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预处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理，以便后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像的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信号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3045FD"/>
                </a:solidFill>
                <a:latin typeface="BWRMGM+MS-UIGothic"/>
                <a:cs typeface="BWRMGM+MS-UIGothic"/>
              </a:rPr>
              <a:t>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信号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传输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信号解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制到高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波上，以便通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或有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方式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线电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波、光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缆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等介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制后的信号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接收端。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在接收端，将接收到的信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号解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调还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原成原始的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信号。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像的接收与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显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信号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3045FD"/>
                </a:solidFill>
                <a:latin typeface="BWRMGM+MS-UIGothic"/>
                <a:cs typeface="BWRMGM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接收到的信号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行解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和解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原成原始的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像信号。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信号接收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接收端接收到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来的信号后，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或光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缆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等介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质进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行接收。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显</a:t>
            </a: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示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理后的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出到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06533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上，如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示器等，最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出清晰的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GVHCRF+JEGHHU+MicrosoftYaHei-Bold"/>
                <a:cs typeface="GVHCRF+JEGHH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电视传</a:t>
            </a:r>
            <a:r>
              <a:rPr sz="4500">
                <a:solidFill>
                  <a:srgbClr val="000000"/>
                </a:solidFill>
                <a:latin typeface="BWRMGM+MS-UIGothic"/>
                <a:cs typeface="BWRMGM+MS-UIGothic"/>
              </a:rPr>
              <a:t>像的关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4500">
                <a:solidFill>
                  <a:srgbClr val="000000"/>
                </a:solidFill>
                <a:latin typeface="BWRMGM+MS-UIGothic"/>
                <a:cs typeface="BWRMGM+MS-UIGothic"/>
              </a:rPr>
              <a:t>技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信号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编码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BWRMGM+MS-UIGothic"/>
                <a:cs typeface="BWRMGM+MS-UIGothic"/>
              </a:rPr>
              <a:t>模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拟</a:t>
            </a:r>
            <a:r>
              <a:rPr sz="2000" spc="25">
                <a:solidFill>
                  <a:srgbClr val="3045FD"/>
                </a:solidFill>
                <a:latin typeface="BWRMGM+MS-UIGothic"/>
                <a:cs typeface="BWRMGM+MS-UIGothic"/>
              </a:rPr>
              <a:t>信号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编码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压缩编码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BWRMGM+MS-UIGothic"/>
                <a:cs typeface="BWRMGM+MS-UIGothic"/>
              </a:rPr>
              <a:t>信道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编码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将模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转换为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数字信号，便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和存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去除冗余信息，减少数据量，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纠错编码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，降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程中的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误码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信号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传输</a:t>
            </a:r>
            <a:r>
              <a:rPr sz="3000">
                <a:solidFill>
                  <a:srgbClr val="3045FD"/>
                </a:solidFill>
                <a:latin typeface="BWRMGM+MS-UIGothic"/>
                <a:cs typeface="BWRMGM+MS-UIGothic"/>
              </a:rPr>
              <a:t>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有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线传输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、同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轴电缆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等介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信号。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无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线传输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磁波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信号，包括地面无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BWRMGM+MS-UIGothic"/>
                <a:cs typeface="BWRMGM+MS-UIGothic"/>
              </a:rPr>
              <a:t>网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络传输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络协议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将信号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BWRMGM+MS-UIGothic"/>
                <a:cs typeface="BWRMG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https://d.book118.com/576142200204010042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BWRMGM+MS-UIGothic</vt:lpstr>
      <vt:lpstr>GVHCRF+JEGHHU+MicrosoftYaHei-Bold</vt:lpstr>
      <vt:lpstr>DPGIVF+CRMWTH+ArialMT</vt:lpstr>
      <vt:lpstr>Times New Roman</vt:lpstr>
      <vt:lpstr>LCDGOD+LJHAJE+MicrosoftYaHei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2024-09-10T09:20:53.937</cp:lastPrinted>
  <dcterms:created xsi:type="dcterms:W3CDTF">2024-09-10T01:20:53Z</dcterms:created>
  <dcterms:modified xsi:type="dcterms:W3CDTF">2024-09-10T01:20:55Z</dcterms:modified>
</cp:coreProperties>
</file>