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47FED07-8C00-428F-927A-78441078E0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F017C3-A4CB-4C44-8E68-C0B0D0DD52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C4E31C9-3976-4590-869F-8DAC622597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D4B8575-3D7A-432B-8FE5-A92AEA6073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15CB2FC-015C-4F90-B5EB-61FAE2B74CD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1068258-177F-49CC-A569-3C613B68656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FA466A8-8C5F-4FD8-96DD-198669249A8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9688232-1AD5-41AC-946F-3B1C8901D8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1200029-C7E9-4A3B-882A-C2188E4685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6FFD8B-ECFE-4167-9C6A-3D6B26778A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ECD994-1E74-4494-AA2E-86B50587F3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17.jpeg" /><Relationship Id="rId6"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76143200015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131516">
                    <a:alpha val="100000"/>
                  </a:srgbClr>
                </a:solidFill>
                <a:latin typeface="Microsoft Yahei"/>
                <a:ea typeface="Microsoft Yahei"/>
                <a:cs typeface="Microsoft Yahei"/>
              </a:rPr>
              <a:t>港口与航道工程施工工艺的施工成本估算</a:t>
            </a:r>
          </a:p>
        </p:txBody>
      </p:sp>
      <p:sp>
        <p:nvSpPr>
          <p:cNvPr id="3" name="AutoShape 3"/>
          <p:cNvSpPr/>
          <p:nvPr/>
        </p:nvSpPr>
        <p:spPr>
          <a:xfrm>
            <a:off x="1172676" y="4354068"/>
            <a:ext cx="2056587"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汇报人：</a:t>
            </a:r>
            <a:endParaRPr lang="en-US" sz="1100"/>
          </a:p>
        </p:txBody>
      </p:sp>
      <p:sp>
        <p:nvSpPr>
          <p:cNvPr id="4" name="AutoShape 4"/>
          <p:cNvSpPr/>
          <p:nvPr/>
        </p:nvSpPr>
        <p:spPr>
          <a:xfrm>
            <a:off x="3773128" y="4354068"/>
            <a:ext cx="2077143"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汇报时间：</a:t>
            </a:r>
            <a:endParaRPr lang="en-US" sz="1100"/>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849616" y="6177526"/>
            <a:ext cx="5497697" cy="4191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
        <p:nvSpPr>
          <p:cNvPr id="7" name="AutoShape 7"/>
          <p:cNvSpPr/>
          <p:nvPr/>
        </p:nvSpPr>
        <p:spPr>
          <a:xfrm>
            <a:off x="9364826" y="334670"/>
            <a:ext cx="2473866"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ING</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516619" y="1216342"/>
            <a:ext cx="6621780"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港口与航道工程施工工艺概述</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施工成本构成</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施工成本估算方法</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施工成本控制与管理</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案例分析</a:t>
            </a:r>
          </a:p>
        </p:txBody>
      </p:sp>
      <p:sp>
        <p:nvSpPr>
          <p:cNvPr id="4" name="TextBox 4"/>
          <p:cNvSpPr txBox="1"/>
          <p:nvPr/>
        </p:nvSpPr>
        <p:spPr>
          <a:xfrm>
            <a:off x="1281411" y="2037684"/>
            <a:ext cx="2792730"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5700" b="1">
                <a:solidFill>
                  <a:srgbClr val="131516">
                    <a:alpha val="100000"/>
                  </a:srgbClr>
                </a:solidFill>
                <a:latin typeface="Microsoft Yahei"/>
                <a:ea typeface="Microsoft Yahei"/>
                <a:cs typeface="Microsoft Yahei"/>
              </a:rPr>
              <a:t>目 录</a:t>
            </a:r>
          </a:p>
        </p:txBody>
      </p:sp>
      <p:sp>
        <p:nvSpPr>
          <p:cNvPr id="5" name="TextBox 5"/>
          <p:cNvSpPr txBox="1"/>
          <p:nvPr/>
        </p:nvSpPr>
        <p:spPr>
          <a:xfrm>
            <a:off x="1263069" y="3262599"/>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131516">
                    <a:alpha val="60000"/>
                  </a:srgbClr>
                </a:solidFill>
                <a:latin typeface="Microsoft Yahei"/>
                <a:ea typeface="Microsoft Yahei"/>
                <a:cs typeface="Microsoft Yahei"/>
              </a:rPr>
              <a:t>UE</a:t>
            </a:r>
          </a:p>
        </p:txBody>
      </p:sp>
      <p:sp>
        <p:nvSpPr>
          <p:cNvPr id="6" name="TextBox 6"/>
          <p:cNvSpPr txBox="1"/>
          <p:nvPr/>
        </p:nvSpPr>
        <p:spPr>
          <a:xfrm>
            <a:off x="1353851" y="182270"/>
            <a:ext cx="2807348"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港口与航道工程施工工艺概述</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ING</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68" r="3256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0729" r="1072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包括重力式、板桩式、高桩式等，适用于不同水深和地质条件的港口与航道建设。</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传统施工工艺</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如真空预压、水下混凝土浇筑等，具有更高的技术含量和施工效率。</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新型施工工艺</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施工工艺种类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407" b="40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520" b="252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施工工艺选择因素</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工程规模与难度</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大型、复杂的港口与航道工程通常需要采用更为先进和复杂的施工工艺。</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地质与水文条件</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不同地区的地质和水文条件对施工工艺的选择具有重要影响。</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施工期限与质量要求</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工期紧张或质量要求高的工程需要选择效率更高、质量更有保障的施工工艺。</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随着科技的发展，智能化和自动化的施工设备与技术将逐渐应用于港口与航道工程施工中，提高施工效率和质量。</a:t>
            </a:r>
          </a:p>
        </p:txBody>
      </p:sp>
      <p:pic>
        <p:nvPicPr>
          <p:cNvPr id="6" name="Picture 6"/>
          <p:cNvPicPr>
            <a:picLocks noChangeAspect="1"/>
          </p:cNvPicPr>
          <p:nvPr/>
        </p:nvPicPr>
        <p:blipFill>
          <a:blip r:embed="rId2"/>
          <a:srcRect l="16917" r="1691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智能化与自动化</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环保意识的提高要求施工工艺向绿色、环保方向发展，减少施工过程中的环境污染。</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绿色环保</a:t>
            </a:r>
          </a:p>
        </p:txBody>
      </p:sp>
      <p:pic>
        <p:nvPicPr>
          <p:cNvPr id="10" name="Picture 10"/>
          <p:cNvPicPr>
            <a:picLocks noChangeAspect="1"/>
          </p:cNvPicPr>
          <p:nvPr/>
        </p:nvPicPr>
        <p:blipFill>
          <a:blip r:embed="rId3"/>
          <a:srcRect l="16708" r="16708"/>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预制构件的应用将进一步推广，提高施工速度和工程质量。</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预制构件的应用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施工工艺发展趋势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施工成本构成</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ING</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4455" r="4455"/>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20290" r="20290"/>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959" r="18959"/>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9368" r="19368"/>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直接成本</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包括工人工资、福利、保险等。</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包括水泥、砂石、钢材等原材料以及预制构件等。</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包括施工机械、船舶、车辆等的租赁或购买费用。</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将部分工程分包给其他施工单位所产生的费用。</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人工费用</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材料费用</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设备费用</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工程分包费用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管理费用</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包括项目经理工资、办公费用、差旅费等。</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设计费用</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包括施工图设计、施工方案设计等所产生的费用。</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监理费用</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聘请监理单位所产生的费用。</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其他费用</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包括临时设施建设、安全措施、环境保护等方面的费用。</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间接成本</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施工成本估算方法</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ING</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https://d.book118.com/576143200015010100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4283F2"/>
      </a:accent1>
      <a:accent2>
        <a:srgbClr val="34C158"/>
      </a:accent2>
      <a:accent3>
        <a:srgbClr val="FDBE00"/>
      </a:accent3>
      <a:accent4>
        <a:srgbClr val="42B0F2"/>
      </a:accent4>
      <a:accent5>
        <a:srgbClr val="EA4336"/>
      </a:accent5>
      <a:accent6>
        <a:srgbClr val="27C9C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2024-09-23T22:58:33.029</cp:lastPrinted>
  <dcterms:created xsi:type="dcterms:W3CDTF">2024-09-23T14:58:33Z</dcterms:created>
  <dcterms:modified xsi:type="dcterms:W3CDTF">2024-09-23T14:58:35Z</dcterms:modified>
</cp:coreProperties>
</file>