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24081-4686-42F6-AC98-9BD8A42FA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04F8D-0EF3-469E-9C3C-8483709FE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C96F1-3B8F-4373-8266-755FD31C15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49E07-1F0E-4DD1-96DE-D08CD6D33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4AAF9A-1FE8-4A10-BB2D-0EEE19B13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2BB6A1-DBF2-4363-8606-C46EF5655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8EBFD3-88D0-4270-8C4D-387142B4F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FABB1-5191-4767-9AE5-25F3BCB177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BB5678-B812-410F-ADAA-D6A4207D5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AA7A06-9BFE-47A0-AE5B-5110428CF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0A83C4-EAD2-4EA0-89C2-3EAF895DB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145240133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938414" y="1893744"/>
            <a:ext cx="5673725" cy="15532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727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4900" spc="5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灵敏电流计特性</a:t>
            </a:r>
            <a:r>
              <a:rPr sz="49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究</a:t>
            </a:r>
            <a:endParaRPr lang="Microsoft YaHei" altLang="Microsoft YaHei" sz="4900"/>
          </a:p>
          <a:p>
            <a:pPr marL="18986" algn="l" rtl="0" eaLnBrk="0">
              <a:lnSpc>
                <a:spcPts val="7157"/>
              </a:lnSpc>
            </a:pPr>
            <a:r>
              <a:rPr sz="49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实验报</a:t>
            </a:r>
            <a:r>
              <a:rPr sz="49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900"/>
          </a:p>
        </p:txBody>
      </p:sp>
      <p:sp>
        <p:nvSpPr>
          <p:cNvPr id="3" name="textbox 3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4611849" y="1388582"/>
            <a:ext cx="2346325" cy="2406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8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验目的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1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验原理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1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验步骤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1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验结果与分析</a:t>
            </a:r>
            <a:endParaRPr lang="Microsoft YaHei" altLang="Microsoft YaHei" sz="2400"/>
          </a:p>
          <a:p>
            <a:pPr algn="l" rtl="0" eaLnBrk="0">
              <a:lnSpc>
                <a:spcPct val="107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1443399" y="2308794"/>
            <a:ext cx="1605914" cy="1183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700" spc="-19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9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5700" spc="-18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51832" algn="l" rtl="0" eaLnBrk="0">
              <a:lnSpc>
                <a:spcPct val="88000"/>
              </a:lnSpc>
              <a:spcBef>
                <a:spcPts val="1"/>
              </a:spcBef>
            </a:pPr>
            <a:r>
              <a:rPr sz="13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3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300"/>
          </a:p>
        </p:txBody>
      </p:sp>
      <p:sp>
        <p:nvSpPr>
          <p:cNvPr id="7" name="textbox 7"/>
          <p:cNvSpPr/>
          <p:nvPr/>
        </p:nvSpPr>
        <p:spPr>
          <a:xfrm>
            <a:off x="1454384" y="362771"/>
            <a:ext cx="1036319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946758" y="362771"/>
            <a:ext cx="2297429" cy="2845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0325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3493" algn="l" rtl="0" eaLnBrk="0">
              <a:lnSpc>
                <a:spcPct val="91000"/>
              </a:lnSpc>
              <a:spcBef>
                <a:spcPts val="1"/>
              </a:spcBef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4500"/>
          </a:p>
        </p:txBody>
      </p:sp>
      <p:sp>
        <p:nvSpPr>
          <p:cNvPr id="10" name="textbox 10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12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42B0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42B0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42B0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" name="textbox 18"/>
          <p:cNvSpPr/>
          <p:nvPr/>
        </p:nvSpPr>
        <p:spPr>
          <a:xfrm>
            <a:off x="7823102" y="2163583"/>
            <a:ext cx="3224529" cy="1263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93"/>
              </a:lnSpc>
            </a:pPr>
            <a:endParaRPr lang="Arial" altLang="Arial" sz="100"/>
          </a:p>
          <a:p>
            <a:pPr marL="13652" algn="l" rtl="0" eaLnBrk="0">
              <a:lnSpc>
                <a:spcPct val="92000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灵敏电流计是一种高灵敏度的电流表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4795" algn="l" rtl="0" eaLnBrk="0">
              <a:lnSpc>
                <a:spcPct val="92000"/>
              </a:lnSpc>
              <a:spcBef>
                <a:spcPts val="104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用于测量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微弱电流或电流变化。其工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理基于安培环路定律，即磁场中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800"/>
          </a:p>
          <a:p>
            <a:pPr algn="l" rtl="0" eaLnBrk="0">
              <a:lnSpc>
                <a:spcPct val="6154"/>
              </a:lnSpc>
            </a:pPr>
            <a:endParaRPr lang="Arial" altLang="Arial" sz="100"/>
          </a:p>
          <a:p>
            <a:pPr marL="22606" algn="l" rtl="0" eaLnBrk="0">
              <a:lnSpc>
                <a:spcPct val="92000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电流与其产生的磁感应强度成正比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" name="textbox 19"/>
          <p:cNvSpPr/>
          <p:nvPr/>
        </p:nvSpPr>
        <p:spPr>
          <a:xfrm>
            <a:off x="7918733" y="4589055"/>
            <a:ext cx="3071495" cy="12611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93"/>
              </a:lnSpc>
            </a:pPr>
            <a:endParaRPr lang="Arial" altLang="Arial" sz="100"/>
          </a:p>
          <a:p>
            <a:pPr marL="13271" algn="l" rtl="0" eaLnBrk="0">
              <a:lnSpc>
                <a:spcPct val="92000"/>
              </a:lnSpc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灵敏电流计内部通常包含一个线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2890" algn="l" rtl="0" eaLnBrk="0">
              <a:lnSpc>
                <a:spcPct val="92000"/>
              </a:lnSpc>
              <a:spcBef>
                <a:spcPts val="104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该线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圈置于磁场中，当有电流通过线</a:t>
            </a:r>
            <a:endParaRPr lang="Microsoft YaHei" altLang="Microsoft YaHei" sz="1500"/>
          </a:p>
          <a:p>
            <a:pPr marL="22986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圈时，线圈受到安培力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作用而发生偏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800"/>
          </a:p>
          <a:p>
            <a:pPr marL="12700" algn="l" rtl="0" eaLnBrk="0">
              <a:lnSpc>
                <a:spcPts val="1608"/>
              </a:lnSpc>
              <a:spcBef>
                <a:spcPts val="4"/>
              </a:spcBef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</a:t>
            </a: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0" name="textbox 20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95655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了解灵敏电流计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的原理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1" name="picture 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42" name="picture 42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43" name="textbox 43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45" name="textbox 45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46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47" name="picture 4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442263" y="318468"/>
            <a:ext cx="4599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613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学习灵敏电流计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的特性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9" name="textbox 69"/>
          <p:cNvSpPr/>
          <p:nvPr/>
        </p:nvSpPr>
        <p:spPr>
          <a:xfrm>
            <a:off x="1094356" y="4734538"/>
            <a:ext cx="2118360" cy="8934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96"/>
              </a:lnSpc>
            </a:pPr>
            <a:endParaRPr lang="Arial" altLang="Arial" sz="100"/>
          </a:p>
          <a:p>
            <a:pPr marL="12700" indent="380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流计能够测量微弱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其灵敏度取决于线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圈匝数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、磁感应强度和放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大器增益等因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0" name="textbox 70"/>
          <p:cNvSpPr/>
          <p:nvPr/>
        </p:nvSpPr>
        <p:spPr>
          <a:xfrm>
            <a:off x="8477283" y="4734538"/>
            <a:ext cx="2118360" cy="673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236"/>
              </a:lnSpc>
            </a:pPr>
            <a:endParaRPr lang="Arial" altLang="Arial" sz="100"/>
          </a:p>
          <a:p>
            <a:pPr marL="12700" indent="380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流计采用低噪声放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大器和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屏蔽技术，以减小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背景噪声对测量的干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1" name="textbox 71"/>
          <p:cNvSpPr/>
          <p:nvPr/>
        </p:nvSpPr>
        <p:spPr>
          <a:xfrm>
            <a:off x="4775944" y="4734538"/>
            <a:ext cx="2118360" cy="673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2177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流计的输出与输入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正比，具有良好的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线性响应特性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72" name="textbox 72"/>
          <p:cNvSpPr/>
          <p:nvPr/>
        </p:nvSpPr>
        <p:spPr>
          <a:xfrm>
            <a:off x="1097089" y="3892943"/>
            <a:ext cx="1049019" cy="306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112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高灵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000"/>
          </a:p>
        </p:txBody>
      </p:sp>
      <p:sp>
        <p:nvSpPr>
          <p:cNvPr id="73" name="textbox 73"/>
          <p:cNvSpPr/>
          <p:nvPr/>
        </p:nvSpPr>
        <p:spPr>
          <a:xfrm>
            <a:off x="4775468" y="3893715"/>
            <a:ext cx="1051560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61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线性响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</a:t>
            </a:r>
            <a:endParaRPr lang="Microsoft YaHei" altLang="Microsoft YaHei" sz="2000"/>
          </a:p>
        </p:txBody>
      </p:sp>
      <p:sp>
        <p:nvSpPr>
          <p:cNvPr id="74" name="textbox 74"/>
          <p:cNvSpPr/>
          <p:nvPr/>
        </p:nvSpPr>
        <p:spPr>
          <a:xfrm>
            <a:off x="8477959" y="3894744"/>
            <a:ext cx="793750" cy="30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06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低噪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声</a:t>
            </a:r>
            <a:endParaRPr lang="Microsoft YaHei" altLang="Microsoft YaHei" sz="2000"/>
          </a:p>
        </p:txBody>
      </p:sp>
      <p:sp>
        <p:nvSpPr>
          <p:cNvPr id="75" name="textbox 75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76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34C15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10952843" y="3947811"/>
            <a:ext cx="269578" cy="187422"/>
            <a:chExt cx="269578" cy="187422"/>
          </a:xfrm>
        </p:grpSpPr>
        <p:sp>
          <p:nvSpPr>
            <p:cNvPr id="78" name="path"/>
            <p:cNvSpPr/>
            <p:nvPr/>
          </p:nvSpPr>
          <p:spPr>
            <a:xfrm>
              <a:off x="0" y="74661"/>
              <a:ext cx="207263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283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3569917" y="3947811"/>
            <a:ext cx="269577" cy="187422"/>
            <a:chExt cx="269577" cy="187422"/>
          </a:xfrm>
        </p:grpSpPr>
        <p:sp>
          <p:nvSpPr>
            <p:cNvPr id="80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4283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17855" y="0"/>
              <a:ext cx="151722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82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59D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84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27914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86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0F59D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8" name="rect"/>
          <p:cNvSpPr/>
          <p:nvPr/>
        </p:nvSpPr>
        <p:spPr>
          <a:xfrm>
            <a:off x="3569917" y="4041523"/>
            <a:ext cx="207264" cy="0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0" name="rect"/>
          <p:cNvSpPr/>
          <p:nvPr/>
        </p:nvSpPr>
        <p:spPr>
          <a:xfrm>
            <a:off x="10952843" y="4041523"/>
            <a:ext cx="207263" cy="0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1" name="picture 9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4" name="group 24"/>
          <p:cNvGrpSpPr/>
          <p:nvPr/>
        </p:nvGrpSpPr>
        <p:grpSpPr>
          <a:xfrm rot="21600000">
            <a:off x="4684479" y="2346968"/>
            <a:ext cx="3072334" cy="3305392"/>
            <a:chExt cx="3072334" cy="3305392"/>
          </a:xfrm>
        </p:grpSpPr>
        <p:sp>
          <p:nvSpPr>
            <p:cNvPr id="92" name="path"/>
            <p:cNvSpPr/>
            <p:nvPr/>
          </p:nvSpPr>
          <p:spPr>
            <a:xfrm flipH="1">
              <a:off x="1536167" y="0"/>
              <a:ext cx="0" cy="3305392"/>
            </a:xfrm>
            <a:custGeom>
              <a:rect l="0" t="0" r="0" b="0"/>
              <a:pathLst>
                <a:path h="5205">
                  <a:moveTo>
                    <a:pt x="0" y="5205"/>
                  </a:moveTo>
                  <a:lnTo>
                    <a:pt x="0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531405" y="0"/>
              <a:ext cx="9525" cy="3305392"/>
            </a:xfrm>
            <a:custGeom>
              <a:rect l="0" t="0" r="0" b="0"/>
              <a:pathLst>
                <a:path w="15" h="5205">
                  <a:moveTo>
                    <a:pt x="7" y="5205"/>
                  </a:moveTo>
                  <a:lnTo>
                    <a:pt x="7" y="0"/>
                  </a:lnTo>
                </a:path>
              </a:pathLst>
            </a:custGeom>
            <a:noFill/>
            <a:ln w="9525" cap="flat">
              <a:solidFill>
                <a:srgbClr val="4283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0" y="1652696"/>
              <a:ext cx="3072334" cy="0"/>
            </a:xfrm>
            <a:custGeom>
              <a:rect l="0" t="0" r="0" b="0"/>
              <a:pathLst>
                <a:path w="4838">
                  <a:moveTo>
                    <a:pt x="0" y="0"/>
                  </a:moveTo>
                  <a:lnTo>
                    <a:pt x="4838" y="0"/>
                  </a:ln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0" y="1647934"/>
              <a:ext cx="3072334" cy="9525"/>
            </a:xfrm>
            <a:custGeom>
              <a:rect l="0" t="0" r="0" b="0"/>
              <a:pathLst>
                <a:path w="4838" h="15">
                  <a:moveTo>
                    <a:pt x="0" y="7"/>
                  </a:moveTo>
                  <a:lnTo>
                    <a:pt x="4838" y="7"/>
                  </a:lnTo>
                </a:path>
              </a:pathLst>
            </a:custGeom>
            <a:noFill/>
            <a:ln w="9525" cap="flat">
              <a:solidFill>
                <a:srgbClr val="4283F2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aphicFrame>
        <p:nvGraphicFramePr>
          <p:cNvPr id="96" name="table 96"/>
          <p:cNvGraphicFramePr>
            <a:graphicFrameLocks noGrp="1"/>
          </p:cNvGraphicFramePr>
          <p:nvPr/>
        </p:nvGraphicFramePr>
        <p:xfrm>
          <a:off x="1215730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7211"/>
                        </a:lnSpc>
                      </a:pPr>
                      <a:endParaRPr lang="Arial" altLang="Arial" sz="100"/>
                    </a:p>
                    <a:p>
                      <a:pPr marL="1432833" algn="l" rtl="0" eaLnBrk="0">
                        <a:lnSpc>
                          <a:spcPct val="92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正确连接电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路</a:t>
                      </a:r>
                      <a:endParaRPr lang="Microsoft YaHei" altLang="Microsoft YaHei" sz="2300"/>
                    </a:p>
                    <a:p>
                      <a:pPr marL="789981" indent="-286321" algn="l" rtl="0" eaLnBrk="0">
                        <a:lnSpc>
                          <a:spcPct val="123000"/>
                        </a:lnSpc>
                        <a:spcBef>
                          <a:spcPts val="311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确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保灵敏电流计正确接入电路中，连接线应         </a:t>
                      </a:r>
                      <a:r>
                        <a:rPr sz="15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尽量短以减小线路电阻和电感效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应。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7" name="table 97"/>
          <p:cNvGraphicFramePr>
            <a:graphicFrameLocks noGrp="1"/>
          </p:cNvGraphicFramePr>
          <p:nvPr/>
        </p:nvGraphicFramePr>
        <p:xfrm>
          <a:off x="6586317" y="1451581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8603"/>
                        </a:lnSpc>
                      </a:pPr>
                      <a:endParaRPr lang="Arial" altLang="Arial" sz="100"/>
                    </a:p>
                    <a:p>
                      <a:pPr marL="1726634" algn="l" rtl="0" eaLnBrk="0">
                        <a:lnSpc>
                          <a:spcPct val="91000"/>
                        </a:lnSpc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调整零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点</a:t>
                      </a:r>
                      <a:endParaRPr lang="Microsoft YaHei" altLang="Microsoft YaHei" sz="2300"/>
                    </a:p>
                    <a:p>
                      <a:pPr marL="1647804" indent="-1142809" algn="l" rtl="0" eaLnBrk="0">
                        <a:lnSpc>
                          <a:spcPct val="123000"/>
                        </a:lnSpc>
                        <a:spcBef>
                          <a:spcPts val="313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在测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量前，应调整灵敏电流计的零点，以确         </a:t>
                      </a:r>
                      <a:r>
                        <a:rPr sz="1500" spc="-4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保测量准确性</a:t>
                      </a:r>
                      <a:r>
                        <a:rPr sz="15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F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8" name="table 98"/>
          <p:cNvGraphicFramePr>
            <a:graphicFrameLocks noGrp="1"/>
          </p:cNvGraphicFramePr>
          <p:nvPr/>
        </p:nvGraphicFramePr>
        <p:xfrm>
          <a:off x="6586317" y="4267740"/>
          <a:ext cx="4638675" cy="2078354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517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6043" algn="l" rtl="0" eaLnBrk="0">
                        <a:lnSpc>
                          <a:spcPct val="91000"/>
                        </a:lnSpc>
                        <a:spcBef>
                          <a:spcPts val="1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注意事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项</a:t>
                      </a:r>
                      <a:endParaRPr lang="Microsoft YaHei" altLang="Microsoft YaHei" sz="2300"/>
                    </a:p>
                    <a:p>
                      <a:pPr marL="1172126" indent="-666560" algn="l" rtl="0" eaLnBrk="0">
                        <a:lnSpc>
                          <a:spcPct val="122000"/>
                        </a:lnSpc>
                        <a:spcBef>
                          <a:spcPts val="358"/>
                        </a:spcBef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使用灵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敏电流计时应避免过载和短路，以免         </a:t>
                      </a:r>
                      <a:r>
                        <a:rPr sz="1500" spc="-3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损坏仪器或造成测量</a:t>
                      </a:r>
                      <a:r>
                        <a:rPr sz="1500" spc="-2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误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差。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AF4FF"/>
                    </a:solidFill>
                  </a:tcPr>
                </a:tc>
              </a:tr>
            </a:tbl>
          </a:graphicData>
        </a:graphic>
      </p:graphicFrame>
      <p:sp>
        <p:nvSpPr>
          <p:cNvPr id="99" name="rect"/>
          <p:cNvSpPr/>
          <p:nvPr/>
        </p:nvSpPr>
        <p:spPr>
          <a:xfrm>
            <a:off x="1218873" y="4270883"/>
            <a:ext cx="4632960" cy="2072639"/>
          </a:xfrm>
          <a:prstGeom prst="rect">
            <a:avLst/>
          </a:prstGeom>
          <a:solidFill>
            <a:srgbClr val="DDEDFF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aphicFrame>
        <p:nvGraphicFramePr>
          <p:cNvPr id="100" name="table 100"/>
          <p:cNvGraphicFramePr>
            <a:graphicFrameLocks noGrp="1"/>
          </p:cNvGraphicFramePr>
          <p:nvPr/>
        </p:nvGraphicFramePr>
        <p:xfrm>
          <a:off x="1215730" y="4267740"/>
          <a:ext cx="4638675" cy="2075179"/>
        </p:xfrm>
        <a:graphic>
          <a:graphicData uri="http://schemas.openxmlformats.org/drawingml/2006/table">
            <a:tbl>
              <a:tblPr/>
              <a:tblGrid>
                <a:gridCol w="4638675"/>
              </a:tblGrid>
              <a:tr h="2072004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3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marL="1726632" algn="l" rtl="0" eaLnBrk="0">
                        <a:lnSpc>
                          <a:spcPct val="91000"/>
                        </a:lnSpc>
                        <a:spcBef>
                          <a:spcPts val="4"/>
                        </a:spcBef>
                      </a:pPr>
                      <a:r>
                        <a:rPr sz="2300" spc="2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读取数</a:t>
                      </a:r>
                      <a:r>
                        <a:rPr sz="2300" spc="0">
                          <a:ln w="6350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4283F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据</a:t>
                      </a:r>
                      <a:endParaRPr lang="Microsoft YaHei" altLang="Microsoft YaHei" sz="2300"/>
                    </a:p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700"/>
                    </a:p>
                    <a:p>
                      <a:pPr algn="l" rtl="0" eaLnBrk="0">
                        <a:lnSpc>
                          <a:spcPct val="6043"/>
                        </a:lnSpc>
                      </a:pPr>
                      <a:endParaRPr lang="Arial" altLang="Arial" sz="100"/>
                    </a:p>
                    <a:p>
                      <a:pPr marL="505184" algn="l" rtl="0" eaLnBrk="0">
                        <a:lnSpc>
                          <a:spcPct val="92000"/>
                        </a:lnSpc>
                      </a:pPr>
                      <a:r>
                        <a:rPr sz="1500" spc="-1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观察</a:t>
                      </a:r>
                      <a:r>
                        <a:rPr sz="1500" spc="0">
                          <a:solidFill>
                            <a:srgbClr val="000000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灵敏电流计的指针或显示屏，正确读取</a:t>
                      </a:r>
                      <a:endParaRPr lang="Microsoft YaHei" altLang="Microsoft YaHei" sz="1500"/>
                    </a:p>
                  </a:txBody>
                  <a:tcPr marL="0" marR="0" marT="0" marB="0">
                    <a:lnL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1" name="textbox 101"/>
          <p:cNvSpPr/>
          <p:nvPr/>
        </p:nvSpPr>
        <p:spPr>
          <a:xfrm>
            <a:off x="1218540" y="378647"/>
            <a:ext cx="4585334" cy="4394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826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掌握灵敏电流计的使用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</a:t>
            </a:r>
            <a:endParaRPr lang="Microsoft YaHei" altLang="Microsoft YaHei" sz="3000"/>
          </a:p>
        </p:txBody>
      </p:sp>
      <p:sp>
        <p:nvSpPr>
          <p:cNvPr id="102" name="path"/>
          <p:cNvSpPr/>
          <p:nvPr/>
        </p:nvSpPr>
        <p:spPr>
          <a:xfrm>
            <a:off x="8346675" y="895460"/>
            <a:ext cx="1118527" cy="1118528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3" name="path"/>
          <p:cNvSpPr/>
          <p:nvPr/>
        </p:nvSpPr>
        <p:spPr>
          <a:xfrm>
            <a:off x="8346676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2976090" y="895460"/>
            <a:ext cx="1118527" cy="1118527"/>
            <a:chExt cx="1118527" cy="1118527"/>
          </a:xfrm>
        </p:grpSpPr>
        <p:sp>
          <p:nvSpPr>
            <p:cNvPr id="104" name="path"/>
            <p:cNvSpPr/>
            <p:nvPr/>
          </p:nvSpPr>
          <p:spPr>
            <a:xfrm>
              <a:off x="0" y="0"/>
              <a:ext cx="1118527" cy="1118527"/>
            </a:xfrm>
            <a:custGeom>
              <a:rect l="0" t="0" r="0" b="0"/>
              <a:pathLst>
                <a:path w="1761" h="1761">
                  <a:moveTo>
                    <a:pt x="733" y="146"/>
                  </a:moveTo>
                  <a:cubicBezTo>
                    <a:pt x="815" y="65"/>
                    <a:pt x="946" y="65"/>
                    <a:pt x="1027" y="146"/>
                  </a:cubicBezTo>
                  <a:lnTo>
                    <a:pt x="1027" y="146"/>
                  </a:lnTo>
                  <a:lnTo>
                    <a:pt x="1614" y="733"/>
                  </a:lnTo>
                  <a:lnTo>
                    <a:pt x="1614" y="733"/>
                  </a:lnTo>
                  <a:lnTo>
                    <a:pt x="1614" y="733"/>
                  </a:lnTo>
                  <a:cubicBezTo>
                    <a:pt x="1695" y="815"/>
                    <a:pt x="1695" y="946"/>
                    <a:pt x="1614" y="1027"/>
                  </a:cubicBezTo>
                  <a:lnTo>
                    <a:pt x="1614" y="1027"/>
                  </a:lnTo>
                  <a:cubicBezTo>
                    <a:pt x="1614" y="1027"/>
                    <a:pt x="1614" y="1027"/>
                    <a:pt x="1614" y="1027"/>
                  </a:cubicBezTo>
                  <a:lnTo>
                    <a:pt x="1614" y="1027"/>
                  </a:lnTo>
                  <a:lnTo>
                    <a:pt x="1027" y="1614"/>
                  </a:lnTo>
                  <a:lnTo>
                    <a:pt x="1027" y="1614"/>
                  </a:lnTo>
                  <a:lnTo>
                    <a:pt x="1027" y="1614"/>
                  </a:lnTo>
                  <a:cubicBezTo>
                    <a:pt x="946" y="1695"/>
                    <a:pt x="815" y="1695"/>
                    <a:pt x="733" y="1614"/>
                  </a:cubicBezTo>
                  <a:lnTo>
                    <a:pt x="733" y="1614"/>
                  </a:lnTo>
                  <a:lnTo>
                    <a:pt x="146" y="1027"/>
                  </a:lnTo>
                  <a:lnTo>
                    <a:pt x="146" y="1027"/>
                  </a:lnTo>
                  <a:lnTo>
                    <a:pt x="146" y="1027"/>
                  </a:lnTo>
                  <a:cubicBezTo>
                    <a:pt x="65" y="946"/>
                    <a:pt x="65" y="815"/>
                    <a:pt x="146" y="733"/>
                  </a:cubicBezTo>
                  <a:lnTo>
                    <a:pt x="733" y="146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22321" y="390454"/>
              <a:ext cx="473902" cy="409976"/>
            </a:xfrm>
            <a:custGeom>
              <a:rect l="0" t="0" r="0" b="0"/>
              <a:pathLst>
                <a:path w="746" h="645">
                  <a:moveTo>
                    <a:pt x="2" y="210"/>
                  </a:moveTo>
                  <a:lnTo>
                    <a:pt x="359" y="644"/>
                  </a:lnTo>
                  <a:lnTo>
                    <a:pt x="216" y="210"/>
                  </a:lnTo>
                  <a:lnTo>
                    <a:pt x="2" y="210"/>
                  </a:lnTo>
                  <a:close/>
                  <a:moveTo>
                    <a:pt x="255" y="210"/>
                  </a:moveTo>
                  <a:lnTo>
                    <a:pt x="381" y="645"/>
                  </a:lnTo>
                  <a:lnTo>
                    <a:pt x="490" y="210"/>
                  </a:lnTo>
                  <a:lnTo>
                    <a:pt x="255" y="210"/>
                  </a:lnTo>
                  <a:close/>
                  <a:moveTo>
                    <a:pt x="401" y="644"/>
                  </a:moveTo>
                  <a:lnTo>
                    <a:pt x="745" y="210"/>
                  </a:lnTo>
                  <a:lnTo>
                    <a:pt x="532" y="210"/>
                  </a:lnTo>
                  <a:lnTo>
                    <a:pt x="401" y="644"/>
                  </a:lnTo>
                  <a:close/>
                  <a:moveTo>
                    <a:pt x="746" y="182"/>
                  </a:moveTo>
                  <a:lnTo>
                    <a:pt x="643" y="9"/>
                  </a:lnTo>
                  <a:lnTo>
                    <a:pt x="539" y="182"/>
                  </a:lnTo>
                  <a:lnTo>
                    <a:pt x="746" y="182"/>
                  </a:lnTo>
                  <a:close/>
                  <a:moveTo>
                    <a:pt x="610" y="0"/>
                  </a:moveTo>
                  <a:lnTo>
                    <a:pt x="404" y="0"/>
                  </a:lnTo>
                  <a:lnTo>
                    <a:pt x="507" y="178"/>
                  </a:lnTo>
                  <a:lnTo>
                    <a:pt x="610" y="0"/>
                  </a:lnTo>
                  <a:close/>
                  <a:moveTo>
                    <a:pt x="475" y="182"/>
                  </a:moveTo>
                  <a:lnTo>
                    <a:pt x="372" y="9"/>
                  </a:lnTo>
                  <a:lnTo>
                    <a:pt x="269" y="182"/>
                  </a:lnTo>
                  <a:lnTo>
                    <a:pt x="475" y="182"/>
                  </a:lnTo>
                  <a:close/>
                  <a:moveTo>
                    <a:pt x="342" y="0"/>
                  </a:moveTo>
                  <a:lnTo>
                    <a:pt x="135" y="0"/>
                  </a:lnTo>
                  <a:lnTo>
                    <a:pt x="238" y="178"/>
                  </a:lnTo>
                  <a:lnTo>
                    <a:pt x="342" y="0"/>
                  </a:lnTo>
                  <a:close/>
                  <a:moveTo>
                    <a:pt x="103" y="9"/>
                  </a:moveTo>
                  <a:lnTo>
                    <a:pt x="0" y="182"/>
                  </a:lnTo>
                  <a:lnTo>
                    <a:pt x="206" y="182"/>
                  </a:lnTo>
                  <a:lnTo>
                    <a:pt x="103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6" name="path"/>
          <p:cNvSpPr/>
          <p:nvPr/>
        </p:nvSpPr>
        <p:spPr>
          <a:xfrm>
            <a:off x="2976090" y="3711618"/>
            <a:ext cx="1118527" cy="1118527"/>
          </a:xfrm>
          <a:custGeom>
            <a:rect l="0" t="0" r="0" b="0"/>
            <a:pathLst>
              <a:path w="1761" h="1761">
                <a:moveTo>
                  <a:pt x="733" y="146"/>
                </a:moveTo>
                <a:cubicBezTo>
                  <a:pt x="815" y="65"/>
                  <a:pt x="946" y="65"/>
                  <a:pt x="1027" y="146"/>
                </a:cubicBezTo>
                <a:lnTo>
                  <a:pt x="1027" y="146"/>
                </a:lnTo>
                <a:lnTo>
                  <a:pt x="1614" y="733"/>
                </a:lnTo>
                <a:lnTo>
                  <a:pt x="1614" y="733"/>
                </a:lnTo>
                <a:lnTo>
                  <a:pt x="1614" y="733"/>
                </a:lnTo>
                <a:cubicBezTo>
                  <a:pt x="1695" y="815"/>
                  <a:pt x="1695" y="946"/>
                  <a:pt x="1614" y="1027"/>
                </a:cubicBezTo>
                <a:lnTo>
                  <a:pt x="1614" y="1027"/>
                </a:lnTo>
                <a:cubicBezTo>
                  <a:pt x="1614" y="1027"/>
                  <a:pt x="1614" y="1027"/>
                  <a:pt x="1614" y="1027"/>
                </a:cubicBezTo>
                <a:lnTo>
                  <a:pt x="1614" y="1027"/>
                </a:lnTo>
                <a:lnTo>
                  <a:pt x="1027" y="1614"/>
                </a:lnTo>
                <a:lnTo>
                  <a:pt x="1027" y="1614"/>
                </a:lnTo>
                <a:lnTo>
                  <a:pt x="1027" y="1614"/>
                </a:lnTo>
                <a:cubicBezTo>
                  <a:pt x="946" y="1695"/>
                  <a:pt x="815" y="1695"/>
                  <a:pt x="733" y="1614"/>
                </a:cubicBezTo>
                <a:lnTo>
                  <a:pt x="733" y="1614"/>
                </a:lnTo>
                <a:lnTo>
                  <a:pt x="146" y="1027"/>
                </a:lnTo>
                <a:lnTo>
                  <a:pt x="146" y="1027"/>
                </a:lnTo>
                <a:lnTo>
                  <a:pt x="146" y="1027"/>
                </a:lnTo>
                <a:cubicBezTo>
                  <a:pt x="65" y="946"/>
                  <a:pt x="65" y="815"/>
                  <a:pt x="146" y="733"/>
                </a:cubicBezTo>
                <a:lnTo>
                  <a:pt x="733" y="14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7" name="path"/>
          <p:cNvSpPr/>
          <p:nvPr/>
        </p:nvSpPr>
        <p:spPr>
          <a:xfrm>
            <a:off x="8651974" y="4016916"/>
            <a:ext cx="507934" cy="507933"/>
          </a:xfrm>
          <a:custGeom>
            <a:rect l="0" t="0" r="0" b="0"/>
            <a:pathLst>
              <a:path w="799" h="799">
                <a:moveTo>
                  <a:pt x="686" y="256"/>
                </a:moveTo>
                <a:cubicBezTo>
                  <a:pt x="654" y="194"/>
                  <a:pt x="605" y="145"/>
                  <a:pt x="544" y="114"/>
                </a:cubicBezTo>
                <a:lnTo>
                  <a:pt x="544" y="114"/>
                </a:lnTo>
                <a:lnTo>
                  <a:pt x="543" y="113"/>
                </a:lnTo>
                <a:lnTo>
                  <a:pt x="489" y="221"/>
                </a:lnTo>
                <a:lnTo>
                  <a:pt x="489" y="221"/>
                </a:lnTo>
                <a:cubicBezTo>
                  <a:pt x="528" y="240"/>
                  <a:pt x="558" y="271"/>
                  <a:pt x="578" y="309"/>
                </a:cubicBezTo>
                <a:lnTo>
                  <a:pt x="578" y="309"/>
                </a:lnTo>
                <a:lnTo>
                  <a:pt x="578" y="310"/>
                </a:lnTo>
                <a:lnTo>
                  <a:pt x="686" y="256"/>
                </a:lnTo>
                <a:close/>
                <a:moveTo>
                  <a:pt x="686" y="543"/>
                </a:moveTo>
                <a:lnTo>
                  <a:pt x="578" y="489"/>
                </a:lnTo>
                <a:lnTo>
                  <a:pt x="578" y="489"/>
                </a:lnTo>
                <a:cubicBezTo>
                  <a:pt x="558" y="528"/>
                  <a:pt x="528" y="558"/>
                  <a:pt x="490" y="578"/>
                </a:cubicBezTo>
                <a:lnTo>
                  <a:pt x="490" y="578"/>
                </a:lnTo>
                <a:lnTo>
                  <a:pt x="489" y="578"/>
                </a:lnTo>
                <a:lnTo>
                  <a:pt x="543" y="686"/>
                </a:lnTo>
                <a:lnTo>
                  <a:pt x="543" y="686"/>
                </a:lnTo>
                <a:cubicBezTo>
                  <a:pt x="605" y="654"/>
                  <a:pt x="654" y="605"/>
                  <a:pt x="685" y="544"/>
                </a:cubicBezTo>
                <a:lnTo>
                  <a:pt x="685" y="544"/>
                </a:lnTo>
                <a:lnTo>
                  <a:pt x="686" y="543"/>
                </a:lnTo>
                <a:close/>
                <a:moveTo>
                  <a:pt x="256" y="113"/>
                </a:moveTo>
                <a:cubicBezTo>
                  <a:pt x="194" y="145"/>
                  <a:pt x="145" y="194"/>
                  <a:pt x="114" y="254"/>
                </a:cubicBezTo>
                <a:lnTo>
                  <a:pt x="114" y="254"/>
                </a:lnTo>
                <a:lnTo>
                  <a:pt x="113" y="256"/>
                </a:lnTo>
                <a:lnTo>
                  <a:pt x="221" y="310"/>
                </a:lnTo>
                <a:lnTo>
                  <a:pt x="221" y="310"/>
                </a:lnTo>
                <a:cubicBezTo>
                  <a:pt x="240" y="271"/>
                  <a:pt x="271" y="240"/>
                  <a:pt x="309" y="221"/>
                </a:cubicBezTo>
                <a:lnTo>
                  <a:pt x="309" y="221"/>
                </a:lnTo>
                <a:lnTo>
                  <a:pt x="310" y="221"/>
                </a:lnTo>
                <a:lnTo>
                  <a:pt x="256" y="113"/>
                </a:lnTo>
                <a:close/>
                <a:moveTo>
                  <a:pt x="113" y="543"/>
                </a:moveTo>
                <a:cubicBezTo>
                  <a:pt x="145" y="605"/>
                  <a:pt x="194" y="654"/>
                  <a:pt x="254" y="685"/>
                </a:cubicBezTo>
                <a:lnTo>
                  <a:pt x="254" y="685"/>
                </a:lnTo>
                <a:lnTo>
                  <a:pt x="256" y="686"/>
                </a:lnTo>
                <a:lnTo>
                  <a:pt x="310" y="578"/>
                </a:lnTo>
                <a:lnTo>
                  <a:pt x="310" y="578"/>
                </a:lnTo>
                <a:cubicBezTo>
                  <a:pt x="271" y="558"/>
                  <a:pt x="240" y="528"/>
                  <a:pt x="221" y="490"/>
                </a:cubicBezTo>
                <a:lnTo>
                  <a:pt x="221" y="490"/>
                </a:lnTo>
                <a:lnTo>
                  <a:pt x="221" y="489"/>
                </a:lnTo>
                <a:lnTo>
                  <a:pt x="113" y="543"/>
                </a:lnTo>
                <a:close/>
                <a:moveTo>
                  <a:pt x="399" y="799"/>
                </a:moveTo>
                <a:cubicBezTo>
                  <a:pt x="179" y="799"/>
                  <a:pt x="0" y="620"/>
                  <a:pt x="0" y="399"/>
                </a:cubicBezTo>
                <a:lnTo>
                  <a:pt x="0" y="399"/>
                </a:lnTo>
                <a:cubicBezTo>
                  <a:pt x="0" y="179"/>
                  <a:pt x="179" y="0"/>
                  <a:pt x="399" y="0"/>
                </a:cubicBezTo>
                <a:lnTo>
                  <a:pt x="399" y="0"/>
                </a:lnTo>
                <a:lnTo>
                  <a:pt x="399" y="0"/>
                </a:lnTo>
                <a:lnTo>
                  <a:pt x="399" y="0"/>
                </a:lnTo>
                <a:cubicBezTo>
                  <a:pt x="620" y="0"/>
                  <a:pt x="799" y="179"/>
                  <a:pt x="799" y="399"/>
                </a:cubicBezTo>
                <a:lnTo>
                  <a:pt x="799" y="399"/>
                </a:lnTo>
                <a:cubicBezTo>
                  <a:pt x="799" y="620"/>
                  <a:pt x="620" y="799"/>
                  <a:pt x="399" y="799"/>
                </a:cubicBezTo>
                <a:lnTo>
                  <a:pt x="399" y="799"/>
                </a:lnTo>
                <a:lnTo>
                  <a:pt x="399" y="799"/>
                </a:lnTo>
                <a:close/>
                <a:moveTo>
                  <a:pt x="399" y="519"/>
                </a:moveTo>
                <a:cubicBezTo>
                  <a:pt x="466" y="519"/>
                  <a:pt x="519" y="466"/>
                  <a:pt x="519" y="399"/>
                </a:cubicBezTo>
                <a:lnTo>
                  <a:pt x="519" y="399"/>
                </a:lnTo>
                <a:cubicBezTo>
                  <a:pt x="519" y="333"/>
                  <a:pt x="466" y="279"/>
                  <a:pt x="399" y="279"/>
                </a:cubicBezTo>
                <a:lnTo>
                  <a:pt x="399" y="279"/>
                </a:lnTo>
                <a:lnTo>
                  <a:pt x="399" y="279"/>
                </a:lnTo>
                <a:lnTo>
                  <a:pt x="399" y="279"/>
                </a:lnTo>
                <a:cubicBezTo>
                  <a:pt x="333" y="279"/>
                  <a:pt x="279" y="333"/>
                  <a:pt x="279" y="399"/>
                </a:cubicBezTo>
                <a:lnTo>
                  <a:pt x="279" y="399"/>
                </a:lnTo>
                <a:cubicBezTo>
                  <a:pt x="279" y="466"/>
                  <a:pt x="333" y="519"/>
                  <a:pt x="399" y="519"/>
                </a:cubicBezTo>
                <a:lnTo>
                  <a:pt x="399" y="519"/>
                </a:lnTo>
                <a:lnTo>
                  <a:pt x="399" y="51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" name="path"/>
          <p:cNvSpPr/>
          <p:nvPr/>
        </p:nvSpPr>
        <p:spPr>
          <a:xfrm>
            <a:off x="3297144" y="4064557"/>
            <a:ext cx="476417" cy="404954"/>
          </a:xfrm>
          <a:custGeom>
            <a:rect l="0" t="0" r="0" b="0"/>
            <a:pathLst>
              <a:path w="750" h="637">
                <a:moveTo>
                  <a:pt x="525" y="112"/>
                </a:moveTo>
                <a:lnTo>
                  <a:pt x="600" y="112"/>
                </a:lnTo>
                <a:lnTo>
                  <a:pt x="600" y="637"/>
                </a:lnTo>
                <a:lnTo>
                  <a:pt x="150" y="637"/>
                </a:lnTo>
                <a:lnTo>
                  <a:pt x="150" y="112"/>
                </a:lnTo>
                <a:lnTo>
                  <a:pt x="225" y="112"/>
                </a:lnTo>
                <a:lnTo>
                  <a:pt x="225" y="75"/>
                </a:lnTo>
                <a:lnTo>
                  <a:pt x="225" y="75"/>
                </a:lnTo>
                <a:cubicBezTo>
                  <a:pt x="225" y="33"/>
                  <a:pt x="258" y="0"/>
                  <a:pt x="300" y="0"/>
                </a:cubicBezTo>
                <a:lnTo>
                  <a:pt x="300" y="0"/>
                </a:lnTo>
                <a:lnTo>
                  <a:pt x="300" y="0"/>
                </a:lnTo>
                <a:lnTo>
                  <a:pt x="450" y="0"/>
                </a:lnTo>
                <a:lnTo>
                  <a:pt x="450" y="0"/>
                </a:lnTo>
                <a:cubicBezTo>
                  <a:pt x="491" y="0"/>
                  <a:pt x="525" y="33"/>
                  <a:pt x="525" y="75"/>
                </a:cubicBezTo>
                <a:lnTo>
                  <a:pt x="525" y="75"/>
                </a:lnTo>
                <a:lnTo>
                  <a:pt x="525" y="75"/>
                </a:lnTo>
                <a:lnTo>
                  <a:pt x="525" y="112"/>
                </a:lnTo>
                <a:close/>
                <a:moveTo>
                  <a:pt x="637" y="112"/>
                </a:moveTo>
                <a:lnTo>
                  <a:pt x="675" y="112"/>
                </a:lnTo>
                <a:lnTo>
                  <a:pt x="675" y="112"/>
                </a:lnTo>
                <a:cubicBezTo>
                  <a:pt x="716" y="112"/>
                  <a:pt x="750" y="146"/>
                  <a:pt x="750" y="187"/>
                </a:cubicBezTo>
                <a:lnTo>
                  <a:pt x="750" y="187"/>
                </a:lnTo>
                <a:lnTo>
                  <a:pt x="750" y="187"/>
                </a:lnTo>
                <a:lnTo>
                  <a:pt x="750" y="562"/>
                </a:lnTo>
                <a:lnTo>
                  <a:pt x="750" y="562"/>
                </a:lnTo>
                <a:cubicBezTo>
                  <a:pt x="750" y="604"/>
                  <a:pt x="716" y="637"/>
                  <a:pt x="675" y="637"/>
                </a:cubicBezTo>
                <a:lnTo>
                  <a:pt x="675" y="637"/>
                </a:lnTo>
                <a:lnTo>
                  <a:pt x="675" y="637"/>
                </a:lnTo>
                <a:lnTo>
                  <a:pt x="637" y="637"/>
                </a:lnTo>
                <a:lnTo>
                  <a:pt x="637" y="112"/>
                </a:lnTo>
                <a:close/>
                <a:moveTo>
                  <a:pt x="112" y="112"/>
                </a:moveTo>
                <a:lnTo>
                  <a:pt x="112" y="637"/>
                </a:lnTo>
                <a:lnTo>
                  <a:pt x="75" y="637"/>
                </a:lnTo>
                <a:lnTo>
                  <a:pt x="75" y="637"/>
                </a:lnTo>
                <a:cubicBezTo>
                  <a:pt x="33" y="637"/>
                  <a:pt x="0" y="604"/>
                  <a:pt x="0" y="562"/>
                </a:cubicBezTo>
                <a:lnTo>
                  <a:pt x="0" y="562"/>
                </a:lnTo>
                <a:lnTo>
                  <a:pt x="0" y="562"/>
                </a:lnTo>
                <a:lnTo>
                  <a:pt x="0" y="187"/>
                </a:lnTo>
                <a:lnTo>
                  <a:pt x="0" y="187"/>
                </a:lnTo>
                <a:cubicBezTo>
                  <a:pt x="0" y="146"/>
                  <a:pt x="33" y="112"/>
                  <a:pt x="75" y="112"/>
                </a:cubicBezTo>
                <a:lnTo>
                  <a:pt x="75" y="112"/>
                </a:lnTo>
                <a:lnTo>
                  <a:pt x="112" y="112"/>
                </a:lnTo>
                <a:close/>
                <a:moveTo>
                  <a:pt x="300" y="75"/>
                </a:moveTo>
                <a:lnTo>
                  <a:pt x="300" y="112"/>
                </a:lnTo>
                <a:lnTo>
                  <a:pt x="450" y="112"/>
                </a:lnTo>
                <a:lnTo>
                  <a:pt x="450" y="75"/>
                </a:lnTo>
                <a:lnTo>
                  <a:pt x="300" y="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textbox 109"/>
          <p:cNvSpPr/>
          <p:nvPr/>
        </p:nvSpPr>
        <p:spPr>
          <a:xfrm>
            <a:off x="3040762" y="5603993"/>
            <a:ext cx="940435" cy="2305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50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4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测量数据</a:t>
            </a:r>
            <a:r>
              <a:rPr sz="14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10" name="path"/>
          <p:cNvSpPr/>
          <p:nvPr/>
        </p:nvSpPr>
        <p:spPr>
          <a:xfrm>
            <a:off x="8714114" y="1251048"/>
            <a:ext cx="399650" cy="394300"/>
          </a:xfrm>
          <a:custGeom>
            <a:rect l="0" t="0" r="0" b="0"/>
            <a:pathLst>
              <a:path w="629" h="620">
                <a:moveTo>
                  <a:pt x="607" y="105"/>
                </a:moveTo>
                <a:cubicBezTo>
                  <a:pt x="630" y="161"/>
                  <a:pt x="619" y="228"/>
                  <a:pt x="574" y="274"/>
                </a:cubicBezTo>
                <a:lnTo>
                  <a:pt x="574" y="274"/>
                </a:lnTo>
                <a:cubicBezTo>
                  <a:pt x="524" y="324"/>
                  <a:pt x="448" y="332"/>
                  <a:pt x="389" y="298"/>
                </a:cubicBezTo>
                <a:lnTo>
                  <a:pt x="389" y="298"/>
                </a:lnTo>
                <a:lnTo>
                  <a:pt x="346" y="345"/>
                </a:lnTo>
                <a:lnTo>
                  <a:pt x="376" y="375"/>
                </a:lnTo>
                <a:lnTo>
                  <a:pt x="395" y="357"/>
                </a:lnTo>
                <a:lnTo>
                  <a:pt x="395" y="357"/>
                </a:lnTo>
                <a:cubicBezTo>
                  <a:pt x="404" y="348"/>
                  <a:pt x="419" y="348"/>
                  <a:pt x="428" y="357"/>
                </a:cubicBezTo>
                <a:lnTo>
                  <a:pt x="428" y="357"/>
                </a:lnTo>
                <a:lnTo>
                  <a:pt x="576" y="506"/>
                </a:lnTo>
                <a:lnTo>
                  <a:pt x="576" y="506"/>
                </a:lnTo>
                <a:cubicBezTo>
                  <a:pt x="585" y="516"/>
                  <a:pt x="585" y="531"/>
                  <a:pt x="576" y="540"/>
                </a:cubicBezTo>
                <a:lnTo>
                  <a:pt x="576" y="540"/>
                </a:lnTo>
                <a:lnTo>
                  <a:pt x="508" y="607"/>
                </a:lnTo>
                <a:lnTo>
                  <a:pt x="508" y="607"/>
                </a:lnTo>
                <a:cubicBezTo>
                  <a:pt x="499" y="617"/>
                  <a:pt x="484" y="617"/>
                  <a:pt x="475" y="607"/>
                </a:cubicBezTo>
                <a:lnTo>
                  <a:pt x="475" y="607"/>
                </a:lnTo>
                <a:lnTo>
                  <a:pt x="327" y="458"/>
                </a:lnTo>
                <a:lnTo>
                  <a:pt x="327" y="458"/>
                </a:lnTo>
                <a:cubicBezTo>
                  <a:pt x="318" y="449"/>
                  <a:pt x="318" y="434"/>
                  <a:pt x="327" y="425"/>
                </a:cubicBezTo>
                <a:lnTo>
                  <a:pt x="327" y="425"/>
                </a:lnTo>
                <a:lnTo>
                  <a:pt x="344" y="408"/>
                </a:lnTo>
                <a:lnTo>
                  <a:pt x="315" y="379"/>
                </a:lnTo>
                <a:lnTo>
                  <a:pt x="111" y="602"/>
                </a:lnTo>
                <a:lnTo>
                  <a:pt x="111" y="602"/>
                </a:lnTo>
                <a:cubicBezTo>
                  <a:pt x="92" y="620"/>
                  <a:pt x="62" y="620"/>
                  <a:pt x="43" y="602"/>
                </a:cubicBezTo>
                <a:lnTo>
                  <a:pt x="43" y="602"/>
                </a:lnTo>
                <a:lnTo>
                  <a:pt x="27" y="585"/>
                </a:lnTo>
                <a:lnTo>
                  <a:pt x="27" y="585"/>
                </a:lnTo>
                <a:cubicBezTo>
                  <a:pt x="8" y="566"/>
                  <a:pt x="8" y="536"/>
                  <a:pt x="27" y="518"/>
                </a:cubicBezTo>
                <a:lnTo>
                  <a:pt x="27" y="518"/>
                </a:lnTo>
                <a:lnTo>
                  <a:pt x="259" y="323"/>
                </a:lnTo>
                <a:lnTo>
                  <a:pt x="105" y="168"/>
                </a:lnTo>
                <a:lnTo>
                  <a:pt x="56" y="168"/>
                </a:lnTo>
                <a:lnTo>
                  <a:pt x="0" y="77"/>
                </a:lnTo>
                <a:lnTo>
                  <a:pt x="45" y="32"/>
                </a:lnTo>
                <a:lnTo>
                  <a:pt x="138" y="89"/>
                </a:lnTo>
                <a:lnTo>
                  <a:pt x="138" y="137"/>
                </a:lnTo>
                <a:lnTo>
                  <a:pt x="294" y="293"/>
                </a:lnTo>
                <a:lnTo>
                  <a:pt x="340" y="255"/>
                </a:lnTo>
                <a:lnTo>
                  <a:pt x="340" y="255"/>
                </a:lnTo>
                <a:cubicBezTo>
                  <a:pt x="295" y="195"/>
                  <a:pt x="300" y="109"/>
                  <a:pt x="355" y="55"/>
                </a:cubicBezTo>
                <a:lnTo>
                  <a:pt x="355" y="55"/>
                </a:lnTo>
                <a:cubicBezTo>
                  <a:pt x="400" y="9"/>
                  <a:pt x="467" y="-1"/>
                  <a:pt x="523" y="21"/>
                </a:cubicBezTo>
                <a:lnTo>
                  <a:pt x="523" y="21"/>
                </a:lnTo>
                <a:lnTo>
                  <a:pt x="423" y="119"/>
                </a:lnTo>
                <a:lnTo>
                  <a:pt x="507" y="204"/>
                </a:lnTo>
                <a:lnTo>
                  <a:pt x="607" y="105"/>
                </a:lnTo>
                <a:close/>
                <a:moveTo>
                  <a:pt x="82" y="541"/>
                </a:moveTo>
                <a:cubicBezTo>
                  <a:pt x="73" y="532"/>
                  <a:pt x="58" y="532"/>
                  <a:pt x="49" y="541"/>
                </a:cubicBezTo>
                <a:lnTo>
                  <a:pt x="49" y="541"/>
                </a:lnTo>
                <a:cubicBezTo>
                  <a:pt x="39" y="551"/>
                  <a:pt x="39" y="566"/>
                  <a:pt x="49" y="575"/>
                </a:cubicBezTo>
                <a:lnTo>
                  <a:pt x="49" y="575"/>
                </a:lnTo>
                <a:cubicBezTo>
                  <a:pt x="58" y="584"/>
                  <a:pt x="73" y="584"/>
                  <a:pt x="82" y="575"/>
                </a:cubicBezTo>
                <a:lnTo>
                  <a:pt x="82" y="575"/>
                </a:lnTo>
                <a:cubicBezTo>
                  <a:pt x="92" y="566"/>
                  <a:pt x="92" y="551"/>
                  <a:pt x="82" y="541"/>
                </a:cubicBezTo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11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3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2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2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1" name="rect"/>
          <p:cNvSpPr/>
          <p:nvPr/>
        </p:nvSpPr>
        <p:spPr>
          <a:xfrm>
            <a:off x="1218873" y="6340379"/>
            <a:ext cx="4632960" cy="6285"/>
          </a:xfrm>
          <a:prstGeom prst="rect">
            <a:avLst/>
          </a:prstGeom>
          <a:solidFill>
            <a:srgbClr val="000000">
              <a:alpha val="6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picture 1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33" name="textbox 133"/>
          <p:cNvSpPr/>
          <p:nvPr/>
        </p:nvSpPr>
        <p:spPr>
          <a:xfrm>
            <a:off x="946758" y="362771"/>
            <a:ext cx="2297429" cy="2845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0325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3493" algn="l" rtl="0" eaLnBrk="0">
              <a:lnSpc>
                <a:spcPct val="91000"/>
              </a:lnSpc>
              <a:spcBef>
                <a:spcPts val="1"/>
              </a:spcBef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实验原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4500"/>
          </a:p>
        </p:txBody>
      </p:sp>
      <p:sp>
        <p:nvSpPr>
          <p:cNvPr id="134" name="textbox 134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5" name="picture 13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6" name="group 36"/>
          <p:cNvGrpSpPr/>
          <p:nvPr/>
        </p:nvGrpSpPr>
        <p:grpSpPr>
          <a:xfrm rot="21600000">
            <a:off x="4503088" y="1424900"/>
            <a:ext cx="3440500" cy="4346500"/>
            <a:chExt cx="3440500" cy="4346500"/>
          </a:xfrm>
        </p:grpSpPr>
        <p:grpSp>
          <p:nvGrpSpPr>
            <p:cNvPr id="38" name="group 38"/>
            <p:cNvGrpSpPr/>
            <p:nvPr/>
          </p:nvGrpSpPr>
          <p:grpSpPr>
            <a:xfrm rot="21600000">
              <a:off x="0" y="0"/>
              <a:ext cx="3195347" cy="4346500"/>
              <a:chExt cx="3195347" cy="4346500"/>
            </a:xfrm>
          </p:grpSpPr>
          <p:sp>
            <p:nvSpPr>
              <p:cNvPr id="136" name="path"/>
              <p:cNvSpPr/>
              <p:nvPr/>
            </p:nvSpPr>
            <p:spPr>
              <a:xfrm>
                <a:off x="0" y="0"/>
                <a:ext cx="2590124" cy="1506389"/>
              </a:xfrm>
              <a:custGeom>
                <a:rect l="0" t="0" r="0" b="0"/>
                <a:pathLst>
                  <a:path w="4078" h="2372">
                    <a:moveTo>
                      <a:pt x="0" y="395"/>
                    </a:moveTo>
                    <a:cubicBezTo>
                      <a:pt x="0" y="177"/>
                      <a:pt x="177" y="0"/>
                      <a:pt x="395" y="0"/>
                    </a:cubicBezTo>
                    <a:lnTo>
                      <a:pt x="395" y="0"/>
                    </a:lnTo>
                    <a:lnTo>
                      <a:pt x="3683" y="0"/>
                    </a:lnTo>
                    <a:lnTo>
                      <a:pt x="3683" y="0"/>
                    </a:lnTo>
                    <a:lnTo>
                      <a:pt x="3683" y="0"/>
                    </a:lnTo>
                    <a:cubicBezTo>
                      <a:pt x="3901" y="0"/>
                      <a:pt x="4078" y="177"/>
                      <a:pt x="4078" y="395"/>
                    </a:cubicBezTo>
                    <a:lnTo>
                      <a:pt x="4078" y="395"/>
                    </a:lnTo>
                    <a:cubicBezTo>
                      <a:pt x="4078" y="395"/>
                      <a:pt x="4078" y="395"/>
                      <a:pt x="4078" y="395"/>
                    </a:cubicBezTo>
                    <a:lnTo>
                      <a:pt x="4078" y="395"/>
                    </a:lnTo>
                    <a:lnTo>
                      <a:pt x="4078" y="1976"/>
                    </a:lnTo>
                    <a:lnTo>
                      <a:pt x="4078" y="1976"/>
                    </a:lnTo>
                    <a:lnTo>
                      <a:pt x="4078" y="1976"/>
                    </a:lnTo>
                    <a:cubicBezTo>
                      <a:pt x="4078" y="2195"/>
                      <a:pt x="3901" y="2372"/>
                      <a:pt x="3683" y="2372"/>
                    </a:cubicBezTo>
                    <a:lnTo>
                      <a:pt x="3683" y="2372"/>
                    </a:lnTo>
                    <a:lnTo>
                      <a:pt x="395" y="2372"/>
                    </a:lnTo>
                    <a:lnTo>
                      <a:pt x="395" y="2372"/>
                    </a:lnTo>
                    <a:lnTo>
                      <a:pt x="395" y="2372"/>
                    </a:lnTo>
                    <a:cubicBezTo>
                      <a:pt x="177" y="2372"/>
                      <a:pt x="0" y="2195"/>
                      <a:pt x="0" y="1976"/>
                    </a:cubicBez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4283F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7" name="path"/>
              <p:cNvSpPr/>
              <p:nvPr/>
            </p:nvSpPr>
            <p:spPr>
              <a:xfrm>
                <a:off x="313929" y="1194148"/>
                <a:ext cx="2871893" cy="3142827"/>
              </a:xfrm>
              <a:custGeom>
                <a:rect l="0" t="0" r="0" b="0"/>
                <a:pathLst>
                  <a:path w="4522" h="4949">
                    <a:moveTo>
                      <a:pt x="0" y="753"/>
                    </a:moveTo>
                    <a:cubicBezTo>
                      <a:pt x="0" y="337"/>
                      <a:pt x="337" y="0"/>
                      <a:pt x="753" y="0"/>
                    </a:cubicBezTo>
                    <a:lnTo>
                      <a:pt x="753" y="0"/>
                    </a:lnTo>
                    <a:lnTo>
                      <a:pt x="3768" y="0"/>
                    </a:lnTo>
                    <a:lnTo>
                      <a:pt x="3768" y="0"/>
                    </a:lnTo>
                    <a:lnTo>
                      <a:pt x="3768" y="0"/>
                    </a:lnTo>
                    <a:cubicBezTo>
                      <a:pt x="4185" y="0"/>
                      <a:pt x="4522" y="337"/>
                      <a:pt x="4522" y="753"/>
                    </a:cubicBezTo>
                    <a:lnTo>
                      <a:pt x="4522" y="753"/>
                    </a:lnTo>
                    <a:cubicBezTo>
                      <a:pt x="4522" y="753"/>
                      <a:pt x="4522" y="753"/>
                      <a:pt x="4522" y="753"/>
                    </a:cubicBezTo>
                    <a:lnTo>
                      <a:pt x="4522" y="753"/>
                    </a:lnTo>
                    <a:lnTo>
                      <a:pt x="4522" y="4195"/>
                    </a:lnTo>
                    <a:lnTo>
                      <a:pt x="4522" y="4195"/>
                    </a:lnTo>
                    <a:lnTo>
                      <a:pt x="4522" y="4195"/>
                    </a:lnTo>
                    <a:cubicBezTo>
                      <a:pt x="4522" y="4611"/>
                      <a:pt x="4185" y="4949"/>
                      <a:pt x="3768" y="4949"/>
                    </a:cubicBezTo>
                    <a:lnTo>
                      <a:pt x="3768" y="4949"/>
                    </a:lnTo>
                    <a:lnTo>
                      <a:pt x="753" y="4949"/>
                    </a:lnTo>
                    <a:lnTo>
                      <a:pt x="753" y="4949"/>
                    </a:lnTo>
                    <a:lnTo>
                      <a:pt x="753" y="4949"/>
                    </a:lnTo>
                    <a:cubicBezTo>
                      <a:pt x="337" y="4949"/>
                      <a:pt x="0" y="4611"/>
                      <a:pt x="0" y="4195"/>
                    </a:cubicBezTo>
                    <a:lnTo>
                      <a:pt x="0" y="753"/>
                    </a:lnTo>
                    <a:close/>
                  </a:path>
                </a:pathLst>
              </a:custGeom>
              <a:solidFill>
                <a:srgbClr val="D9E6FC">
                  <a:alpha val="9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38" name="path"/>
              <p:cNvSpPr/>
              <p:nvPr/>
            </p:nvSpPr>
            <p:spPr>
              <a:xfrm>
                <a:off x="304404" y="1184623"/>
                <a:ext cx="2890943" cy="3161876"/>
              </a:xfrm>
              <a:custGeom>
                <a:rect l="0" t="0" r="0" b="0"/>
                <a:pathLst>
                  <a:path w="4552" h="4979">
                    <a:moveTo>
                      <a:pt x="15" y="768"/>
                    </a:moveTo>
                    <a:cubicBezTo>
                      <a:pt x="15" y="352"/>
                      <a:pt x="352" y="15"/>
                      <a:pt x="768" y="15"/>
                    </a:cubicBezTo>
                    <a:lnTo>
                      <a:pt x="768" y="15"/>
                    </a:lnTo>
                    <a:lnTo>
                      <a:pt x="3783" y="15"/>
                    </a:lnTo>
                    <a:lnTo>
                      <a:pt x="3783" y="15"/>
                    </a:lnTo>
                    <a:lnTo>
                      <a:pt x="3783" y="15"/>
                    </a:lnTo>
                    <a:cubicBezTo>
                      <a:pt x="4200" y="14"/>
                      <a:pt x="4537" y="352"/>
                      <a:pt x="4537" y="768"/>
                    </a:cubicBezTo>
                    <a:lnTo>
                      <a:pt x="4537" y="768"/>
                    </a:lnTo>
                    <a:cubicBezTo>
                      <a:pt x="4537" y="768"/>
                      <a:pt x="4537" y="768"/>
                      <a:pt x="4537" y="768"/>
                    </a:cubicBezTo>
                    <a:lnTo>
                      <a:pt x="4537" y="768"/>
                    </a:lnTo>
                    <a:lnTo>
                      <a:pt x="4537" y="4210"/>
                    </a:lnTo>
                    <a:lnTo>
                      <a:pt x="4537" y="4210"/>
                    </a:lnTo>
                    <a:lnTo>
                      <a:pt x="4537" y="4210"/>
                    </a:lnTo>
                    <a:cubicBezTo>
                      <a:pt x="4537" y="4626"/>
                      <a:pt x="4200" y="4964"/>
                      <a:pt x="3783" y="4964"/>
                    </a:cubicBezTo>
                    <a:lnTo>
                      <a:pt x="3783" y="4964"/>
                    </a:lnTo>
                    <a:lnTo>
                      <a:pt x="768" y="4964"/>
                    </a:lnTo>
                    <a:lnTo>
                      <a:pt x="768" y="4964"/>
                    </a:lnTo>
                    <a:lnTo>
                      <a:pt x="768" y="4964"/>
                    </a:lnTo>
                    <a:cubicBezTo>
                      <a:pt x="352" y="4964"/>
                      <a:pt x="15" y="4626"/>
                      <a:pt x="15" y="4210"/>
                    </a:cubicBezTo>
                    <a:lnTo>
                      <a:pt x="15" y="768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4283F2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39" name="textbox 139"/>
            <p:cNvSpPr/>
            <p:nvPr/>
          </p:nvSpPr>
          <p:spPr>
            <a:xfrm>
              <a:off x="609071" y="534710"/>
              <a:ext cx="2253614" cy="236156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707"/>
                </a:lnSpc>
              </a:pPr>
              <a:endParaRPr lang="Arial" altLang="Arial" sz="100"/>
            </a:p>
            <a:p>
              <a:pPr marL="294894" algn="l" rtl="0" eaLnBrk="0">
                <a:lnSpc>
                  <a:spcPct val="86000"/>
                </a:lnSpc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57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41000"/>
                </a:lnSpc>
              </a:pPr>
              <a:endParaRPr lang="Arial" altLang="Arial" sz="1000"/>
            </a:p>
            <a:p>
              <a:pPr marL="16300" algn="l" rtl="0" eaLnBrk="0">
                <a:lnSpc>
                  <a:spcPct val="94000"/>
                </a:lnSpc>
                <a:spcBef>
                  <a:spcPts val="391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工作原理基于法拉第电磁感</a:t>
              </a:r>
              <a:r>
                <a:rPr sz="1300" spc="1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</a:t>
              </a:r>
              <a:endParaRPr lang="Microsoft YaHei" altLang="Microsoft YaHei" sz="1300"/>
            </a:p>
            <a:p>
              <a:pPr marL="13728" algn="l" rtl="0" eaLnBrk="0">
                <a:lnSpc>
                  <a:spcPct val="94000"/>
                </a:lnSpc>
                <a:spcBef>
                  <a:spcPts val="964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定律，当导线在磁场中做切</a:t>
              </a:r>
              <a:r>
                <a:rPr sz="1300" spc="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割</a:t>
              </a:r>
              <a:endParaRPr lang="Microsoft YaHei" altLang="Microsoft YaHei" sz="1300"/>
            </a:p>
            <a:p>
              <a:pPr marL="12700" algn="l" rtl="0" eaLnBrk="0">
                <a:lnSpc>
                  <a:spcPct val="94000"/>
                </a:lnSpc>
                <a:spcBef>
                  <a:spcPts val="964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磁感线运动时，导线中会产</a:t>
              </a:r>
              <a:r>
                <a:rPr sz="1300" spc="4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</a:t>
              </a:r>
              <a:endParaRPr lang="Microsoft YaHei" altLang="Microsoft YaHei" sz="1300"/>
            </a:p>
            <a:p>
              <a:pPr algn="l" rtl="0" eaLnBrk="0">
                <a:lnSpc>
                  <a:spcPct val="112000"/>
                </a:lnSpc>
              </a:pPr>
              <a:endParaRPr lang="Arial" altLang="Arial" sz="700"/>
            </a:p>
            <a:p>
              <a:pPr algn="l" rtl="0" eaLnBrk="0">
                <a:lnSpc>
                  <a:spcPct val="6057"/>
                </a:lnSpc>
              </a:pPr>
              <a:endParaRPr lang="Arial" altLang="Arial" sz="100"/>
            </a:p>
            <a:p>
              <a:pPr marL="15100" algn="l" rtl="0" eaLnBrk="0">
                <a:lnSpc>
                  <a:spcPct val="95000"/>
                </a:lnSpc>
              </a:pPr>
              <a:r>
                <a:rPr sz="1300" spc="-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感应电动势，从而产</a:t>
              </a:r>
              <a:r>
                <a:rPr sz="1300" spc="-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电流。</a:t>
              </a:r>
              <a:endParaRPr lang="Microsoft YaHei" altLang="Microsoft YaHei" sz="1300"/>
            </a:p>
          </p:txBody>
        </p:sp>
        <p:sp>
          <p:nvSpPr>
            <p:cNvPr id="140" name="path"/>
            <p:cNvSpPr/>
            <p:nvPr/>
          </p:nvSpPr>
          <p:spPr>
            <a:xfrm>
              <a:off x="2931145" y="359999"/>
              <a:ext cx="509354" cy="509354"/>
            </a:xfrm>
            <a:custGeom>
              <a:rect l="0" t="0" r="0" b="0"/>
              <a:pathLst>
                <a:path w="802" h="802">
                  <a:moveTo>
                    <a:pt x="802" y="401"/>
                  </a:moveTo>
                  <a:lnTo>
                    <a:pt x="401" y="0"/>
                  </a:lnTo>
                  <a:lnTo>
                    <a:pt x="401" y="200"/>
                  </a:lnTo>
                  <a:lnTo>
                    <a:pt x="0" y="200"/>
                  </a:lnTo>
                  <a:lnTo>
                    <a:pt x="0" y="601"/>
                  </a:lnTo>
                  <a:lnTo>
                    <a:pt x="401" y="601"/>
                  </a:lnTo>
                  <a:lnTo>
                    <a:pt x="401" y="802"/>
                  </a:lnTo>
                  <a:lnTo>
                    <a:pt x="802" y="401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904944" y="1398354"/>
            <a:ext cx="3339397" cy="4346500"/>
            <a:chExt cx="3339397" cy="4346500"/>
          </a:xfrm>
        </p:grpSpPr>
        <p:grpSp>
          <p:nvGrpSpPr>
            <p:cNvPr id="42" name="group 42"/>
            <p:cNvGrpSpPr/>
            <p:nvPr/>
          </p:nvGrpSpPr>
          <p:grpSpPr>
            <a:xfrm rot="21600000">
              <a:off x="0" y="0"/>
              <a:ext cx="3195347" cy="4346500"/>
              <a:chExt cx="3195347" cy="4346500"/>
            </a:xfrm>
          </p:grpSpPr>
          <p:sp>
            <p:nvSpPr>
              <p:cNvPr id="141" name="path"/>
              <p:cNvSpPr/>
              <p:nvPr/>
            </p:nvSpPr>
            <p:spPr>
              <a:xfrm>
                <a:off x="0" y="0"/>
                <a:ext cx="2590123" cy="1506389"/>
              </a:xfrm>
              <a:custGeom>
                <a:rect l="0" t="0" r="0" b="0"/>
                <a:pathLst>
                  <a:path w="4078" h="2372">
                    <a:moveTo>
                      <a:pt x="0" y="395"/>
                    </a:moveTo>
                    <a:cubicBezTo>
                      <a:pt x="0" y="177"/>
                      <a:pt x="177" y="0"/>
                      <a:pt x="395" y="0"/>
                    </a:cubicBezTo>
                    <a:lnTo>
                      <a:pt x="395" y="0"/>
                    </a:lnTo>
                    <a:lnTo>
                      <a:pt x="3683" y="0"/>
                    </a:lnTo>
                    <a:lnTo>
                      <a:pt x="3683" y="0"/>
                    </a:lnTo>
                    <a:lnTo>
                      <a:pt x="3683" y="0"/>
                    </a:lnTo>
                    <a:cubicBezTo>
                      <a:pt x="3901" y="0"/>
                      <a:pt x="4078" y="177"/>
                      <a:pt x="4078" y="395"/>
                    </a:cubicBezTo>
                    <a:lnTo>
                      <a:pt x="4078" y="395"/>
                    </a:lnTo>
                    <a:cubicBezTo>
                      <a:pt x="4078" y="395"/>
                      <a:pt x="4078" y="395"/>
                      <a:pt x="4078" y="395"/>
                    </a:cubicBezTo>
                    <a:lnTo>
                      <a:pt x="4078" y="395"/>
                    </a:lnTo>
                    <a:lnTo>
                      <a:pt x="4078" y="1976"/>
                    </a:lnTo>
                    <a:lnTo>
                      <a:pt x="4078" y="1976"/>
                    </a:lnTo>
                    <a:lnTo>
                      <a:pt x="4078" y="1976"/>
                    </a:lnTo>
                    <a:cubicBezTo>
                      <a:pt x="4078" y="2195"/>
                      <a:pt x="3901" y="2372"/>
                      <a:pt x="3683" y="2372"/>
                    </a:cubicBezTo>
                    <a:lnTo>
                      <a:pt x="3683" y="2372"/>
                    </a:lnTo>
                    <a:lnTo>
                      <a:pt x="395" y="2372"/>
                    </a:lnTo>
                    <a:lnTo>
                      <a:pt x="395" y="2372"/>
                    </a:lnTo>
                    <a:lnTo>
                      <a:pt x="395" y="2372"/>
                    </a:lnTo>
                    <a:cubicBezTo>
                      <a:pt x="177" y="2372"/>
                      <a:pt x="0" y="2195"/>
                      <a:pt x="0" y="1976"/>
                    </a:cubicBez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34C15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2" name="path"/>
              <p:cNvSpPr/>
              <p:nvPr/>
            </p:nvSpPr>
            <p:spPr>
              <a:xfrm>
                <a:off x="313928" y="1194147"/>
                <a:ext cx="2871893" cy="3142827"/>
              </a:xfrm>
              <a:custGeom>
                <a:rect l="0" t="0" r="0" b="0"/>
                <a:pathLst>
                  <a:path w="4522" h="4949">
                    <a:moveTo>
                      <a:pt x="0" y="753"/>
                    </a:moveTo>
                    <a:cubicBezTo>
                      <a:pt x="0" y="337"/>
                      <a:pt x="337" y="0"/>
                      <a:pt x="753" y="0"/>
                    </a:cubicBezTo>
                    <a:lnTo>
                      <a:pt x="753" y="0"/>
                    </a:lnTo>
                    <a:lnTo>
                      <a:pt x="3768" y="0"/>
                    </a:lnTo>
                    <a:lnTo>
                      <a:pt x="3768" y="0"/>
                    </a:lnTo>
                    <a:lnTo>
                      <a:pt x="3768" y="0"/>
                    </a:lnTo>
                    <a:cubicBezTo>
                      <a:pt x="4185" y="0"/>
                      <a:pt x="4522" y="337"/>
                      <a:pt x="4522" y="753"/>
                    </a:cubicBezTo>
                    <a:lnTo>
                      <a:pt x="4522" y="753"/>
                    </a:lnTo>
                    <a:cubicBezTo>
                      <a:pt x="4522" y="753"/>
                      <a:pt x="4522" y="753"/>
                      <a:pt x="4522" y="753"/>
                    </a:cubicBezTo>
                    <a:lnTo>
                      <a:pt x="4522" y="753"/>
                    </a:lnTo>
                    <a:lnTo>
                      <a:pt x="4522" y="4195"/>
                    </a:lnTo>
                    <a:lnTo>
                      <a:pt x="4522" y="4195"/>
                    </a:lnTo>
                    <a:lnTo>
                      <a:pt x="4522" y="4195"/>
                    </a:lnTo>
                    <a:cubicBezTo>
                      <a:pt x="4522" y="4611"/>
                      <a:pt x="4185" y="4949"/>
                      <a:pt x="3768" y="4949"/>
                    </a:cubicBezTo>
                    <a:lnTo>
                      <a:pt x="3768" y="4949"/>
                    </a:lnTo>
                    <a:lnTo>
                      <a:pt x="753" y="4949"/>
                    </a:lnTo>
                    <a:lnTo>
                      <a:pt x="753" y="4949"/>
                    </a:lnTo>
                    <a:lnTo>
                      <a:pt x="753" y="4949"/>
                    </a:lnTo>
                    <a:cubicBezTo>
                      <a:pt x="337" y="4949"/>
                      <a:pt x="0" y="4611"/>
                      <a:pt x="0" y="4195"/>
                    </a:cubicBezTo>
                    <a:lnTo>
                      <a:pt x="0" y="753"/>
                    </a:lnTo>
                    <a:close/>
                  </a:path>
                </a:pathLst>
              </a:custGeom>
              <a:solidFill>
                <a:srgbClr val="D5F4DD">
                  <a:alpha val="9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3" name="path"/>
              <p:cNvSpPr/>
              <p:nvPr/>
            </p:nvSpPr>
            <p:spPr>
              <a:xfrm>
                <a:off x="304404" y="1184623"/>
                <a:ext cx="2890942" cy="3161877"/>
              </a:xfrm>
              <a:custGeom>
                <a:rect l="0" t="0" r="0" b="0"/>
                <a:pathLst>
                  <a:path w="4552" h="4979">
                    <a:moveTo>
                      <a:pt x="15" y="768"/>
                    </a:moveTo>
                    <a:cubicBezTo>
                      <a:pt x="14" y="352"/>
                      <a:pt x="352" y="15"/>
                      <a:pt x="768" y="15"/>
                    </a:cubicBezTo>
                    <a:lnTo>
                      <a:pt x="768" y="15"/>
                    </a:lnTo>
                    <a:lnTo>
                      <a:pt x="3783" y="15"/>
                    </a:lnTo>
                    <a:lnTo>
                      <a:pt x="3783" y="15"/>
                    </a:lnTo>
                    <a:lnTo>
                      <a:pt x="3783" y="15"/>
                    </a:lnTo>
                    <a:cubicBezTo>
                      <a:pt x="4200" y="14"/>
                      <a:pt x="4537" y="352"/>
                      <a:pt x="4537" y="768"/>
                    </a:cubicBezTo>
                    <a:lnTo>
                      <a:pt x="4537" y="768"/>
                    </a:lnTo>
                    <a:cubicBezTo>
                      <a:pt x="4537" y="768"/>
                      <a:pt x="4537" y="768"/>
                      <a:pt x="4537" y="768"/>
                    </a:cubicBezTo>
                    <a:lnTo>
                      <a:pt x="4537" y="768"/>
                    </a:lnTo>
                    <a:lnTo>
                      <a:pt x="4537" y="4210"/>
                    </a:lnTo>
                    <a:lnTo>
                      <a:pt x="4537" y="4210"/>
                    </a:lnTo>
                    <a:lnTo>
                      <a:pt x="4537" y="4210"/>
                    </a:lnTo>
                    <a:cubicBezTo>
                      <a:pt x="4537" y="4626"/>
                      <a:pt x="4200" y="4964"/>
                      <a:pt x="3783" y="4964"/>
                    </a:cubicBezTo>
                    <a:lnTo>
                      <a:pt x="3783" y="4964"/>
                    </a:lnTo>
                    <a:lnTo>
                      <a:pt x="768" y="4964"/>
                    </a:lnTo>
                    <a:lnTo>
                      <a:pt x="768" y="4964"/>
                    </a:lnTo>
                    <a:lnTo>
                      <a:pt x="768" y="4964"/>
                    </a:lnTo>
                    <a:cubicBezTo>
                      <a:pt x="352" y="4964"/>
                      <a:pt x="15" y="4626"/>
                      <a:pt x="15" y="4210"/>
                    </a:cubicBezTo>
                    <a:lnTo>
                      <a:pt x="15" y="768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34C158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4" name="textbox 144"/>
            <p:cNvSpPr/>
            <p:nvPr/>
          </p:nvSpPr>
          <p:spPr>
            <a:xfrm>
              <a:off x="623174" y="434339"/>
              <a:ext cx="2729229" cy="21799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2000"/>
                </a:lnSpc>
              </a:pPr>
              <a:endParaRPr lang="Arial" altLang="Arial" sz="500"/>
            </a:p>
            <a:p>
              <a:pPr marL="280792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r>
                <a:rPr sz="5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endParaRPr lang="Microsoft YaHei" altLang="Microsoft YaHei" sz="57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marL="12700" algn="l" rtl="0" eaLnBrk="0">
                <a:lnSpc>
                  <a:spcPct val="95000"/>
                </a:lnSpc>
                <a:spcBef>
                  <a:spcPts val="394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灵敏电流计主要由线圈和磁</a:t>
              </a:r>
              <a:r>
                <a:rPr sz="1300" spc="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铁</a:t>
              </a:r>
              <a:endParaRPr lang="Microsoft YaHei" altLang="Microsoft YaHei" sz="1300"/>
            </a:p>
            <a:p>
              <a:pPr marL="13557" algn="l" rtl="0" eaLnBrk="0">
                <a:lnSpc>
                  <a:spcPct val="95000"/>
                </a:lnSpc>
                <a:spcBef>
                  <a:spcPts val="948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组成，当电流通过线圈时，</a:t>
              </a:r>
              <a:r>
                <a:rPr sz="1300" spc="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</a:t>
              </a:r>
              <a:endParaRPr lang="Microsoft YaHei" altLang="Microsoft YaHei" sz="1300"/>
            </a:p>
            <a:p>
              <a:pPr algn="l" rtl="0" eaLnBrk="0">
                <a:lnSpc>
                  <a:spcPct val="100000"/>
                </a:lnSpc>
              </a:pPr>
              <a:endParaRPr lang="Arial" altLang="Arial" sz="800"/>
            </a:p>
            <a:p>
              <a:pPr marL="21443" algn="l" rtl="0" eaLnBrk="0">
                <a:lnSpc>
                  <a:spcPct val="94000"/>
                </a:lnSpc>
                <a:spcBef>
                  <a:spcPts val="4"/>
                </a:spcBef>
              </a:pPr>
              <a:r>
                <a:rPr sz="1300" spc="-3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圈受到磁场力作用产生偏</a:t>
              </a:r>
              <a:r>
                <a:rPr sz="1300" spc="-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转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300"/>
            </a:p>
          </p:txBody>
        </p:sp>
        <p:sp>
          <p:nvSpPr>
            <p:cNvPr id="145" name="path"/>
            <p:cNvSpPr/>
            <p:nvPr/>
          </p:nvSpPr>
          <p:spPr>
            <a:xfrm>
              <a:off x="2830041" y="447039"/>
              <a:ext cx="509355" cy="509355"/>
            </a:xfrm>
            <a:custGeom>
              <a:rect l="0" t="0" r="0" b="0"/>
              <a:pathLst>
                <a:path w="802" h="802">
                  <a:moveTo>
                    <a:pt x="802" y="401"/>
                  </a:moveTo>
                  <a:lnTo>
                    <a:pt x="401" y="0"/>
                  </a:lnTo>
                  <a:lnTo>
                    <a:pt x="401" y="200"/>
                  </a:lnTo>
                  <a:lnTo>
                    <a:pt x="0" y="200"/>
                  </a:lnTo>
                  <a:lnTo>
                    <a:pt x="0" y="601"/>
                  </a:lnTo>
                  <a:lnTo>
                    <a:pt x="401" y="601"/>
                  </a:lnTo>
                  <a:lnTo>
                    <a:pt x="401" y="802"/>
                  </a:lnTo>
                  <a:lnTo>
                    <a:pt x="802" y="401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8201327" y="1424900"/>
            <a:ext cx="3195347" cy="4346500"/>
            <a:chExt cx="3195347" cy="4346500"/>
          </a:xfrm>
        </p:grpSpPr>
        <p:grpSp>
          <p:nvGrpSpPr>
            <p:cNvPr id="46" name="group 46"/>
            <p:cNvGrpSpPr/>
            <p:nvPr/>
          </p:nvGrpSpPr>
          <p:grpSpPr>
            <a:xfrm rot="21600000">
              <a:off x="0" y="0"/>
              <a:ext cx="3195347" cy="4346500"/>
              <a:chExt cx="3195347" cy="4346500"/>
            </a:xfrm>
          </p:grpSpPr>
          <p:sp>
            <p:nvSpPr>
              <p:cNvPr id="146" name="path"/>
              <p:cNvSpPr/>
              <p:nvPr/>
            </p:nvSpPr>
            <p:spPr>
              <a:xfrm>
                <a:off x="0" y="0"/>
                <a:ext cx="2590125" cy="1506389"/>
              </a:xfrm>
              <a:custGeom>
                <a:rect l="0" t="0" r="0" b="0"/>
                <a:pathLst>
                  <a:path w="4078" h="2372">
                    <a:moveTo>
                      <a:pt x="0" y="395"/>
                    </a:moveTo>
                    <a:cubicBezTo>
                      <a:pt x="0" y="177"/>
                      <a:pt x="177" y="0"/>
                      <a:pt x="395" y="0"/>
                    </a:cubicBezTo>
                    <a:lnTo>
                      <a:pt x="395" y="0"/>
                    </a:lnTo>
                    <a:lnTo>
                      <a:pt x="3683" y="0"/>
                    </a:lnTo>
                    <a:lnTo>
                      <a:pt x="3683" y="0"/>
                    </a:lnTo>
                    <a:lnTo>
                      <a:pt x="3683" y="0"/>
                    </a:lnTo>
                    <a:cubicBezTo>
                      <a:pt x="3901" y="0"/>
                      <a:pt x="4078" y="177"/>
                      <a:pt x="4078" y="395"/>
                    </a:cubicBezTo>
                    <a:lnTo>
                      <a:pt x="4078" y="395"/>
                    </a:lnTo>
                    <a:cubicBezTo>
                      <a:pt x="4078" y="395"/>
                      <a:pt x="4078" y="395"/>
                      <a:pt x="4078" y="395"/>
                    </a:cubicBezTo>
                    <a:lnTo>
                      <a:pt x="4078" y="395"/>
                    </a:lnTo>
                    <a:lnTo>
                      <a:pt x="4078" y="1976"/>
                    </a:lnTo>
                    <a:lnTo>
                      <a:pt x="4078" y="1976"/>
                    </a:lnTo>
                    <a:lnTo>
                      <a:pt x="4078" y="1976"/>
                    </a:lnTo>
                    <a:cubicBezTo>
                      <a:pt x="4078" y="2195"/>
                      <a:pt x="3901" y="2372"/>
                      <a:pt x="3683" y="2372"/>
                    </a:cubicBezTo>
                    <a:lnTo>
                      <a:pt x="3683" y="2372"/>
                    </a:lnTo>
                    <a:lnTo>
                      <a:pt x="395" y="2372"/>
                    </a:lnTo>
                    <a:lnTo>
                      <a:pt x="395" y="2372"/>
                    </a:lnTo>
                    <a:lnTo>
                      <a:pt x="395" y="2372"/>
                    </a:lnTo>
                    <a:cubicBezTo>
                      <a:pt x="177" y="2372"/>
                      <a:pt x="0" y="2195"/>
                      <a:pt x="0" y="1976"/>
                    </a:cubicBezTo>
                    <a:lnTo>
                      <a:pt x="0" y="395"/>
                    </a:lnTo>
                    <a:close/>
                  </a:path>
                </a:pathLst>
              </a:custGeom>
              <a:solidFill>
                <a:srgbClr val="34C15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7" name="path"/>
              <p:cNvSpPr/>
              <p:nvPr/>
            </p:nvSpPr>
            <p:spPr>
              <a:xfrm>
                <a:off x="313930" y="1194148"/>
                <a:ext cx="2871892" cy="3142827"/>
              </a:xfrm>
              <a:custGeom>
                <a:rect l="0" t="0" r="0" b="0"/>
                <a:pathLst>
                  <a:path w="4522" h="4949">
                    <a:moveTo>
                      <a:pt x="0" y="753"/>
                    </a:moveTo>
                    <a:cubicBezTo>
                      <a:pt x="0" y="337"/>
                      <a:pt x="337" y="0"/>
                      <a:pt x="753" y="0"/>
                    </a:cubicBezTo>
                    <a:lnTo>
                      <a:pt x="753" y="0"/>
                    </a:lnTo>
                    <a:lnTo>
                      <a:pt x="3768" y="0"/>
                    </a:lnTo>
                    <a:lnTo>
                      <a:pt x="3768" y="0"/>
                    </a:lnTo>
                    <a:lnTo>
                      <a:pt x="3768" y="0"/>
                    </a:lnTo>
                    <a:cubicBezTo>
                      <a:pt x="4185" y="0"/>
                      <a:pt x="4522" y="337"/>
                      <a:pt x="4522" y="753"/>
                    </a:cubicBezTo>
                    <a:lnTo>
                      <a:pt x="4522" y="753"/>
                    </a:lnTo>
                    <a:cubicBezTo>
                      <a:pt x="4522" y="753"/>
                      <a:pt x="4522" y="753"/>
                      <a:pt x="4522" y="753"/>
                    </a:cubicBezTo>
                    <a:lnTo>
                      <a:pt x="4522" y="753"/>
                    </a:lnTo>
                    <a:lnTo>
                      <a:pt x="4522" y="4195"/>
                    </a:lnTo>
                    <a:lnTo>
                      <a:pt x="4522" y="4195"/>
                    </a:lnTo>
                    <a:lnTo>
                      <a:pt x="4522" y="4195"/>
                    </a:lnTo>
                    <a:cubicBezTo>
                      <a:pt x="4522" y="4611"/>
                      <a:pt x="4185" y="4949"/>
                      <a:pt x="3768" y="4949"/>
                    </a:cubicBezTo>
                    <a:lnTo>
                      <a:pt x="3768" y="4949"/>
                    </a:lnTo>
                    <a:lnTo>
                      <a:pt x="753" y="4949"/>
                    </a:lnTo>
                    <a:lnTo>
                      <a:pt x="753" y="4949"/>
                    </a:lnTo>
                    <a:lnTo>
                      <a:pt x="753" y="4949"/>
                    </a:lnTo>
                    <a:cubicBezTo>
                      <a:pt x="337" y="4949"/>
                      <a:pt x="0" y="4611"/>
                      <a:pt x="0" y="4195"/>
                    </a:cubicBezTo>
                    <a:lnTo>
                      <a:pt x="0" y="753"/>
                    </a:lnTo>
                    <a:close/>
                  </a:path>
                </a:pathLst>
              </a:custGeom>
              <a:solidFill>
                <a:srgbClr val="D5F4DD">
                  <a:alpha val="90196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8" name="path"/>
              <p:cNvSpPr/>
              <p:nvPr/>
            </p:nvSpPr>
            <p:spPr>
              <a:xfrm>
                <a:off x="304405" y="1184623"/>
                <a:ext cx="2890942" cy="3161876"/>
              </a:xfrm>
              <a:custGeom>
                <a:rect l="0" t="0" r="0" b="0"/>
                <a:pathLst>
                  <a:path w="4552" h="4979">
                    <a:moveTo>
                      <a:pt x="15" y="768"/>
                    </a:moveTo>
                    <a:cubicBezTo>
                      <a:pt x="15" y="352"/>
                      <a:pt x="352" y="15"/>
                      <a:pt x="768" y="15"/>
                    </a:cubicBezTo>
                    <a:lnTo>
                      <a:pt x="768" y="15"/>
                    </a:lnTo>
                    <a:lnTo>
                      <a:pt x="3783" y="15"/>
                    </a:lnTo>
                    <a:lnTo>
                      <a:pt x="3783" y="15"/>
                    </a:lnTo>
                    <a:lnTo>
                      <a:pt x="3783" y="15"/>
                    </a:lnTo>
                    <a:cubicBezTo>
                      <a:pt x="4200" y="14"/>
                      <a:pt x="4537" y="352"/>
                      <a:pt x="4537" y="768"/>
                    </a:cubicBezTo>
                    <a:lnTo>
                      <a:pt x="4537" y="768"/>
                    </a:lnTo>
                    <a:cubicBezTo>
                      <a:pt x="4537" y="768"/>
                      <a:pt x="4537" y="768"/>
                      <a:pt x="4537" y="768"/>
                    </a:cubicBezTo>
                    <a:lnTo>
                      <a:pt x="4537" y="768"/>
                    </a:lnTo>
                    <a:lnTo>
                      <a:pt x="4537" y="4210"/>
                    </a:lnTo>
                    <a:lnTo>
                      <a:pt x="4537" y="4210"/>
                    </a:lnTo>
                    <a:lnTo>
                      <a:pt x="4537" y="4210"/>
                    </a:lnTo>
                    <a:cubicBezTo>
                      <a:pt x="4537" y="4626"/>
                      <a:pt x="4200" y="4964"/>
                      <a:pt x="3783" y="4964"/>
                    </a:cubicBezTo>
                    <a:lnTo>
                      <a:pt x="3783" y="4964"/>
                    </a:lnTo>
                    <a:lnTo>
                      <a:pt x="768" y="4964"/>
                    </a:lnTo>
                    <a:lnTo>
                      <a:pt x="768" y="4964"/>
                    </a:lnTo>
                    <a:lnTo>
                      <a:pt x="768" y="4964"/>
                    </a:lnTo>
                    <a:cubicBezTo>
                      <a:pt x="352" y="4964"/>
                      <a:pt x="15" y="4626"/>
                      <a:pt x="15" y="4210"/>
                    </a:cubicBezTo>
                    <a:lnTo>
                      <a:pt x="15" y="768"/>
                    </a:lnTo>
                    <a:close/>
                  </a:path>
                </a:pathLst>
              </a:custGeom>
              <a:noFill/>
              <a:ln w="19050" cap="flat">
                <a:solidFill>
                  <a:srgbClr val="34C158">
                    <a:alpha val="100000"/>
                  </a:srgbClr>
                </a:solidFill>
                <a:prstDash val="solid"/>
                <a:round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9" name="textbox 149"/>
            <p:cNvSpPr/>
            <p:nvPr/>
          </p:nvSpPr>
          <p:spPr>
            <a:xfrm>
              <a:off x="-12700" y="-12700"/>
              <a:ext cx="3221354" cy="438912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4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marL="916668" algn="l" rtl="0" eaLnBrk="0">
                <a:lnSpc>
                  <a:spcPct val="86000"/>
                </a:lnSpc>
                <a:spcBef>
                  <a:spcPts val="1"/>
                </a:spcBef>
              </a:pPr>
              <a:r>
                <a:rPr sz="5700" spc="11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5700" spc="10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57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marL="669883" algn="l" rtl="0" eaLnBrk="0">
                <a:lnSpc>
                  <a:spcPct val="95000"/>
                </a:lnSpc>
                <a:spcBef>
                  <a:spcPts val="399"/>
                </a:spcBef>
              </a:pPr>
              <a:r>
                <a:rPr sz="1300" spc="5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灵敏电流计通过测量微小电</a:t>
              </a:r>
              <a:r>
                <a:rPr sz="1300" spc="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</a:t>
              </a:r>
              <a:endParaRPr lang="Microsoft YaHei" altLang="Microsoft YaHei" sz="1300"/>
            </a:p>
            <a:p>
              <a:pPr algn="l" rtl="0" eaLnBrk="0">
                <a:lnSpc>
                  <a:spcPct val="112000"/>
                </a:lnSpc>
              </a:pPr>
              <a:endParaRPr lang="Arial" altLang="Arial" sz="700"/>
            </a:p>
            <a:p>
              <a:pPr algn="l" rtl="0" eaLnBrk="0">
                <a:lnSpc>
                  <a:spcPct val="6194"/>
                </a:lnSpc>
              </a:pPr>
              <a:endParaRPr lang="Arial" altLang="Arial" sz="100"/>
            </a:p>
            <a:p>
              <a:pPr marL="669368" algn="l" rtl="0" eaLnBrk="0">
                <a:lnSpc>
                  <a:spcPct val="95000"/>
                </a:lnSpc>
              </a:pPr>
              <a:r>
                <a:rPr sz="1300" spc="-2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产生的磁场力来检测电流大</a:t>
              </a:r>
              <a:r>
                <a:rPr sz="1300" spc="0">
                  <a:solidFill>
                    <a:srgbClr val="071D4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小。</a:t>
              </a:r>
              <a:endParaRPr lang="Microsoft YaHei" altLang="Microsoft YaHei" sz="1300"/>
            </a:p>
          </p:txBody>
        </p:sp>
      </p:grpSp>
      <p:sp>
        <p:nvSpPr>
          <p:cNvPr id="150" name="textbox 150"/>
          <p:cNvSpPr/>
          <p:nvPr/>
        </p:nvSpPr>
        <p:spPr>
          <a:xfrm>
            <a:off x="442263" y="318468"/>
            <a:ext cx="5742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231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灵敏电流计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的构造和工作原理</a:t>
            </a:r>
            <a:endParaRPr lang="Microsoft YaHei" altLang="Microsoft YaHei" sz="30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71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2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3" name="picture 1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4" name="textbox 174"/>
          <p:cNvSpPr/>
          <p:nvPr/>
        </p:nvSpPr>
        <p:spPr>
          <a:xfrm>
            <a:off x="2613808" y="4997616"/>
            <a:ext cx="5737225" cy="7689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温度稳定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57710" algn="l" rtl="0" eaLnBrk="0">
              <a:lnSpc>
                <a:spcPct val="92000"/>
              </a:lnSpc>
              <a:spcBef>
                <a:spcPts val="1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电流计在不同温度下的稳定性，表现为温度变化对测量精度的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响。</a:t>
            </a:r>
            <a:endParaRPr lang="Microsoft YaHei" altLang="Microsoft YaHei" sz="1500"/>
          </a:p>
        </p:txBody>
      </p:sp>
      <p:sp>
        <p:nvSpPr>
          <p:cNvPr id="175" name="textbox 175"/>
          <p:cNvSpPr/>
          <p:nvPr/>
        </p:nvSpPr>
        <p:spPr>
          <a:xfrm>
            <a:off x="2612626" y="2435936"/>
            <a:ext cx="5738495" cy="7677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1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线性范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58891" algn="l" rtl="0" eaLnBrk="0">
              <a:lnSpc>
                <a:spcPct val="92000"/>
              </a:lnSpc>
              <a:spcBef>
                <a:spcPts val="1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电流计在一定范围内保持线性响应，即电流与偏转角度呈线性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系。</a:t>
            </a:r>
            <a:endParaRPr lang="Microsoft YaHei" altLang="Microsoft YaHei" sz="1500"/>
          </a:p>
        </p:txBody>
      </p:sp>
      <p:sp>
        <p:nvSpPr>
          <p:cNvPr id="176" name="rect"/>
          <p:cNvSpPr/>
          <p:nvPr/>
        </p:nvSpPr>
        <p:spPr>
          <a:xfrm>
            <a:off x="2454056" y="3425038"/>
            <a:ext cx="9119959" cy="9525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7" name="rect"/>
          <p:cNvSpPr/>
          <p:nvPr/>
        </p:nvSpPr>
        <p:spPr>
          <a:xfrm>
            <a:off x="2076104" y="2143460"/>
            <a:ext cx="9119959" cy="9525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653185" y="1411306"/>
            <a:ext cx="1476936" cy="1476937"/>
            <a:chExt cx="1476936" cy="1476937"/>
          </a:xfrm>
        </p:grpSpPr>
        <p:sp>
          <p:nvSpPr>
            <p:cNvPr id="178" name="path"/>
            <p:cNvSpPr/>
            <p:nvPr/>
          </p:nvSpPr>
          <p:spPr>
            <a:xfrm>
              <a:off x="0" y="0"/>
              <a:ext cx="1476936" cy="1476937"/>
            </a:xfrm>
            <a:custGeom>
              <a:rect l="0" t="0" r="0" b="0"/>
              <a:pathLst>
                <a:path w="2325" h="2325">
                  <a:moveTo>
                    <a:pt x="581" y="581"/>
                  </a:moveTo>
                  <a:cubicBezTo>
                    <a:pt x="902" y="260"/>
                    <a:pt x="1423" y="260"/>
                    <a:pt x="1744" y="581"/>
                  </a:cubicBezTo>
                  <a:lnTo>
                    <a:pt x="1744" y="581"/>
                  </a:lnTo>
                  <a:cubicBezTo>
                    <a:pt x="1938" y="775"/>
                    <a:pt x="2132" y="969"/>
                    <a:pt x="2325" y="1162"/>
                  </a:cubicBezTo>
                  <a:lnTo>
                    <a:pt x="2325" y="1162"/>
                  </a:lnTo>
                  <a:cubicBezTo>
                    <a:pt x="2132" y="1356"/>
                    <a:pt x="1938" y="1550"/>
                    <a:pt x="1744" y="1744"/>
                  </a:cubicBezTo>
                  <a:lnTo>
                    <a:pt x="1744" y="1744"/>
                  </a:lnTo>
                  <a:lnTo>
                    <a:pt x="1744" y="1744"/>
                  </a:lnTo>
                  <a:lnTo>
                    <a:pt x="1744" y="1744"/>
                  </a:lnTo>
                  <a:cubicBezTo>
                    <a:pt x="1423" y="2065"/>
                    <a:pt x="902" y="2065"/>
                    <a:pt x="581" y="1744"/>
                  </a:cubicBezTo>
                  <a:lnTo>
                    <a:pt x="581" y="1744"/>
                  </a:lnTo>
                  <a:lnTo>
                    <a:pt x="581" y="1744"/>
                  </a:lnTo>
                  <a:lnTo>
                    <a:pt x="581" y="1744"/>
                  </a:lnTo>
                  <a:cubicBezTo>
                    <a:pt x="260" y="1423"/>
                    <a:pt x="260" y="902"/>
                    <a:pt x="581" y="581"/>
                  </a:cubicBezTo>
                  <a:lnTo>
                    <a:pt x="581" y="581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485716" y="547334"/>
              <a:ext cx="447738" cy="382251"/>
            </a:xfrm>
            <a:custGeom>
              <a:rect l="0" t="0" r="0" b="0"/>
              <a:pathLst>
                <a:path w="705" h="601">
                  <a:moveTo>
                    <a:pt x="353" y="107"/>
                  </a:moveTo>
                  <a:cubicBezTo>
                    <a:pt x="353" y="107"/>
                    <a:pt x="303" y="0"/>
                    <a:pt x="189" y="0"/>
                  </a:cubicBezTo>
                  <a:lnTo>
                    <a:pt x="189" y="0"/>
                  </a:lnTo>
                  <a:cubicBezTo>
                    <a:pt x="65" y="0"/>
                    <a:pt x="0" y="105"/>
                    <a:pt x="0" y="210"/>
                  </a:cubicBezTo>
                  <a:lnTo>
                    <a:pt x="0" y="210"/>
                  </a:lnTo>
                  <a:cubicBezTo>
                    <a:pt x="0" y="385"/>
                    <a:pt x="353" y="601"/>
                    <a:pt x="353" y="601"/>
                  </a:cubicBezTo>
                  <a:lnTo>
                    <a:pt x="353" y="601"/>
                  </a:lnTo>
                  <a:cubicBezTo>
                    <a:pt x="353" y="601"/>
                    <a:pt x="705" y="387"/>
                    <a:pt x="705" y="210"/>
                  </a:cubicBezTo>
                  <a:lnTo>
                    <a:pt x="705" y="210"/>
                  </a:lnTo>
                  <a:cubicBezTo>
                    <a:pt x="705" y="103"/>
                    <a:pt x="637" y="0"/>
                    <a:pt x="517" y="0"/>
                  </a:cubicBezTo>
                  <a:lnTo>
                    <a:pt x="517" y="0"/>
                  </a:lnTo>
                  <a:cubicBezTo>
                    <a:pt x="397" y="0"/>
                    <a:pt x="353" y="107"/>
                    <a:pt x="353" y="107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0" name="path"/>
          <p:cNvSpPr/>
          <p:nvPr/>
        </p:nvSpPr>
        <p:spPr>
          <a:xfrm>
            <a:off x="1031137" y="2692884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</a:path>
            </a:pathLst>
          </a:cu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1" name="textbox 181"/>
          <p:cNvSpPr/>
          <p:nvPr/>
        </p:nvSpPr>
        <p:spPr>
          <a:xfrm>
            <a:off x="2247371" y="3715742"/>
            <a:ext cx="5039995" cy="772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57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1100"/>
          </a:p>
          <a:p>
            <a:pPr algn="l" rtl="0" eaLnBrk="0">
              <a:lnSpc>
                <a:spcPct val="8236"/>
              </a:lnSpc>
            </a:pPr>
            <a:endParaRPr lang="Arial" altLang="Arial" sz="100"/>
          </a:p>
          <a:p>
            <a:pPr marL="46195" algn="l" rtl="0" eaLnBrk="0">
              <a:lnSpc>
                <a:spcPts val="1936"/>
              </a:lnSpc>
            </a:pPr>
            <a:r>
              <a:rPr sz="15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电流计对输入信号的响应速度，通常以毫秒(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ms</a:t>
            </a:r>
            <a:r>
              <a:rPr sz="15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r>
              <a:rPr sz="15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单位。</a:t>
            </a:r>
            <a:endParaRPr lang="Microsoft YaHei" altLang="Microsoft YaHei" sz="1500"/>
          </a:p>
        </p:txBody>
      </p:sp>
      <p:sp>
        <p:nvSpPr>
          <p:cNvPr id="182" name="textbox 182"/>
          <p:cNvSpPr/>
          <p:nvPr/>
        </p:nvSpPr>
        <p:spPr>
          <a:xfrm>
            <a:off x="2236446" y="1152881"/>
            <a:ext cx="4727575" cy="7721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830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敏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1100"/>
          </a:p>
          <a:p>
            <a:pPr algn="l" rtl="0" eaLnBrk="0">
              <a:lnSpc>
                <a:spcPct val="8034"/>
              </a:lnSpc>
            </a:pPr>
            <a:endParaRPr lang="Arial" altLang="Arial" sz="100"/>
          </a:p>
          <a:p>
            <a:pPr marL="48166" algn="l" rtl="0" eaLnBrk="0">
              <a:lnSpc>
                <a:spcPts val="1936"/>
              </a:lnSpc>
            </a:pPr>
            <a:r>
              <a:rPr sz="15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灵敏电流计能够检测的最小电流值，单位为</a:t>
            </a:r>
            <a:r>
              <a:rPr sz="15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培(A)。</a:t>
            </a:r>
            <a:endParaRPr lang="Microsoft YaHei" altLang="Microsoft YaHei" sz="1500"/>
          </a:p>
        </p:txBody>
      </p:sp>
      <p:sp>
        <p:nvSpPr>
          <p:cNvPr id="183" name="rect"/>
          <p:cNvSpPr/>
          <p:nvPr/>
        </p:nvSpPr>
        <p:spPr>
          <a:xfrm>
            <a:off x="2076104" y="4706617"/>
            <a:ext cx="9119959" cy="9525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4" name="path"/>
          <p:cNvSpPr/>
          <p:nvPr/>
        </p:nvSpPr>
        <p:spPr>
          <a:xfrm>
            <a:off x="653185" y="3974462"/>
            <a:ext cx="1476937" cy="1476937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5" name="rect"/>
          <p:cNvSpPr/>
          <p:nvPr/>
        </p:nvSpPr>
        <p:spPr>
          <a:xfrm>
            <a:off x="2454056" y="5988194"/>
            <a:ext cx="9119959" cy="9525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6" name="path"/>
          <p:cNvSpPr/>
          <p:nvPr/>
        </p:nvSpPr>
        <p:spPr>
          <a:xfrm>
            <a:off x="1031137" y="5256040"/>
            <a:ext cx="1476936" cy="1476936"/>
          </a:xfrm>
          <a:custGeom>
            <a:rect l="0" t="0" r="0" b="0"/>
            <a:pathLst>
              <a:path w="2325" h="2325">
                <a:moveTo>
                  <a:pt x="581" y="581"/>
                </a:moveTo>
                <a:cubicBezTo>
                  <a:pt x="902" y="260"/>
                  <a:pt x="1423" y="260"/>
                  <a:pt x="1744" y="581"/>
                </a:cubicBezTo>
                <a:lnTo>
                  <a:pt x="1744" y="581"/>
                </a:lnTo>
                <a:cubicBezTo>
                  <a:pt x="1938" y="775"/>
                  <a:pt x="2132" y="969"/>
                  <a:pt x="2325" y="1162"/>
                </a:cubicBezTo>
                <a:lnTo>
                  <a:pt x="2325" y="1162"/>
                </a:lnTo>
                <a:cubicBezTo>
                  <a:pt x="2132" y="1356"/>
                  <a:pt x="1938" y="1550"/>
                  <a:pt x="1744" y="1744"/>
                </a:cubicBezTo>
                <a:lnTo>
                  <a:pt x="1744" y="1744"/>
                </a:lnTo>
                <a:lnTo>
                  <a:pt x="1744" y="1744"/>
                </a:lnTo>
                <a:lnTo>
                  <a:pt x="1744" y="1744"/>
                </a:lnTo>
                <a:cubicBezTo>
                  <a:pt x="1423" y="2065"/>
                  <a:pt x="902" y="2065"/>
                  <a:pt x="581" y="1744"/>
                </a:cubicBezTo>
                <a:lnTo>
                  <a:pt x="581" y="1744"/>
                </a:lnTo>
                <a:lnTo>
                  <a:pt x="581" y="1744"/>
                </a:lnTo>
                <a:lnTo>
                  <a:pt x="581" y="1744"/>
                </a:lnTo>
                <a:cubicBezTo>
                  <a:pt x="260" y="1423"/>
                  <a:pt x="260" y="902"/>
                  <a:pt x="581" y="581"/>
                </a:cubicBezTo>
                <a:lnTo>
                  <a:pt x="581" y="581"/>
                </a:lnTo>
                <a:close/>
              </a:path>
            </a:pathLst>
          </a:cu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7" name="textbox 187"/>
          <p:cNvSpPr/>
          <p:nvPr/>
        </p:nvSpPr>
        <p:spPr>
          <a:xfrm>
            <a:off x="1212063" y="377885"/>
            <a:ext cx="3829684" cy="4381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994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灵敏电流计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的特性参数</a:t>
            </a:r>
            <a:endParaRPr lang="Microsoft YaHei" altLang="Microsoft YaHei" sz="3000"/>
          </a:p>
        </p:txBody>
      </p:sp>
      <p:sp>
        <p:nvSpPr>
          <p:cNvPr id="188" name="path"/>
          <p:cNvSpPr/>
          <p:nvPr/>
        </p:nvSpPr>
        <p:spPr>
          <a:xfrm>
            <a:off x="1326050" y="3024821"/>
            <a:ext cx="788615" cy="788615"/>
          </a:xfrm>
          <a:custGeom>
            <a:rect l="0" t="0" r="0" b="0"/>
            <a:pathLst>
              <a:path w="1241" h="1241">
                <a:moveTo>
                  <a:pt x="1091" y="781"/>
                </a:moveTo>
                <a:cubicBezTo>
                  <a:pt x="1091" y="781"/>
                  <a:pt x="1055" y="731"/>
                  <a:pt x="960" y="723"/>
                </a:cubicBezTo>
                <a:lnTo>
                  <a:pt x="960" y="723"/>
                </a:lnTo>
                <a:cubicBezTo>
                  <a:pt x="884" y="562"/>
                  <a:pt x="782" y="448"/>
                  <a:pt x="782" y="448"/>
                </a:cubicBezTo>
                <a:lnTo>
                  <a:pt x="782" y="448"/>
                </a:lnTo>
                <a:cubicBezTo>
                  <a:pt x="782" y="448"/>
                  <a:pt x="889" y="381"/>
                  <a:pt x="974" y="467"/>
                </a:cubicBezTo>
                <a:lnTo>
                  <a:pt x="974" y="467"/>
                </a:lnTo>
                <a:cubicBezTo>
                  <a:pt x="1121" y="614"/>
                  <a:pt x="1091" y="781"/>
                  <a:pt x="1091" y="781"/>
                </a:cubicBezTo>
                <a:moveTo>
                  <a:pt x="799" y="969"/>
                </a:moveTo>
                <a:cubicBezTo>
                  <a:pt x="799" y="969"/>
                  <a:pt x="554" y="840"/>
                  <a:pt x="477" y="762"/>
                </a:cubicBezTo>
                <a:lnTo>
                  <a:pt x="477" y="762"/>
                </a:lnTo>
                <a:cubicBezTo>
                  <a:pt x="442" y="728"/>
                  <a:pt x="415" y="693"/>
                  <a:pt x="393" y="658"/>
                </a:cubicBezTo>
                <a:lnTo>
                  <a:pt x="393" y="658"/>
                </a:lnTo>
                <a:lnTo>
                  <a:pt x="658" y="393"/>
                </a:lnTo>
                <a:lnTo>
                  <a:pt x="658" y="393"/>
                </a:lnTo>
                <a:cubicBezTo>
                  <a:pt x="692" y="415"/>
                  <a:pt x="727" y="442"/>
                  <a:pt x="762" y="477"/>
                </a:cubicBezTo>
                <a:lnTo>
                  <a:pt x="762" y="477"/>
                </a:lnTo>
                <a:cubicBezTo>
                  <a:pt x="839" y="553"/>
                  <a:pt x="969" y="799"/>
                  <a:pt x="969" y="799"/>
                </a:cubicBezTo>
                <a:lnTo>
                  <a:pt x="969" y="799"/>
                </a:lnTo>
                <a:lnTo>
                  <a:pt x="799" y="969"/>
                </a:lnTo>
                <a:close/>
                <a:moveTo>
                  <a:pt x="568" y="568"/>
                </a:moveTo>
                <a:cubicBezTo>
                  <a:pt x="538" y="598"/>
                  <a:pt x="538" y="647"/>
                  <a:pt x="568" y="677"/>
                </a:cubicBezTo>
                <a:lnTo>
                  <a:pt x="568" y="677"/>
                </a:lnTo>
                <a:cubicBezTo>
                  <a:pt x="598" y="706"/>
                  <a:pt x="646" y="706"/>
                  <a:pt x="676" y="677"/>
                </a:cubicBezTo>
                <a:lnTo>
                  <a:pt x="676" y="677"/>
                </a:lnTo>
                <a:cubicBezTo>
                  <a:pt x="706" y="647"/>
                  <a:pt x="706" y="598"/>
                  <a:pt x="676" y="569"/>
                </a:cubicBezTo>
                <a:lnTo>
                  <a:pt x="676" y="569"/>
                </a:lnTo>
                <a:cubicBezTo>
                  <a:pt x="646" y="539"/>
                  <a:pt x="598" y="539"/>
                  <a:pt x="568" y="568"/>
                </a:cubicBezTo>
                <a:moveTo>
                  <a:pt x="315" y="339"/>
                </a:moveTo>
                <a:lnTo>
                  <a:pt x="241" y="265"/>
                </a:lnTo>
                <a:lnTo>
                  <a:pt x="262" y="244"/>
                </a:lnTo>
                <a:lnTo>
                  <a:pt x="334" y="316"/>
                </a:lnTo>
                <a:lnTo>
                  <a:pt x="334" y="316"/>
                </a:lnTo>
                <a:cubicBezTo>
                  <a:pt x="376" y="309"/>
                  <a:pt x="497" y="300"/>
                  <a:pt x="633" y="378"/>
                </a:cubicBezTo>
                <a:lnTo>
                  <a:pt x="633" y="378"/>
                </a:lnTo>
                <a:lnTo>
                  <a:pt x="377" y="634"/>
                </a:lnTo>
                <a:lnTo>
                  <a:pt x="377" y="634"/>
                </a:lnTo>
                <a:cubicBezTo>
                  <a:pt x="302" y="501"/>
                  <a:pt x="308" y="384"/>
                  <a:pt x="315" y="339"/>
                </a:cubicBezTo>
                <a:moveTo>
                  <a:pt x="781" y="1091"/>
                </a:moveTo>
                <a:cubicBezTo>
                  <a:pt x="781" y="1091"/>
                  <a:pt x="614" y="1121"/>
                  <a:pt x="467" y="974"/>
                </a:cubicBezTo>
                <a:lnTo>
                  <a:pt x="467" y="974"/>
                </a:lnTo>
                <a:cubicBezTo>
                  <a:pt x="381" y="889"/>
                  <a:pt x="448" y="782"/>
                  <a:pt x="448" y="782"/>
                </a:cubicBezTo>
                <a:lnTo>
                  <a:pt x="448" y="782"/>
                </a:lnTo>
                <a:cubicBezTo>
                  <a:pt x="448" y="782"/>
                  <a:pt x="562" y="884"/>
                  <a:pt x="723" y="960"/>
                </a:cubicBezTo>
                <a:lnTo>
                  <a:pt x="723" y="960"/>
                </a:lnTo>
                <a:cubicBezTo>
                  <a:pt x="731" y="1055"/>
                  <a:pt x="781" y="1091"/>
                  <a:pt x="781" y="1091"/>
                </a:cubicBezTo>
                <a:moveTo>
                  <a:pt x="982" y="911"/>
                </a:moveTo>
                <a:lnTo>
                  <a:pt x="947" y="911"/>
                </a:lnTo>
                <a:lnTo>
                  <a:pt x="987" y="988"/>
                </a:lnTo>
                <a:lnTo>
                  <a:pt x="906" y="952"/>
                </a:lnTo>
                <a:lnTo>
                  <a:pt x="921" y="998"/>
                </a:lnTo>
                <a:lnTo>
                  <a:pt x="843" y="965"/>
                </a:lnTo>
                <a:lnTo>
                  <a:pt x="964" y="844"/>
                </a:lnTo>
                <a:lnTo>
                  <a:pt x="982" y="91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9" name="path"/>
          <p:cNvSpPr/>
          <p:nvPr/>
        </p:nvSpPr>
        <p:spPr>
          <a:xfrm>
            <a:off x="1103936" y="4441504"/>
            <a:ext cx="575434" cy="485523"/>
          </a:xfrm>
          <a:custGeom>
            <a:rect l="0" t="0" r="0" b="0"/>
            <a:pathLst>
              <a:path w="905" h="764">
                <a:moveTo>
                  <a:pt x="906" y="453"/>
                </a:moveTo>
                <a:lnTo>
                  <a:pt x="736" y="283"/>
                </a:lnTo>
                <a:lnTo>
                  <a:pt x="736" y="28"/>
                </a:lnTo>
                <a:lnTo>
                  <a:pt x="623" y="28"/>
                </a:lnTo>
                <a:lnTo>
                  <a:pt x="623" y="169"/>
                </a:lnTo>
                <a:lnTo>
                  <a:pt x="453" y="0"/>
                </a:lnTo>
                <a:lnTo>
                  <a:pt x="0" y="453"/>
                </a:lnTo>
                <a:lnTo>
                  <a:pt x="0" y="481"/>
                </a:lnTo>
                <a:lnTo>
                  <a:pt x="113" y="481"/>
                </a:lnTo>
                <a:lnTo>
                  <a:pt x="113" y="764"/>
                </a:lnTo>
                <a:lnTo>
                  <a:pt x="396" y="764"/>
                </a:lnTo>
                <a:lnTo>
                  <a:pt x="396" y="594"/>
                </a:lnTo>
                <a:lnTo>
                  <a:pt x="509" y="594"/>
                </a:lnTo>
                <a:lnTo>
                  <a:pt x="509" y="764"/>
                </a:lnTo>
                <a:lnTo>
                  <a:pt x="792" y="764"/>
                </a:lnTo>
                <a:lnTo>
                  <a:pt x="792" y="481"/>
                </a:lnTo>
                <a:lnTo>
                  <a:pt x="906" y="481"/>
                </a:lnTo>
                <a:lnTo>
                  <a:pt x="906" y="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0" name="path"/>
          <p:cNvSpPr/>
          <p:nvPr/>
        </p:nvSpPr>
        <p:spPr>
          <a:xfrm>
            <a:off x="1532320" y="5719566"/>
            <a:ext cx="474573" cy="474572"/>
          </a:xfrm>
          <a:custGeom>
            <a:rect l="0" t="0" r="0" b="0"/>
            <a:pathLst>
              <a:path w="747" h="747">
                <a:moveTo>
                  <a:pt x="411" y="0"/>
                </a:moveTo>
                <a:lnTo>
                  <a:pt x="448" y="0"/>
                </a:lnTo>
                <a:lnTo>
                  <a:pt x="448" y="112"/>
                </a:lnTo>
                <a:lnTo>
                  <a:pt x="560" y="373"/>
                </a:lnTo>
                <a:lnTo>
                  <a:pt x="560" y="672"/>
                </a:lnTo>
                <a:lnTo>
                  <a:pt x="560" y="672"/>
                </a:lnTo>
                <a:cubicBezTo>
                  <a:pt x="560" y="713"/>
                  <a:pt x="527" y="747"/>
                  <a:pt x="485" y="747"/>
                </a:cubicBezTo>
                <a:lnTo>
                  <a:pt x="485" y="747"/>
                </a:lnTo>
                <a:lnTo>
                  <a:pt x="485" y="747"/>
                </a:lnTo>
                <a:lnTo>
                  <a:pt x="186" y="747"/>
                </a:lnTo>
                <a:lnTo>
                  <a:pt x="186" y="747"/>
                </a:lnTo>
                <a:cubicBezTo>
                  <a:pt x="145" y="747"/>
                  <a:pt x="100" y="715"/>
                  <a:pt x="85" y="677"/>
                </a:cubicBezTo>
                <a:lnTo>
                  <a:pt x="85" y="677"/>
                </a:lnTo>
                <a:lnTo>
                  <a:pt x="0" y="448"/>
                </a:lnTo>
                <a:lnTo>
                  <a:pt x="0" y="373"/>
                </a:lnTo>
                <a:lnTo>
                  <a:pt x="0" y="373"/>
                </a:lnTo>
                <a:cubicBezTo>
                  <a:pt x="0" y="332"/>
                  <a:pt x="33" y="298"/>
                  <a:pt x="74" y="298"/>
                </a:cubicBezTo>
                <a:lnTo>
                  <a:pt x="74" y="298"/>
                </a:lnTo>
                <a:lnTo>
                  <a:pt x="74" y="298"/>
                </a:lnTo>
                <a:lnTo>
                  <a:pt x="336" y="298"/>
                </a:lnTo>
                <a:lnTo>
                  <a:pt x="336" y="74"/>
                </a:lnTo>
                <a:lnTo>
                  <a:pt x="336" y="74"/>
                </a:lnTo>
                <a:cubicBezTo>
                  <a:pt x="336" y="33"/>
                  <a:pt x="369" y="0"/>
                  <a:pt x="411" y="0"/>
                </a:cubicBezTo>
                <a:lnTo>
                  <a:pt x="411" y="0"/>
                </a:lnTo>
                <a:lnTo>
                  <a:pt x="411" y="0"/>
                </a:lnTo>
                <a:close/>
                <a:moveTo>
                  <a:pt x="635" y="373"/>
                </a:moveTo>
                <a:lnTo>
                  <a:pt x="747" y="373"/>
                </a:lnTo>
                <a:lnTo>
                  <a:pt x="747" y="747"/>
                </a:lnTo>
                <a:lnTo>
                  <a:pt x="635" y="747"/>
                </a:lnTo>
                <a:lnTo>
                  <a:pt x="635" y="3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2" name="group 52"/>
          <p:cNvGrpSpPr/>
          <p:nvPr/>
        </p:nvGrpSpPr>
        <p:grpSpPr>
          <a:xfrm rot="21600000">
            <a:off x="575048" y="337742"/>
            <a:ext cx="395489" cy="79924"/>
            <a:chExt cx="395489" cy="79924"/>
          </a:xfrm>
        </p:grpSpPr>
        <p:sp>
          <p:nvSpPr>
            <p:cNvPr id="191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575048" y="691064"/>
            <a:ext cx="395489" cy="79924"/>
            <a:chExt cx="395489" cy="79924"/>
          </a:xfrm>
        </p:grpSpPr>
        <p:sp>
          <p:nvSpPr>
            <p:cNvPr id="195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575048" y="455516"/>
            <a:ext cx="395489" cy="79924"/>
            <a:chExt cx="395489" cy="79924"/>
          </a:xfrm>
        </p:grpSpPr>
        <p:sp>
          <p:nvSpPr>
            <p:cNvPr id="199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114076" y="1716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224718" y="10686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329895" y="6553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575048" y="573290"/>
            <a:ext cx="395489" cy="79923"/>
            <a:chExt cx="395489" cy="79923"/>
          </a:xfrm>
        </p:grpSpPr>
        <p:sp>
          <p:nvSpPr>
            <p:cNvPr id="203" name="path"/>
            <p:cNvSpPr/>
            <p:nvPr/>
          </p:nvSpPr>
          <p:spPr>
            <a:xfrm>
              <a:off x="0" y="0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114076" y="1715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224718" y="10685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329895" y="6552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7" name="path"/>
          <p:cNvSpPr/>
          <p:nvPr/>
        </p:nvSpPr>
        <p:spPr>
          <a:xfrm>
            <a:off x="454963" y="684488"/>
            <a:ext cx="84147" cy="84147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8" name="path"/>
          <p:cNvSpPr/>
          <p:nvPr/>
        </p:nvSpPr>
        <p:spPr>
          <a:xfrm>
            <a:off x="454963" y="566715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9" name="path"/>
          <p:cNvSpPr/>
          <p:nvPr/>
        </p:nvSpPr>
        <p:spPr>
          <a:xfrm>
            <a:off x="454963" y="331168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0" name="path"/>
          <p:cNvSpPr/>
          <p:nvPr/>
        </p:nvSpPr>
        <p:spPr>
          <a:xfrm>
            <a:off x="454963" y="448941"/>
            <a:ext cx="84147" cy="84146"/>
          </a:xfrm>
          <a:custGeom>
            <a:rect l="0" t="0" r="0" b="0"/>
            <a:pathLst>
              <a:path w="132" h="132">
                <a:moveTo>
                  <a:pt x="0" y="66"/>
                </a:moveTo>
                <a:cubicBezTo>
                  <a:pt x="0" y="29"/>
                  <a:pt x="29" y="0"/>
                  <a:pt x="66" y="0"/>
                </a:cubicBezTo>
                <a:lnTo>
                  <a:pt x="66" y="0"/>
                </a:lnTo>
                <a:lnTo>
                  <a:pt x="66" y="0"/>
                </a:lnTo>
                <a:lnTo>
                  <a:pt x="66" y="0"/>
                </a:lnTo>
                <a:cubicBezTo>
                  <a:pt x="102" y="0"/>
                  <a:pt x="132" y="29"/>
                  <a:pt x="132" y="66"/>
                </a:cubicBezTo>
                <a:lnTo>
                  <a:pt x="132" y="66"/>
                </a:lnTo>
                <a:cubicBezTo>
                  <a:pt x="132" y="66"/>
                  <a:pt x="132" y="66"/>
                  <a:pt x="132" y="66"/>
                </a:cubicBezTo>
                <a:lnTo>
                  <a:pt x="132" y="66"/>
                </a:lnTo>
                <a:lnTo>
                  <a:pt x="132" y="66"/>
                </a:lnTo>
                <a:lnTo>
                  <a:pt x="132" y="66"/>
                </a:lnTo>
                <a:cubicBezTo>
                  <a:pt x="132" y="102"/>
                  <a:pt x="102" y="132"/>
                  <a:pt x="66" y="132"/>
                </a:cubicBezTo>
                <a:lnTo>
                  <a:pt x="66" y="132"/>
                </a:lnTo>
                <a:cubicBezTo>
                  <a:pt x="29" y="132"/>
                  <a:pt x="0" y="102"/>
                  <a:pt x="0" y="66"/>
                </a:cubicBezTo>
                <a:lnTo>
                  <a:pt x="0" y="66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1" name="picture 2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12" name="rect"/>
          <p:cNvSpPr/>
          <p:nvPr/>
        </p:nvSpPr>
        <p:spPr>
          <a:xfrm>
            <a:off x="957845" y="4270706"/>
            <a:ext cx="4261649" cy="9525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3" name="rect"/>
          <p:cNvSpPr/>
          <p:nvPr/>
        </p:nvSpPr>
        <p:spPr>
          <a:xfrm>
            <a:off x="7561215" y="4239149"/>
            <a:ext cx="3516683" cy="9525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4" name="rect"/>
          <p:cNvSpPr/>
          <p:nvPr/>
        </p:nvSpPr>
        <p:spPr>
          <a:xfrm>
            <a:off x="957845" y="3001443"/>
            <a:ext cx="3739642" cy="9525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5" name="rect"/>
          <p:cNvSpPr/>
          <p:nvPr/>
        </p:nvSpPr>
        <p:spPr>
          <a:xfrm>
            <a:off x="7176058" y="3001443"/>
            <a:ext cx="4235095" cy="9525"/>
          </a:xfrm>
          <a:prstGeom prst="rect">
            <a:avLst/>
          </a:pr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0" name="group 60"/>
          <p:cNvGrpSpPr/>
          <p:nvPr/>
        </p:nvGrpSpPr>
        <p:grpSpPr>
          <a:xfrm rot="21600000">
            <a:off x="4466823" y="2409031"/>
            <a:ext cx="3499114" cy="2464229"/>
            <a:chExt cx="3499114" cy="2464229"/>
          </a:xfrm>
        </p:grpSpPr>
        <p:sp>
          <p:nvSpPr>
            <p:cNvPr id="216" name="path"/>
            <p:cNvSpPr/>
            <p:nvPr/>
          </p:nvSpPr>
          <p:spPr>
            <a:xfrm>
              <a:off x="0" y="114506"/>
              <a:ext cx="905462" cy="905462"/>
            </a:xfrm>
            <a:custGeom>
              <a:rect l="0" t="0" r="0" b="0"/>
              <a:pathLst>
                <a:path w="1425" h="1425">
                  <a:moveTo>
                    <a:pt x="1425" y="800"/>
                  </a:moveTo>
                  <a:lnTo>
                    <a:pt x="1425" y="622"/>
                  </a:lnTo>
                  <a:lnTo>
                    <a:pt x="1212" y="533"/>
                  </a:lnTo>
                  <a:lnTo>
                    <a:pt x="1212" y="533"/>
                  </a:lnTo>
                  <a:cubicBezTo>
                    <a:pt x="1206" y="516"/>
                    <a:pt x="1200" y="500"/>
                    <a:pt x="1193" y="484"/>
                  </a:cubicBezTo>
                  <a:lnTo>
                    <a:pt x="1193" y="484"/>
                  </a:lnTo>
                  <a:lnTo>
                    <a:pt x="1279" y="270"/>
                  </a:lnTo>
                  <a:lnTo>
                    <a:pt x="1152" y="144"/>
                  </a:lnTo>
                  <a:lnTo>
                    <a:pt x="940" y="232"/>
                  </a:lnTo>
                  <a:lnTo>
                    <a:pt x="940" y="232"/>
                  </a:lnTo>
                  <a:cubicBezTo>
                    <a:pt x="924" y="224"/>
                    <a:pt x="908" y="217"/>
                    <a:pt x="891" y="211"/>
                  </a:cubicBezTo>
                  <a:lnTo>
                    <a:pt x="891" y="211"/>
                  </a:lnTo>
                  <a:lnTo>
                    <a:pt x="800" y="0"/>
                  </a:lnTo>
                  <a:lnTo>
                    <a:pt x="622" y="0"/>
                  </a:lnTo>
                  <a:lnTo>
                    <a:pt x="534" y="210"/>
                  </a:lnTo>
                  <a:lnTo>
                    <a:pt x="534" y="210"/>
                  </a:lnTo>
                  <a:cubicBezTo>
                    <a:pt x="516" y="217"/>
                    <a:pt x="499" y="223"/>
                    <a:pt x="482" y="231"/>
                  </a:cubicBezTo>
                  <a:lnTo>
                    <a:pt x="482" y="231"/>
                  </a:lnTo>
                  <a:lnTo>
                    <a:pt x="270" y="146"/>
                  </a:lnTo>
                  <a:lnTo>
                    <a:pt x="144" y="272"/>
                  </a:lnTo>
                  <a:lnTo>
                    <a:pt x="231" y="482"/>
                  </a:lnTo>
                  <a:lnTo>
                    <a:pt x="231" y="482"/>
                  </a:lnTo>
                  <a:cubicBezTo>
                    <a:pt x="222" y="499"/>
                    <a:pt x="216" y="517"/>
                    <a:pt x="209" y="535"/>
                  </a:cubicBezTo>
                  <a:lnTo>
                    <a:pt x="209" y="535"/>
                  </a:lnTo>
                  <a:lnTo>
                    <a:pt x="0" y="625"/>
                  </a:lnTo>
                  <a:lnTo>
                    <a:pt x="0" y="803"/>
                  </a:lnTo>
                  <a:lnTo>
                    <a:pt x="209" y="890"/>
                  </a:lnTo>
                  <a:lnTo>
                    <a:pt x="209" y="890"/>
                  </a:lnTo>
                  <a:cubicBezTo>
                    <a:pt x="216" y="908"/>
                    <a:pt x="223" y="926"/>
                    <a:pt x="231" y="943"/>
                  </a:cubicBezTo>
                  <a:lnTo>
                    <a:pt x="231" y="943"/>
                  </a:lnTo>
                  <a:lnTo>
                    <a:pt x="146" y="1155"/>
                  </a:lnTo>
                  <a:lnTo>
                    <a:pt x="272" y="1281"/>
                  </a:lnTo>
                  <a:lnTo>
                    <a:pt x="483" y="1194"/>
                  </a:lnTo>
                  <a:lnTo>
                    <a:pt x="483" y="1194"/>
                  </a:lnTo>
                  <a:cubicBezTo>
                    <a:pt x="500" y="1202"/>
                    <a:pt x="517" y="1208"/>
                    <a:pt x="535" y="1214"/>
                  </a:cubicBezTo>
                  <a:lnTo>
                    <a:pt x="535" y="1214"/>
                  </a:lnTo>
                  <a:lnTo>
                    <a:pt x="625" y="1425"/>
                  </a:lnTo>
                  <a:lnTo>
                    <a:pt x="803" y="1425"/>
                  </a:lnTo>
                  <a:lnTo>
                    <a:pt x="891" y="1213"/>
                  </a:lnTo>
                  <a:lnTo>
                    <a:pt x="891" y="1213"/>
                  </a:lnTo>
                  <a:cubicBezTo>
                    <a:pt x="908" y="1207"/>
                    <a:pt x="925" y="1201"/>
                    <a:pt x="941" y="1193"/>
                  </a:cubicBezTo>
                  <a:lnTo>
                    <a:pt x="941" y="1193"/>
                  </a:lnTo>
                  <a:lnTo>
                    <a:pt x="1155" y="1279"/>
                  </a:lnTo>
                  <a:lnTo>
                    <a:pt x="1281" y="1152"/>
                  </a:lnTo>
                  <a:lnTo>
                    <a:pt x="1193" y="940"/>
                  </a:lnTo>
                  <a:lnTo>
                    <a:pt x="1193" y="940"/>
                  </a:lnTo>
                  <a:cubicBezTo>
                    <a:pt x="1200" y="924"/>
                    <a:pt x="1206" y="908"/>
                    <a:pt x="1212" y="891"/>
                  </a:cubicBezTo>
                  <a:lnTo>
                    <a:pt x="1212" y="891"/>
                  </a:lnTo>
                  <a:lnTo>
                    <a:pt x="1425" y="800"/>
                  </a:lnTo>
                  <a:close/>
                  <a:moveTo>
                    <a:pt x="711" y="980"/>
                  </a:moveTo>
                  <a:cubicBezTo>
                    <a:pt x="563" y="980"/>
                    <a:pt x="444" y="860"/>
                    <a:pt x="444" y="712"/>
                  </a:cubicBezTo>
                  <a:lnTo>
                    <a:pt x="444" y="712"/>
                  </a:lnTo>
                  <a:cubicBezTo>
                    <a:pt x="444" y="565"/>
                    <a:pt x="563" y="445"/>
                    <a:pt x="711" y="445"/>
                  </a:cubicBezTo>
                  <a:lnTo>
                    <a:pt x="711" y="445"/>
                  </a:lnTo>
                  <a:cubicBezTo>
                    <a:pt x="859" y="445"/>
                    <a:pt x="978" y="565"/>
                    <a:pt x="978" y="712"/>
                  </a:cubicBezTo>
                  <a:lnTo>
                    <a:pt x="978" y="712"/>
                  </a:lnTo>
                  <a:cubicBezTo>
                    <a:pt x="978" y="860"/>
                    <a:pt x="859" y="980"/>
                    <a:pt x="711" y="980"/>
                  </a:cubicBezTo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353904" y="0"/>
              <a:ext cx="2419888" cy="2464229"/>
            </a:xfrm>
            <a:custGeom>
              <a:rect l="0" t="0" r="0" b="0"/>
              <a:pathLst>
                <a:path w="3810" h="3880">
                  <a:moveTo>
                    <a:pt x="2623" y="2730"/>
                  </a:moveTo>
                  <a:lnTo>
                    <a:pt x="2623" y="2402"/>
                  </a:lnTo>
                  <a:lnTo>
                    <a:pt x="2231" y="2239"/>
                  </a:lnTo>
                  <a:lnTo>
                    <a:pt x="2231" y="2239"/>
                  </a:lnTo>
                  <a:cubicBezTo>
                    <a:pt x="2220" y="2208"/>
                    <a:pt x="2208" y="2178"/>
                    <a:pt x="2194" y="2149"/>
                  </a:cubicBezTo>
                  <a:lnTo>
                    <a:pt x="2194" y="2149"/>
                  </a:lnTo>
                  <a:lnTo>
                    <a:pt x="2352" y="1755"/>
                  </a:lnTo>
                  <a:lnTo>
                    <a:pt x="2121" y="1523"/>
                  </a:lnTo>
                  <a:lnTo>
                    <a:pt x="1730" y="1684"/>
                  </a:lnTo>
                  <a:lnTo>
                    <a:pt x="1730" y="1684"/>
                  </a:lnTo>
                  <a:cubicBezTo>
                    <a:pt x="1700" y="1670"/>
                    <a:pt x="1670" y="1658"/>
                    <a:pt x="1639" y="1646"/>
                  </a:cubicBezTo>
                  <a:lnTo>
                    <a:pt x="1639" y="1646"/>
                  </a:lnTo>
                  <a:lnTo>
                    <a:pt x="1472" y="1257"/>
                  </a:lnTo>
                  <a:lnTo>
                    <a:pt x="1145" y="1257"/>
                  </a:lnTo>
                  <a:lnTo>
                    <a:pt x="983" y="1645"/>
                  </a:lnTo>
                  <a:lnTo>
                    <a:pt x="983" y="1645"/>
                  </a:lnTo>
                  <a:cubicBezTo>
                    <a:pt x="950" y="1657"/>
                    <a:pt x="918" y="1669"/>
                    <a:pt x="887" y="1684"/>
                  </a:cubicBezTo>
                  <a:lnTo>
                    <a:pt x="887" y="1684"/>
                  </a:lnTo>
                  <a:lnTo>
                    <a:pt x="498" y="1527"/>
                  </a:lnTo>
                  <a:lnTo>
                    <a:pt x="266" y="1759"/>
                  </a:lnTo>
                  <a:lnTo>
                    <a:pt x="425" y="2145"/>
                  </a:lnTo>
                  <a:lnTo>
                    <a:pt x="425" y="2145"/>
                  </a:lnTo>
                  <a:cubicBezTo>
                    <a:pt x="409" y="2177"/>
                    <a:pt x="397" y="2209"/>
                    <a:pt x="385" y="2242"/>
                  </a:cubicBezTo>
                  <a:lnTo>
                    <a:pt x="385" y="2242"/>
                  </a:lnTo>
                  <a:lnTo>
                    <a:pt x="0" y="2407"/>
                  </a:lnTo>
                  <a:lnTo>
                    <a:pt x="0" y="2735"/>
                  </a:lnTo>
                  <a:lnTo>
                    <a:pt x="385" y="2896"/>
                  </a:lnTo>
                  <a:lnTo>
                    <a:pt x="385" y="2896"/>
                  </a:lnTo>
                  <a:cubicBezTo>
                    <a:pt x="397" y="2929"/>
                    <a:pt x="410" y="2962"/>
                    <a:pt x="425" y="2993"/>
                  </a:cubicBezTo>
                  <a:lnTo>
                    <a:pt x="425" y="2993"/>
                  </a:lnTo>
                  <a:lnTo>
                    <a:pt x="269" y="3382"/>
                  </a:lnTo>
                  <a:lnTo>
                    <a:pt x="501" y="3614"/>
                  </a:lnTo>
                  <a:lnTo>
                    <a:pt x="888" y="3454"/>
                  </a:lnTo>
                  <a:lnTo>
                    <a:pt x="888" y="3454"/>
                  </a:lnTo>
                  <a:cubicBezTo>
                    <a:pt x="919" y="3469"/>
                    <a:pt x="951" y="3481"/>
                    <a:pt x="984" y="3492"/>
                  </a:cubicBezTo>
                  <a:lnTo>
                    <a:pt x="984" y="3492"/>
                  </a:lnTo>
                  <a:lnTo>
                    <a:pt x="1150" y="3880"/>
                  </a:lnTo>
                  <a:lnTo>
                    <a:pt x="1478" y="3880"/>
                  </a:lnTo>
                  <a:lnTo>
                    <a:pt x="1640" y="3490"/>
                  </a:lnTo>
                  <a:lnTo>
                    <a:pt x="1640" y="3490"/>
                  </a:lnTo>
                  <a:cubicBezTo>
                    <a:pt x="1671" y="3479"/>
                    <a:pt x="1702" y="3466"/>
                    <a:pt x="1731" y="3452"/>
                  </a:cubicBezTo>
                  <a:lnTo>
                    <a:pt x="1731" y="3452"/>
                  </a:lnTo>
                  <a:lnTo>
                    <a:pt x="2124" y="3610"/>
                  </a:lnTo>
                  <a:lnTo>
                    <a:pt x="2356" y="3378"/>
                  </a:lnTo>
                  <a:lnTo>
                    <a:pt x="2195" y="2987"/>
                  </a:lnTo>
                  <a:lnTo>
                    <a:pt x="2195" y="2987"/>
                  </a:lnTo>
                  <a:cubicBezTo>
                    <a:pt x="2209" y="2957"/>
                    <a:pt x="2220" y="2928"/>
                    <a:pt x="2231" y="2897"/>
                  </a:cubicBezTo>
                  <a:lnTo>
                    <a:pt x="2231" y="2897"/>
                  </a:lnTo>
                  <a:lnTo>
                    <a:pt x="2623" y="2730"/>
                  </a:lnTo>
                  <a:close/>
                  <a:moveTo>
                    <a:pt x="1309" y="3060"/>
                  </a:moveTo>
                  <a:cubicBezTo>
                    <a:pt x="1037" y="3060"/>
                    <a:pt x="817" y="2840"/>
                    <a:pt x="817" y="2569"/>
                  </a:cubicBezTo>
                  <a:lnTo>
                    <a:pt x="817" y="2569"/>
                  </a:lnTo>
                  <a:cubicBezTo>
                    <a:pt x="817" y="2297"/>
                    <a:pt x="1037" y="2077"/>
                    <a:pt x="1309" y="2077"/>
                  </a:cubicBezTo>
                  <a:lnTo>
                    <a:pt x="1309" y="2077"/>
                  </a:lnTo>
                  <a:cubicBezTo>
                    <a:pt x="1580" y="2077"/>
                    <a:pt x="1800" y="2297"/>
                    <a:pt x="1800" y="2569"/>
                  </a:cubicBezTo>
                  <a:lnTo>
                    <a:pt x="1800" y="2569"/>
                  </a:lnTo>
                  <a:cubicBezTo>
                    <a:pt x="1800" y="2840"/>
                    <a:pt x="1580" y="3060"/>
                    <a:pt x="1309" y="3060"/>
                  </a:cubicBezTo>
                </a:path>
                <a:path w="3810" h="3880">
                  <a:moveTo>
                    <a:pt x="3810" y="901"/>
                  </a:moveTo>
                  <a:lnTo>
                    <a:pt x="3810" y="701"/>
                  </a:lnTo>
                  <a:lnTo>
                    <a:pt x="3570" y="601"/>
                  </a:lnTo>
                  <a:lnTo>
                    <a:pt x="3570" y="601"/>
                  </a:lnTo>
                  <a:cubicBezTo>
                    <a:pt x="3564" y="582"/>
                    <a:pt x="3557" y="564"/>
                    <a:pt x="3548" y="546"/>
                  </a:cubicBezTo>
                  <a:lnTo>
                    <a:pt x="3548" y="546"/>
                  </a:lnTo>
                  <a:lnTo>
                    <a:pt x="3645" y="305"/>
                  </a:lnTo>
                  <a:lnTo>
                    <a:pt x="3503" y="163"/>
                  </a:lnTo>
                  <a:lnTo>
                    <a:pt x="3264" y="261"/>
                  </a:lnTo>
                  <a:lnTo>
                    <a:pt x="3264" y="261"/>
                  </a:lnTo>
                  <a:cubicBezTo>
                    <a:pt x="3246" y="252"/>
                    <a:pt x="3227" y="245"/>
                    <a:pt x="3208" y="238"/>
                  </a:cubicBezTo>
                  <a:lnTo>
                    <a:pt x="3208" y="238"/>
                  </a:lnTo>
                  <a:lnTo>
                    <a:pt x="3106" y="0"/>
                  </a:lnTo>
                  <a:lnTo>
                    <a:pt x="2905" y="0"/>
                  </a:lnTo>
                  <a:lnTo>
                    <a:pt x="2806" y="237"/>
                  </a:lnTo>
                  <a:lnTo>
                    <a:pt x="2806" y="237"/>
                  </a:lnTo>
                  <a:cubicBezTo>
                    <a:pt x="2786" y="244"/>
                    <a:pt x="2767" y="252"/>
                    <a:pt x="2748" y="261"/>
                  </a:cubicBezTo>
                  <a:lnTo>
                    <a:pt x="2748" y="261"/>
                  </a:lnTo>
                  <a:lnTo>
                    <a:pt x="2509" y="165"/>
                  </a:lnTo>
                  <a:lnTo>
                    <a:pt x="2367" y="307"/>
                  </a:lnTo>
                  <a:lnTo>
                    <a:pt x="2465" y="543"/>
                  </a:lnTo>
                  <a:lnTo>
                    <a:pt x="2465" y="543"/>
                  </a:lnTo>
                  <a:cubicBezTo>
                    <a:pt x="2455" y="563"/>
                    <a:pt x="2447" y="582"/>
                    <a:pt x="2440" y="603"/>
                  </a:cubicBezTo>
                  <a:lnTo>
                    <a:pt x="2440" y="603"/>
                  </a:lnTo>
                  <a:lnTo>
                    <a:pt x="2204" y="704"/>
                  </a:lnTo>
                  <a:lnTo>
                    <a:pt x="2204" y="905"/>
                  </a:lnTo>
                  <a:lnTo>
                    <a:pt x="2440" y="1003"/>
                  </a:lnTo>
                  <a:lnTo>
                    <a:pt x="2440" y="1003"/>
                  </a:lnTo>
                  <a:cubicBezTo>
                    <a:pt x="2448" y="1023"/>
                    <a:pt x="2455" y="1043"/>
                    <a:pt x="2465" y="1063"/>
                  </a:cubicBezTo>
                  <a:lnTo>
                    <a:pt x="2465" y="1063"/>
                  </a:lnTo>
                  <a:lnTo>
                    <a:pt x="2369" y="1301"/>
                  </a:lnTo>
                  <a:lnTo>
                    <a:pt x="2511" y="1443"/>
                  </a:lnTo>
                  <a:lnTo>
                    <a:pt x="2748" y="1345"/>
                  </a:lnTo>
                  <a:lnTo>
                    <a:pt x="2748" y="1345"/>
                  </a:lnTo>
                  <a:cubicBezTo>
                    <a:pt x="2767" y="1354"/>
                    <a:pt x="2787" y="1361"/>
                    <a:pt x="2807" y="1368"/>
                  </a:cubicBezTo>
                  <a:lnTo>
                    <a:pt x="2807" y="1368"/>
                  </a:lnTo>
                  <a:lnTo>
                    <a:pt x="2908" y="1606"/>
                  </a:lnTo>
                  <a:lnTo>
                    <a:pt x="3109" y="1606"/>
                  </a:lnTo>
                  <a:lnTo>
                    <a:pt x="3209" y="1367"/>
                  </a:lnTo>
                  <a:lnTo>
                    <a:pt x="3209" y="1367"/>
                  </a:lnTo>
                  <a:cubicBezTo>
                    <a:pt x="3228" y="1360"/>
                    <a:pt x="3246" y="1352"/>
                    <a:pt x="3264" y="1344"/>
                  </a:cubicBezTo>
                  <a:lnTo>
                    <a:pt x="3264" y="1344"/>
                  </a:lnTo>
                  <a:lnTo>
                    <a:pt x="3505" y="1440"/>
                  </a:lnTo>
                  <a:lnTo>
                    <a:pt x="3647" y="1298"/>
                  </a:lnTo>
                  <a:lnTo>
                    <a:pt x="3548" y="1059"/>
                  </a:lnTo>
                  <a:lnTo>
                    <a:pt x="3548" y="1059"/>
                  </a:lnTo>
                  <a:cubicBezTo>
                    <a:pt x="3557" y="1041"/>
                    <a:pt x="3564" y="1022"/>
                    <a:pt x="3570" y="1004"/>
                  </a:cubicBezTo>
                  <a:lnTo>
                    <a:pt x="3570" y="1004"/>
                  </a:lnTo>
                  <a:lnTo>
                    <a:pt x="3810" y="901"/>
                  </a:lnTo>
                  <a:close/>
                  <a:moveTo>
                    <a:pt x="3006" y="1104"/>
                  </a:moveTo>
                  <a:cubicBezTo>
                    <a:pt x="2839" y="1104"/>
                    <a:pt x="2704" y="969"/>
                    <a:pt x="2704" y="803"/>
                  </a:cubicBezTo>
                  <a:lnTo>
                    <a:pt x="2704" y="803"/>
                  </a:lnTo>
                  <a:cubicBezTo>
                    <a:pt x="2704" y="636"/>
                    <a:pt x="2839" y="501"/>
                    <a:pt x="3006" y="501"/>
                  </a:cubicBezTo>
                  <a:lnTo>
                    <a:pt x="3006" y="501"/>
                  </a:lnTo>
                  <a:cubicBezTo>
                    <a:pt x="3172" y="501"/>
                    <a:pt x="3307" y="636"/>
                    <a:pt x="3307" y="803"/>
                  </a:cubicBezTo>
                  <a:lnTo>
                    <a:pt x="3307" y="803"/>
                  </a:lnTo>
                  <a:cubicBezTo>
                    <a:pt x="3307" y="969"/>
                    <a:pt x="3172" y="1104"/>
                    <a:pt x="3006" y="1104"/>
                  </a:cubicBezTo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2215624" y="798545"/>
              <a:ext cx="1283489" cy="1283489"/>
            </a:xfrm>
            <a:custGeom>
              <a:rect l="0" t="0" r="0" b="0"/>
              <a:pathLst>
                <a:path w="2021" h="2021">
                  <a:moveTo>
                    <a:pt x="2021" y="1134"/>
                  </a:moveTo>
                  <a:lnTo>
                    <a:pt x="2021" y="882"/>
                  </a:lnTo>
                  <a:lnTo>
                    <a:pt x="1719" y="756"/>
                  </a:lnTo>
                  <a:lnTo>
                    <a:pt x="1719" y="756"/>
                  </a:lnTo>
                  <a:cubicBezTo>
                    <a:pt x="1710" y="732"/>
                    <a:pt x="1702" y="709"/>
                    <a:pt x="1691" y="687"/>
                  </a:cubicBezTo>
                  <a:lnTo>
                    <a:pt x="1691" y="687"/>
                  </a:lnTo>
                  <a:lnTo>
                    <a:pt x="1813" y="383"/>
                  </a:lnTo>
                  <a:lnTo>
                    <a:pt x="1634" y="205"/>
                  </a:lnTo>
                  <a:lnTo>
                    <a:pt x="1333" y="329"/>
                  </a:lnTo>
                  <a:lnTo>
                    <a:pt x="1333" y="329"/>
                  </a:lnTo>
                  <a:cubicBezTo>
                    <a:pt x="1310" y="318"/>
                    <a:pt x="1287" y="308"/>
                    <a:pt x="1263" y="300"/>
                  </a:cubicBezTo>
                  <a:lnTo>
                    <a:pt x="1263" y="300"/>
                  </a:lnTo>
                  <a:lnTo>
                    <a:pt x="1134" y="0"/>
                  </a:lnTo>
                  <a:lnTo>
                    <a:pt x="882" y="0"/>
                  </a:lnTo>
                  <a:lnTo>
                    <a:pt x="757" y="299"/>
                  </a:lnTo>
                  <a:lnTo>
                    <a:pt x="757" y="299"/>
                  </a:lnTo>
                  <a:cubicBezTo>
                    <a:pt x="732" y="307"/>
                    <a:pt x="708" y="317"/>
                    <a:pt x="684" y="328"/>
                  </a:cubicBezTo>
                  <a:lnTo>
                    <a:pt x="684" y="328"/>
                  </a:lnTo>
                  <a:lnTo>
                    <a:pt x="383" y="207"/>
                  </a:lnTo>
                  <a:lnTo>
                    <a:pt x="205" y="386"/>
                  </a:lnTo>
                  <a:lnTo>
                    <a:pt x="327" y="684"/>
                  </a:lnTo>
                  <a:lnTo>
                    <a:pt x="327" y="684"/>
                  </a:lnTo>
                  <a:cubicBezTo>
                    <a:pt x="315" y="708"/>
                    <a:pt x="306" y="733"/>
                    <a:pt x="297" y="759"/>
                  </a:cubicBezTo>
                  <a:lnTo>
                    <a:pt x="297" y="759"/>
                  </a:lnTo>
                  <a:lnTo>
                    <a:pt x="0" y="886"/>
                  </a:lnTo>
                  <a:lnTo>
                    <a:pt x="0" y="1138"/>
                  </a:lnTo>
                  <a:lnTo>
                    <a:pt x="297" y="1262"/>
                  </a:lnTo>
                  <a:lnTo>
                    <a:pt x="297" y="1262"/>
                  </a:lnTo>
                  <a:cubicBezTo>
                    <a:pt x="306" y="1288"/>
                    <a:pt x="316" y="1313"/>
                    <a:pt x="328" y="1337"/>
                  </a:cubicBezTo>
                  <a:lnTo>
                    <a:pt x="328" y="1337"/>
                  </a:lnTo>
                  <a:lnTo>
                    <a:pt x="207" y="1637"/>
                  </a:lnTo>
                  <a:lnTo>
                    <a:pt x="386" y="1815"/>
                  </a:lnTo>
                  <a:lnTo>
                    <a:pt x="684" y="1693"/>
                  </a:lnTo>
                  <a:lnTo>
                    <a:pt x="684" y="1693"/>
                  </a:lnTo>
                  <a:cubicBezTo>
                    <a:pt x="708" y="1704"/>
                    <a:pt x="733" y="1713"/>
                    <a:pt x="758" y="1722"/>
                  </a:cubicBezTo>
                  <a:lnTo>
                    <a:pt x="758" y="1722"/>
                  </a:lnTo>
                  <a:lnTo>
                    <a:pt x="886" y="2021"/>
                  </a:lnTo>
                  <a:lnTo>
                    <a:pt x="1138" y="2021"/>
                  </a:lnTo>
                  <a:lnTo>
                    <a:pt x="1263" y="1720"/>
                  </a:lnTo>
                  <a:lnTo>
                    <a:pt x="1263" y="1720"/>
                  </a:lnTo>
                  <a:cubicBezTo>
                    <a:pt x="1287" y="1711"/>
                    <a:pt x="1311" y="1702"/>
                    <a:pt x="1334" y="1691"/>
                  </a:cubicBezTo>
                  <a:lnTo>
                    <a:pt x="1334" y="1691"/>
                  </a:lnTo>
                  <a:lnTo>
                    <a:pt x="1637" y="1812"/>
                  </a:lnTo>
                  <a:lnTo>
                    <a:pt x="1815" y="1634"/>
                  </a:lnTo>
                  <a:lnTo>
                    <a:pt x="1691" y="1332"/>
                  </a:lnTo>
                  <a:lnTo>
                    <a:pt x="1691" y="1332"/>
                  </a:lnTo>
                  <a:cubicBezTo>
                    <a:pt x="1702" y="1310"/>
                    <a:pt x="1710" y="1287"/>
                    <a:pt x="1719" y="1263"/>
                  </a:cubicBezTo>
                  <a:lnTo>
                    <a:pt x="1719" y="1263"/>
                  </a:lnTo>
                  <a:lnTo>
                    <a:pt x="2021" y="1134"/>
                  </a:lnTo>
                  <a:close/>
                  <a:moveTo>
                    <a:pt x="1008" y="1389"/>
                  </a:moveTo>
                  <a:cubicBezTo>
                    <a:pt x="799" y="1389"/>
                    <a:pt x="629" y="1219"/>
                    <a:pt x="629" y="1010"/>
                  </a:cubicBezTo>
                  <a:lnTo>
                    <a:pt x="629" y="1010"/>
                  </a:lnTo>
                  <a:cubicBezTo>
                    <a:pt x="629" y="801"/>
                    <a:pt x="799" y="631"/>
                    <a:pt x="1008" y="631"/>
                  </a:cubicBezTo>
                  <a:lnTo>
                    <a:pt x="1008" y="631"/>
                  </a:lnTo>
                  <a:cubicBezTo>
                    <a:pt x="1217" y="631"/>
                    <a:pt x="1387" y="801"/>
                    <a:pt x="1387" y="1010"/>
                  </a:cubicBezTo>
                  <a:lnTo>
                    <a:pt x="1387" y="1010"/>
                  </a:lnTo>
                  <a:cubicBezTo>
                    <a:pt x="1387" y="1219"/>
                    <a:pt x="1217" y="1389"/>
                    <a:pt x="1008" y="1389"/>
                  </a:cubicBezTo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9" name="textbox 219"/>
          <p:cNvSpPr/>
          <p:nvPr/>
        </p:nvSpPr>
        <p:spPr>
          <a:xfrm>
            <a:off x="1010498" y="378266"/>
            <a:ext cx="4030979" cy="2025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57"/>
              </a:lnSpc>
            </a:pPr>
            <a:endParaRPr lang="Arial" altLang="Arial" sz="100"/>
          </a:p>
          <a:p>
            <a:pPr marL="214264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灵敏电流计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的应用场景</a:t>
            </a:r>
            <a:endParaRPr lang="Microsoft YaHei" altLang="Microsoft YaHei" sz="30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2158978" algn="l" rtl="0" eaLnBrk="0">
              <a:lnSpc>
                <a:spcPct val="91000"/>
              </a:lnSpc>
              <a:spcBef>
                <a:spcPts val="691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弱电流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800"/>
          </a:p>
          <a:p>
            <a:pPr marL="1536128" indent="-1523428" algn="l" rtl="0" eaLnBrk="0">
              <a:lnSpc>
                <a:spcPct val="123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流计能够测量微弱电流，广泛应用于       </a:t>
            </a: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生物医学、电子学等领域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0" name="textbox 220"/>
          <p:cNvSpPr/>
          <p:nvPr/>
        </p:nvSpPr>
        <p:spPr>
          <a:xfrm>
            <a:off x="7275952" y="4644014"/>
            <a:ext cx="3642995" cy="1033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26"/>
              </a:lnSpc>
            </a:pPr>
            <a:endParaRPr lang="Arial" altLang="Arial" sz="100"/>
          </a:p>
          <a:p>
            <a:pPr marL="41123" algn="l" rtl="0" eaLnBrk="0">
              <a:lnSpc>
                <a:spcPct val="92000"/>
              </a:lnSpc>
            </a:pPr>
            <a:r>
              <a:rPr sz="23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自动控制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700" algn="l" rtl="0" eaLnBrk="0">
              <a:lnSpc>
                <a:spcPct val="123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在自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动控制系统中，灵敏电流计可用于检测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和调节电信号，实现系统的自动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制。</a:t>
            </a:r>
            <a:endParaRPr lang="Microsoft YaHei" altLang="Microsoft YaHei" sz="1500"/>
          </a:p>
        </p:txBody>
      </p:sp>
      <p:sp>
        <p:nvSpPr>
          <p:cNvPr id="221" name="textbox 221"/>
          <p:cNvSpPr/>
          <p:nvPr/>
        </p:nvSpPr>
        <p:spPr>
          <a:xfrm>
            <a:off x="7662096" y="1371054"/>
            <a:ext cx="3642359" cy="10325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692"/>
              </a:lnSpc>
            </a:pPr>
            <a:endParaRPr lang="Arial" altLang="Arial" sz="100"/>
          </a:p>
          <a:p>
            <a:pPr marL="27368" algn="l" rtl="0" eaLnBrk="0">
              <a:lnSpc>
                <a:spcPct val="92000"/>
              </a:lnSpc>
            </a:pP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电磁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场研究</a:t>
            </a:r>
            <a:endParaRPr lang="Microsoft YaHei" altLang="Microsoft YaHei" sz="2300"/>
          </a:p>
          <a:p>
            <a:pPr algn="l" rtl="0" eaLnBrk="0">
              <a:lnSpc>
                <a:spcPct val="101000"/>
              </a:lnSpc>
            </a:pPr>
            <a:endParaRPr lang="Arial" altLang="Arial" sz="800"/>
          </a:p>
          <a:p>
            <a:pPr marL="13652" indent="-952" algn="l" rtl="0" eaLnBrk="0">
              <a:lnSpc>
                <a:spcPct val="123000"/>
              </a:lnSpc>
              <a:spcBef>
                <a:spcPts val="6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流计可以用于研究电磁场分布、电磁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感应等现象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22" name="textbox 222"/>
          <p:cNvSpPr/>
          <p:nvPr/>
        </p:nvSpPr>
        <p:spPr>
          <a:xfrm>
            <a:off x="1200998" y="4654553"/>
            <a:ext cx="3605529" cy="10318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279"/>
              </a:lnSpc>
            </a:pPr>
            <a:endParaRPr lang="Arial" altLang="Arial" sz="100"/>
          </a:p>
          <a:p>
            <a:pPr algn="r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传感器应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12700" algn="r" rtl="0" eaLnBrk="0">
              <a:lnSpc>
                <a:spcPct val="126000"/>
              </a:lnSpc>
              <a:spcBef>
                <a:spcPts val="7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灵敏电流计作为传感器，可用于检测磁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  </a:t>
            </a:r>
            <a:r>
              <a:rPr sz="14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电流等物理量</a:t>
            </a:r>
            <a:r>
              <a:rPr sz="14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2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4" name="group 64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6" name="group 66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3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8" name="group 68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3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3" name="picture 2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44" name="textbox 244"/>
          <p:cNvSpPr/>
          <p:nvPr/>
        </p:nvSpPr>
        <p:spPr>
          <a:xfrm>
            <a:off x="946758" y="362771"/>
            <a:ext cx="2297429" cy="284543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0325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13493" algn="l" rtl="0" eaLnBrk="0">
              <a:lnSpc>
                <a:spcPct val="91000"/>
              </a:lnSpc>
              <a:spcBef>
                <a:spcPts val="1"/>
              </a:spcBef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实验步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骤</a:t>
            </a:r>
            <a:endParaRPr lang="Microsoft YaHei" altLang="Microsoft YaHei" sz="4500"/>
          </a:p>
        </p:txBody>
      </p:sp>
      <p:sp>
        <p:nvSpPr>
          <p:cNvPr id="245" name="textbox 245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6" name="picture 2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70" name="group 70"/>
          <p:cNvGrpSpPr/>
          <p:nvPr/>
        </p:nvGrpSpPr>
        <p:grpSpPr>
          <a:xfrm rot="21600000">
            <a:off x="4116255" y="2601974"/>
            <a:ext cx="3954614" cy="1874598"/>
            <a:chExt cx="3954614" cy="1874598"/>
          </a:xfrm>
        </p:grpSpPr>
        <p:sp>
          <p:nvSpPr>
            <p:cNvPr id="247" name="path"/>
            <p:cNvSpPr/>
            <p:nvPr/>
          </p:nvSpPr>
          <p:spPr>
            <a:xfrm>
              <a:off x="1429677" y="0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4"/>
                  </a:lnTo>
                  <a:lnTo>
                    <a:pt x="1728" y="864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3" y="1727"/>
                  </a:lnTo>
                  <a:lnTo>
                    <a:pt x="863" y="1727"/>
                  </a:lnTo>
                  <a:cubicBezTo>
                    <a:pt x="386" y="1727"/>
                    <a:pt x="0" y="1341"/>
                    <a:pt x="0" y="864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42B0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853363" y="302392"/>
              <a:ext cx="2313686" cy="685975"/>
            </a:xfrm>
            <a:custGeom>
              <a:rect l="0" t="0" r="0" b="0"/>
              <a:pathLst>
                <a:path w="3643" h="1080">
                  <a:moveTo>
                    <a:pt x="3410" y="753"/>
                  </a:moveTo>
                  <a:lnTo>
                    <a:pt x="3373" y="234"/>
                  </a:lnTo>
                  <a:lnTo>
                    <a:pt x="3256" y="397"/>
                  </a:lnTo>
                  <a:lnTo>
                    <a:pt x="2985" y="203"/>
                  </a:lnTo>
                  <a:lnTo>
                    <a:pt x="2752" y="529"/>
                  </a:lnTo>
                  <a:lnTo>
                    <a:pt x="3022" y="723"/>
                  </a:lnTo>
                  <a:lnTo>
                    <a:pt x="2906" y="886"/>
                  </a:lnTo>
                  <a:lnTo>
                    <a:pt x="3410" y="753"/>
                  </a:lnTo>
                  <a:close/>
                </a:path>
                <a:path w="3643" h="1080">
                  <a:moveTo>
                    <a:pt x="770" y="315"/>
                  </a:moveTo>
                  <a:lnTo>
                    <a:pt x="261" y="206"/>
                  </a:lnTo>
                  <a:lnTo>
                    <a:pt x="385" y="363"/>
                  </a:lnTo>
                  <a:lnTo>
                    <a:pt x="124" y="569"/>
                  </a:lnTo>
                  <a:lnTo>
                    <a:pt x="372" y="884"/>
                  </a:lnTo>
                  <a:lnTo>
                    <a:pt x="633" y="678"/>
                  </a:lnTo>
                  <a:lnTo>
                    <a:pt x="758" y="836"/>
                  </a:lnTo>
                  <a:lnTo>
                    <a:pt x="770" y="315"/>
                  </a:lnTo>
                  <a:close/>
                </a:path>
              </a:pathLst>
            </a:custGeom>
            <a:solidFill>
              <a:srgbClr val="0F59D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2857332" y="777319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FDB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3149810" y="1089623"/>
              <a:ext cx="512333" cy="448291"/>
            </a:xfrm>
            <a:custGeom>
              <a:rect l="0" t="0" r="0" b="0"/>
              <a:pathLst>
                <a:path w="805" h="705">
                  <a:moveTo>
                    <a:pt x="0" y="504"/>
                  </a:moveTo>
                  <a:lnTo>
                    <a:pt x="403" y="605"/>
                  </a:lnTo>
                  <a:lnTo>
                    <a:pt x="806" y="504"/>
                  </a:lnTo>
                  <a:lnTo>
                    <a:pt x="806" y="605"/>
                  </a:lnTo>
                  <a:lnTo>
                    <a:pt x="403" y="705"/>
                  </a:lnTo>
                  <a:lnTo>
                    <a:pt x="0" y="605"/>
                  </a:lnTo>
                  <a:lnTo>
                    <a:pt x="0" y="504"/>
                  </a:lnTo>
                  <a:close/>
                  <a:moveTo>
                    <a:pt x="0" y="302"/>
                  </a:moveTo>
                  <a:lnTo>
                    <a:pt x="403" y="403"/>
                  </a:lnTo>
                  <a:lnTo>
                    <a:pt x="806" y="302"/>
                  </a:lnTo>
                  <a:lnTo>
                    <a:pt x="806" y="403"/>
                  </a:lnTo>
                  <a:lnTo>
                    <a:pt x="403" y="504"/>
                  </a:lnTo>
                  <a:lnTo>
                    <a:pt x="0" y="403"/>
                  </a:lnTo>
                  <a:lnTo>
                    <a:pt x="0" y="302"/>
                  </a:lnTo>
                  <a:close/>
                  <a:moveTo>
                    <a:pt x="0" y="100"/>
                  </a:moveTo>
                  <a:lnTo>
                    <a:pt x="403" y="0"/>
                  </a:lnTo>
                  <a:lnTo>
                    <a:pt x="806" y="100"/>
                  </a:lnTo>
                  <a:lnTo>
                    <a:pt x="806" y="201"/>
                  </a:lnTo>
                  <a:lnTo>
                    <a:pt x="403" y="302"/>
                  </a:lnTo>
                  <a:lnTo>
                    <a:pt x="0" y="201"/>
                  </a:lnTo>
                  <a:lnTo>
                    <a:pt x="0" y="10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0" y="777319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01841" y="1066968"/>
              <a:ext cx="493600" cy="493600"/>
            </a:xfrm>
            <a:custGeom>
              <a:rect l="0" t="0" r="0" b="0"/>
              <a:pathLst>
                <a:path w="777" h="777">
                  <a:moveTo>
                    <a:pt x="0" y="233"/>
                  </a:moveTo>
                  <a:lnTo>
                    <a:pt x="388" y="0"/>
                  </a:lnTo>
                  <a:lnTo>
                    <a:pt x="777" y="233"/>
                  </a:lnTo>
                  <a:lnTo>
                    <a:pt x="777" y="310"/>
                  </a:lnTo>
                  <a:lnTo>
                    <a:pt x="0" y="310"/>
                  </a:lnTo>
                  <a:lnTo>
                    <a:pt x="0" y="233"/>
                  </a:lnTo>
                  <a:close/>
                  <a:moveTo>
                    <a:pt x="0" y="699"/>
                  </a:moveTo>
                  <a:lnTo>
                    <a:pt x="777" y="699"/>
                  </a:lnTo>
                  <a:lnTo>
                    <a:pt x="777" y="777"/>
                  </a:lnTo>
                  <a:lnTo>
                    <a:pt x="0" y="777"/>
                  </a:lnTo>
                  <a:lnTo>
                    <a:pt x="0" y="699"/>
                  </a:lnTo>
                  <a:close/>
                  <a:moveTo>
                    <a:pt x="77" y="621"/>
                  </a:moveTo>
                  <a:lnTo>
                    <a:pt x="699" y="621"/>
                  </a:lnTo>
                  <a:lnTo>
                    <a:pt x="699" y="699"/>
                  </a:lnTo>
                  <a:lnTo>
                    <a:pt x="77" y="699"/>
                  </a:lnTo>
                  <a:lnTo>
                    <a:pt x="77" y="621"/>
                  </a:lnTo>
                  <a:close/>
                  <a:moveTo>
                    <a:pt x="77" y="310"/>
                  </a:moveTo>
                  <a:lnTo>
                    <a:pt x="233" y="310"/>
                  </a:lnTo>
                  <a:lnTo>
                    <a:pt x="233" y="621"/>
                  </a:lnTo>
                  <a:lnTo>
                    <a:pt x="77" y="621"/>
                  </a:lnTo>
                  <a:lnTo>
                    <a:pt x="77" y="310"/>
                  </a:lnTo>
                  <a:close/>
                  <a:moveTo>
                    <a:pt x="310" y="310"/>
                  </a:moveTo>
                  <a:lnTo>
                    <a:pt x="466" y="310"/>
                  </a:lnTo>
                  <a:lnTo>
                    <a:pt x="466" y="621"/>
                  </a:lnTo>
                  <a:lnTo>
                    <a:pt x="310" y="621"/>
                  </a:lnTo>
                  <a:lnTo>
                    <a:pt x="310" y="310"/>
                  </a:lnTo>
                  <a:close/>
                  <a:moveTo>
                    <a:pt x="544" y="310"/>
                  </a:moveTo>
                  <a:lnTo>
                    <a:pt x="699" y="310"/>
                  </a:lnTo>
                  <a:lnTo>
                    <a:pt x="699" y="621"/>
                  </a:lnTo>
                  <a:lnTo>
                    <a:pt x="544" y="621"/>
                  </a:lnTo>
                  <a:lnTo>
                    <a:pt x="544" y="3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3" name="textbox 253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7850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实验器材</a:t>
            </a:r>
            <a:endParaRPr lang="Microsoft YaHei" altLang="Microsoft YaHei" sz="3000"/>
          </a:p>
        </p:txBody>
      </p:sp>
      <p:grpSp>
        <p:nvGrpSpPr>
          <p:cNvPr id="72" name="group 7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4" name="group 74"/>
          <p:cNvGrpSpPr/>
          <p:nvPr/>
        </p:nvGrpSpPr>
        <p:grpSpPr>
          <a:xfrm rot="21600000">
            <a:off x="6414615" y="4992368"/>
            <a:ext cx="1097282" cy="1097279"/>
            <a:chExt cx="1097282" cy="1097279"/>
          </a:xfrm>
        </p:grpSpPr>
        <p:sp>
          <p:nvSpPr>
            <p:cNvPr id="274" name="path"/>
            <p:cNvSpPr/>
            <p:nvPr/>
          </p:nvSpPr>
          <p:spPr>
            <a:xfrm>
              <a:off x="0" y="0"/>
              <a:ext cx="1097282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174416" y="330584"/>
              <a:ext cx="750951" cy="436113"/>
            </a:xfrm>
            <a:custGeom>
              <a:rect l="0" t="0" r="0" b="0"/>
              <a:pathLst>
                <a:path w="1182" h="686">
                  <a:moveTo>
                    <a:pt x="916" y="387"/>
                  </a:moveTo>
                  <a:cubicBezTo>
                    <a:pt x="916" y="387"/>
                    <a:pt x="787" y="255"/>
                    <a:pt x="609" y="255"/>
                  </a:cubicBezTo>
                  <a:lnTo>
                    <a:pt x="609" y="255"/>
                  </a:lnTo>
                  <a:cubicBezTo>
                    <a:pt x="436" y="255"/>
                    <a:pt x="264" y="387"/>
                    <a:pt x="264" y="387"/>
                  </a:cubicBezTo>
                  <a:lnTo>
                    <a:pt x="264" y="387"/>
                  </a:lnTo>
                  <a:lnTo>
                    <a:pt x="168" y="346"/>
                  </a:lnTo>
                  <a:lnTo>
                    <a:pt x="168" y="465"/>
                  </a:lnTo>
                  <a:lnTo>
                    <a:pt x="168" y="465"/>
                  </a:lnTo>
                  <a:cubicBezTo>
                    <a:pt x="183" y="470"/>
                    <a:pt x="194" y="484"/>
                    <a:pt x="194" y="501"/>
                  </a:cubicBezTo>
                  <a:lnTo>
                    <a:pt x="194" y="501"/>
                  </a:lnTo>
                  <a:cubicBezTo>
                    <a:pt x="194" y="518"/>
                    <a:pt x="183" y="532"/>
                    <a:pt x="167" y="537"/>
                  </a:cubicBezTo>
                  <a:lnTo>
                    <a:pt x="167" y="537"/>
                  </a:lnTo>
                  <a:lnTo>
                    <a:pt x="196" y="616"/>
                  </a:lnTo>
                  <a:lnTo>
                    <a:pt x="112" y="616"/>
                  </a:lnTo>
                  <a:lnTo>
                    <a:pt x="140" y="536"/>
                  </a:lnTo>
                  <a:lnTo>
                    <a:pt x="140" y="536"/>
                  </a:lnTo>
                  <a:cubicBezTo>
                    <a:pt x="127" y="530"/>
                    <a:pt x="117" y="517"/>
                    <a:pt x="117" y="501"/>
                  </a:cubicBezTo>
                  <a:lnTo>
                    <a:pt x="117" y="501"/>
                  </a:lnTo>
                  <a:cubicBezTo>
                    <a:pt x="117" y="485"/>
                    <a:pt x="126" y="472"/>
                    <a:pt x="140" y="466"/>
                  </a:cubicBezTo>
                  <a:lnTo>
                    <a:pt x="140" y="466"/>
                  </a:lnTo>
                  <a:lnTo>
                    <a:pt x="140" y="335"/>
                  </a:lnTo>
                  <a:lnTo>
                    <a:pt x="0" y="276"/>
                  </a:lnTo>
                  <a:lnTo>
                    <a:pt x="616" y="0"/>
                  </a:lnTo>
                  <a:lnTo>
                    <a:pt x="1182" y="280"/>
                  </a:lnTo>
                  <a:lnTo>
                    <a:pt x="916" y="387"/>
                  </a:lnTo>
                  <a:close/>
                  <a:moveTo>
                    <a:pt x="602" y="322"/>
                  </a:moveTo>
                  <a:cubicBezTo>
                    <a:pt x="781" y="322"/>
                    <a:pt x="869" y="416"/>
                    <a:pt x="869" y="416"/>
                  </a:cubicBezTo>
                  <a:lnTo>
                    <a:pt x="869" y="416"/>
                  </a:lnTo>
                  <a:lnTo>
                    <a:pt x="869" y="613"/>
                  </a:lnTo>
                  <a:lnTo>
                    <a:pt x="869" y="613"/>
                  </a:lnTo>
                  <a:cubicBezTo>
                    <a:pt x="869" y="613"/>
                    <a:pt x="777" y="686"/>
                    <a:pt x="588" y="686"/>
                  </a:cubicBezTo>
                  <a:lnTo>
                    <a:pt x="588" y="686"/>
                  </a:lnTo>
                  <a:cubicBezTo>
                    <a:pt x="399" y="686"/>
                    <a:pt x="336" y="613"/>
                    <a:pt x="336" y="613"/>
                  </a:cubicBezTo>
                  <a:lnTo>
                    <a:pt x="336" y="613"/>
                  </a:lnTo>
                  <a:lnTo>
                    <a:pt x="336" y="416"/>
                  </a:lnTo>
                  <a:lnTo>
                    <a:pt x="336" y="416"/>
                  </a:lnTo>
                  <a:cubicBezTo>
                    <a:pt x="336" y="416"/>
                    <a:pt x="423" y="322"/>
                    <a:pt x="602" y="322"/>
                  </a:cubicBezTo>
                  <a:moveTo>
                    <a:pt x="599" y="644"/>
                  </a:moveTo>
                  <a:cubicBezTo>
                    <a:pt x="723" y="644"/>
                    <a:pt x="823" y="619"/>
                    <a:pt x="823" y="588"/>
                  </a:cubicBezTo>
                  <a:lnTo>
                    <a:pt x="823" y="588"/>
                  </a:lnTo>
                  <a:cubicBezTo>
                    <a:pt x="823" y="557"/>
                    <a:pt x="723" y="532"/>
                    <a:pt x="599" y="532"/>
                  </a:cubicBezTo>
                  <a:lnTo>
                    <a:pt x="599" y="532"/>
                  </a:lnTo>
                  <a:cubicBezTo>
                    <a:pt x="475" y="532"/>
                    <a:pt x="374" y="557"/>
                    <a:pt x="374" y="588"/>
                  </a:cubicBezTo>
                  <a:lnTo>
                    <a:pt x="374" y="588"/>
                  </a:lnTo>
                  <a:cubicBezTo>
                    <a:pt x="374" y="619"/>
                    <a:pt x="475" y="644"/>
                    <a:pt x="599" y="6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76" name="group 76"/>
          <p:cNvGrpSpPr/>
          <p:nvPr/>
        </p:nvGrpSpPr>
        <p:grpSpPr>
          <a:xfrm rot="21600000">
            <a:off x="4723784" y="4992368"/>
            <a:ext cx="1097281" cy="1097279"/>
            <a:chExt cx="1097281" cy="1097279"/>
          </a:xfrm>
        </p:grpSpPr>
        <p:sp>
          <p:nvSpPr>
            <p:cNvPr id="276" name="path"/>
            <p:cNvSpPr/>
            <p:nvPr/>
          </p:nvSpPr>
          <p:spPr>
            <a:xfrm>
              <a:off x="0" y="0"/>
              <a:ext cx="1097281" cy="1097279"/>
            </a:xfrm>
            <a:custGeom>
              <a:rect l="0" t="0" r="0" b="0"/>
              <a:pathLst>
                <a:path w="1728" h="1727">
                  <a:moveTo>
                    <a:pt x="0" y="864"/>
                  </a:moveTo>
                  <a:cubicBezTo>
                    <a:pt x="0" y="386"/>
                    <a:pt x="386" y="0"/>
                    <a:pt x="864" y="0"/>
                  </a:cubicBezTo>
                  <a:lnTo>
                    <a:pt x="864" y="0"/>
                  </a:lnTo>
                  <a:lnTo>
                    <a:pt x="864" y="0"/>
                  </a:lnTo>
                  <a:lnTo>
                    <a:pt x="864" y="0"/>
                  </a:lnTo>
                  <a:cubicBezTo>
                    <a:pt x="1341" y="0"/>
                    <a:pt x="1728" y="386"/>
                    <a:pt x="1728" y="864"/>
                  </a:cubicBezTo>
                  <a:lnTo>
                    <a:pt x="1728" y="864"/>
                  </a:lnTo>
                  <a:cubicBezTo>
                    <a:pt x="1728" y="864"/>
                    <a:pt x="1728" y="864"/>
                    <a:pt x="1728" y="864"/>
                  </a:cubicBezTo>
                  <a:lnTo>
                    <a:pt x="1728" y="864"/>
                  </a:lnTo>
                  <a:lnTo>
                    <a:pt x="1728" y="863"/>
                  </a:lnTo>
                  <a:lnTo>
                    <a:pt x="1728" y="863"/>
                  </a:lnTo>
                  <a:cubicBezTo>
                    <a:pt x="1728" y="1341"/>
                    <a:pt x="1341" y="1727"/>
                    <a:pt x="864" y="1727"/>
                  </a:cubicBezTo>
                  <a:lnTo>
                    <a:pt x="864" y="1727"/>
                  </a:lnTo>
                  <a:lnTo>
                    <a:pt x="864" y="1727"/>
                  </a:lnTo>
                  <a:lnTo>
                    <a:pt x="864" y="1727"/>
                  </a:lnTo>
                  <a:cubicBezTo>
                    <a:pt x="386" y="1727"/>
                    <a:pt x="0" y="1341"/>
                    <a:pt x="0" y="863"/>
                  </a:cubicBezTo>
                  <a:lnTo>
                    <a:pt x="0" y="864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310221" y="322412"/>
              <a:ext cx="476843" cy="476842"/>
            </a:xfrm>
            <a:custGeom>
              <a:rect l="0" t="0" r="0" b="0"/>
              <a:pathLst>
                <a:path w="750" h="750">
                  <a:moveTo>
                    <a:pt x="287" y="450"/>
                  </a:moveTo>
                  <a:lnTo>
                    <a:pt x="75" y="450"/>
                  </a:lnTo>
                  <a:lnTo>
                    <a:pt x="75" y="750"/>
                  </a:lnTo>
                  <a:lnTo>
                    <a:pt x="0" y="750"/>
                  </a:lnTo>
                  <a:lnTo>
                    <a:pt x="0" y="0"/>
                  </a:lnTo>
                  <a:lnTo>
                    <a:pt x="450" y="0"/>
                  </a:lnTo>
                  <a:lnTo>
                    <a:pt x="463" y="75"/>
                  </a:lnTo>
                  <a:lnTo>
                    <a:pt x="750" y="75"/>
                  </a:lnTo>
                  <a:lnTo>
                    <a:pt x="638" y="300"/>
                  </a:lnTo>
                  <a:lnTo>
                    <a:pt x="750" y="525"/>
                  </a:lnTo>
                  <a:lnTo>
                    <a:pt x="300" y="525"/>
                  </a:lnTo>
                  <a:lnTo>
                    <a:pt x="287" y="4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8" name="path"/>
          <p:cNvSpPr/>
          <p:nvPr/>
        </p:nvSpPr>
        <p:spPr>
          <a:xfrm>
            <a:off x="4480795" y="4464383"/>
            <a:ext cx="641994" cy="600930"/>
          </a:xfrm>
          <a:custGeom>
            <a:rect l="0" t="0" r="0" b="0"/>
            <a:pathLst>
              <a:path w="1011" h="944">
                <a:moveTo>
                  <a:pt x="361" y="173"/>
                </a:moveTo>
                <a:lnTo>
                  <a:pt x="143" y="646"/>
                </a:lnTo>
                <a:lnTo>
                  <a:pt x="324" y="559"/>
                </a:lnTo>
                <a:lnTo>
                  <a:pt x="468" y="859"/>
                </a:lnTo>
                <a:lnTo>
                  <a:pt x="830" y="686"/>
                </a:lnTo>
                <a:lnTo>
                  <a:pt x="686" y="386"/>
                </a:lnTo>
                <a:lnTo>
                  <a:pt x="867" y="300"/>
                </a:lnTo>
                <a:lnTo>
                  <a:pt x="361" y="173"/>
                </a:lnTo>
                <a:close/>
              </a:path>
            </a:pathLst>
          </a:custGeom>
          <a:solidFill>
            <a:srgbClr val="0F59D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9" name="path"/>
          <p:cNvSpPr/>
          <p:nvPr/>
        </p:nvSpPr>
        <p:spPr>
          <a:xfrm>
            <a:off x="7135100" y="4508862"/>
            <a:ext cx="629522" cy="580622"/>
          </a:xfrm>
          <a:custGeom>
            <a:rect l="0" t="0" r="0" b="0"/>
            <a:pathLst>
              <a:path w="991" h="914">
                <a:moveTo>
                  <a:pt x="372" y="766"/>
                </a:moveTo>
                <a:lnTo>
                  <a:pt x="868" y="605"/>
                </a:lnTo>
                <a:lnTo>
                  <a:pt x="682" y="531"/>
                </a:lnTo>
                <a:lnTo>
                  <a:pt x="804" y="222"/>
                </a:lnTo>
                <a:lnTo>
                  <a:pt x="431" y="74"/>
                </a:lnTo>
                <a:lnTo>
                  <a:pt x="309" y="383"/>
                </a:lnTo>
                <a:lnTo>
                  <a:pt x="122" y="309"/>
                </a:lnTo>
                <a:lnTo>
                  <a:pt x="372" y="766"/>
                </a:lnTo>
                <a:close/>
              </a:path>
            </a:pathLst>
          </a:custGeom>
          <a:solidFill>
            <a:srgbClr val="0F59D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0" name="path"/>
          <p:cNvSpPr/>
          <p:nvPr/>
        </p:nvSpPr>
        <p:spPr>
          <a:xfrm>
            <a:off x="5856871" y="2918590"/>
            <a:ext cx="481938" cy="464048"/>
          </a:xfrm>
          <a:custGeom>
            <a:rect l="0" t="0" r="0" b="0"/>
            <a:pathLst>
              <a:path w="758" h="730">
                <a:moveTo>
                  <a:pt x="378" y="0"/>
                </a:moveTo>
                <a:lnTo>
                  <a:pt x="2" y="161"/>
                </a:lnTo>
                <a:lnTo>
                  <a:pt x="378" y="322"/>
                </a:lnTo>
                <a:lnTo>
                  <a:pt x="758" y="161"/>
                </a:lnTo>
                <a:lnTo>
                  <a:pt x="378" y="0"/>
                </a:lnTo>
                <a:close/>
                <a:moveTo>
                  <a:pt x="393" y="342"/>
                </a:moveTo>
                <a:lnTo>
                  <a:pt x="393" y="730"/>
                </a:lnTo>
                <a:lnTo>
                  <a:pt x="758" y="557"/>
                </a:lnTo>
                <a:lnTo>
                  <a:pt x="758" y="187"/>
                </a:lnTo>
                <a:lnTo>
                  <a:pt x="393" y="342"/>
                </a:lnTo>
                <a:close/>
                <a:moveTo>
                  <a:pt x="0" y="557"/>
                </a:moveTo>
                <a:lnTo>
                  <a:pt x="366" y="730"/>
                </a:lnTo>
                <a:lnTo>
                  <a:pt x="366" y="342"/>
                </a:lnTo>
                <a:lnTo>
                  <a:pt x="0" y="187"/>
                </a:lnTo>
                <a:lnTo>
                  <a:pt x="0" y="55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1" name="path"/>
          <p:cNvSpPr/>
          <p:nvPr/>
        </p:nvSpPr>
        <p:spPr>
          <a:xfrm>
            <a:off x="5884215" y="5286197"/>
            <a:ext cx="422364" cy="509625"/>
          </a:xfrm>
          <a:custGeom>
            <a:rect l="0" t="0" r="0" b="0"/>
            <a:pathLst>
              <a:path w="665" h="802">
                <a:moveTo>
                  <a:pt x="0" y="401"/>
                </a:moveTo>
                <a:lnTo>
                  <a:pt x="332" y="802"/>
                </a:lnTo>
                <a:lnTo>
                  <a:pt x="332" y="601"/>
                </a:lnTo>
                <a:lnTo>
                  <a:pt x="665" y="601"/>
                </a:lnTo>
                <a:lnTo>
                  <a:pt x="665" y="200"/>
                </a:lnTo>
                <a:lnTo>
                  <a:pt x="332" y="200"/>
                </a:lnTo>
                <a:lnTo>
                  <a:pt x="332" y="0"/>
                </a:lnTo>
                <a:lnTo>
                  <a:pt x="0" y="401"/>
                </a:lnTo>
                <a:close/>
              </a:path>
            </a:pathLst>
          </a:custGeom>
          <a:solidFill>
            <a:srgbClr val="0F59D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2" name="textbox 282"/>
          <p:cNvSpPr/>
          <p:nvPr/>
        </p:nvSpPr>
        <p:spPr>
          <a:xfrm>
            <a:off x="4602528" y="1454742"/>
            <a:ext cx="880110" cy="2133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294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灵敏电流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</a:t>
            </a:r>
            <a:endParaRPr lang="Microsoft YaHei" altLang="Microsoft YaHei" sz="1300"/>
          </a:p>
        </p:txBody>
      </p:sp>
      <p:sp>
        <p:nvSpPr>
          <p:cNvPr id="283" name="textbox 283"/>
          <p:cNvSpPr/>
          <p:nvPr/>
        </p:nvSpPr>
        <p:spPr>
          <a:xfrm>
            <a:off x="767397" y="3507613"/>
            <a:ext cx="880110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0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</a:t>
            </a:r>
            <a:endParaRPr lang="Microsoft YaHei" altLang="Microsoft YaHei" sz="1300"/>
          </a:p>
        </p:txBody>
      </p:sp>
      <p:sp>
        <p:nvSpPr>
          <p:cNvPr id="284" name="textbox 284"/>
          <p:cNvSpPr/>
          <p:nvPr/>
        </p:nvSpPr>
        <p:spPr>
          <a:xfrm>
            <a:off x="8001444" y="5192801"/>
            <a:ext cx="528955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38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箱</a:t>
            </a:r>
            <a:endParaRPr lang="Microsoft YaHei" altLang="Microsoft YaHei" sz="1300"/>
          </a:p>
        </p:txBody>
      </p:sp>
      <p:sp>
        <p:nvSpPr>
          <p:cNvPr id="285" name="textbox 285"/>
          <p:cNvSpPr/>
          <p:nvPr/>
        </p:nvSpPr>
        <p:spPr>
          <a:xfrm>
            <a:off x="1196162" y="5191486"/>
            <a:ext cx="365759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68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</a:t>
            </a:r>
            <a:endParaRPr lang="Microsoft YaHei" altLang="Microsoft YaHei" sz="1300"/>
          </a:p>
        </p:txBody>
      </p:sp>
      <p:sp>
        <p:nvSpPr>
          <p:cNvPr id="286" name="textbox 286"/>
          <p:cNvSpPr/>
          <p:nvPr/>
        </p:nvSpPr>
        <p:spPr>
          <a:xfrm>
            <a:off x="8293817" y="3523679"/>
            <a:ext cx="357504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388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https://d.book118.com/576145240133010102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2024-09-27T11:18:22.804</cp:lastPrinted>
  <dcterms:created xsi:type="dcterms:W3CDTF">2024-09-27T03:18:22Z</dcterms:created>
  <dcterms:modified xsi:type="dcterms:W3CDTF">2024-09-27T03:18:24Z</dcterms:modified>
</cp:coreProperties>
</file>