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97777-30D5-47AB-87CB-84E4E1F5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0DF8-A7E3-4FB7-BFD0-D51837DF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33B15-26FD-4B94-94BF-46A11814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0DDA2-8AB4-4D1A-82B2-2FB4E15E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EBEF0-7FB2-46A8-B715-598043AF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EFED0-F9C1-4E4F-9B52-4D6D80690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BEBDB-EB48-4C53-A0C8-E0344926A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DBE84-1C4B-4CB7-AEBF-3E9D0439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CE3A4-B8EF-4BE0-8508-FA568E45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44448-FDAD-465F-9B74-E2DDB474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8771F-C5E3-4528-AC14-9FB947B6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04805-93DF-4705-8899-8C802267297F}" type="datetimeFigureOut">
              <a:rPr lang="zh-CN" altLang="en-US" smtClean="0"/>
              <a:t>2020/4/3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499-BA2D-4B14-A23E-F832C66777E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A0D4E25-7149-42E7-9487-450A948FFCFF}" type="datetimeFigureOut">
              <a:rPr lang="zh-CN" altLang="en-US" smtClean="0"/>
              <a:t>2020/4/3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408DE8-23C4-40DB-9F0D-F44A414B07E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Relationship Id="rId4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00510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fa221e3aa0f10c2338b0c18b6bf799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07448" y="0"/>
            <a:ext cx="5535930" cy="455009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514903" y="1844828"/>
            <a:ext cx="6121021" cy="146963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000" b="1" spc="225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pitchFamily="49" charset="-122"/>
              </a:rPr>
              <a:t>习作</a:t>
            </a:r>
            <a:endParaRPr lang="en-US" altLang="zh-CN" sz="5000" b="1" spc="225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楷体" panose="02010609060101010101" pitchFamily="49" charset="-122"/>
            </a:endParaRPr>
          </a:p>
          <a:p>
            <a:pPr algn="ctr"/>
            <a:r>
              <a:rPr lang="zh-CN" altLang="en-US" sz="4100" spc="450">
                <a:solidFill>
                  <a:schemeClr val="tx2">
                    <a:lumMod val="50000"/>
                  </a:schemeClr>
                </a:solidFill>
                <a:latin typeface="+mn-ea"/>
                <a:sym typeface="+mn-ea"/>
              </a:rPr>
              <a:t>二十年后的家乡</a:t>
            </a:r>
            <a:endParaRPr lang="zh-CN" altLang="en-US" sz="2100" b="1" spc="225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4398194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838065" y="1214836"/>
            <a:ext cx="7467243" cy="317039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大胆想象二十年后家乡人、事、景、物的巨大变化，学习用人事景物表达对家乡的热爱、怀念之情。</a:t>
            </a:r>
          </a:p>
          <a:p>
            <a:pPr>
              <a:lnSpc>
                <a:spcPct val="160000"/>
              </a:lnSpc>
            </a:pPr>
            <a:r>
              <a:rPr lang="en-US" altLang="zh-CN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培养书写能力，激发对祖国文化的热爱之情。</a:t>
            </a:r>
          </a:p>
          <a:p>
            <a:pPr>
              <a:lnSpc>
                <a:spcPct val="160000"/>
              </a:lnSpc>
            </a:pPr>
            <a:r>
              <a:rPr lang="en-US" altLang="zh-CN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乐于书面表达，增强习作的自信心，能大胆想象写出自己的感受，注意分段表述，把重点写具体；能在习作中运用自己平时积累的语言材料。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"/>
            <a:ext cx="1322615" cy="98723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130816" y="493619"/>
            <a:ext cx="1424606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78C00"/>
                </a:solidFill>
              </a:rPr>
              <a:t>学习目标</a:t>
            </a:r>
            <a:endParaRPr lang="zh-CN" altLang="en-US" sz="2400" b="1">
              <a:solidFill>
                <a:srgbClr val="F78C00"/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949097"/>
            <a:ext cx="9144000" cy="334700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2349937" cy="546497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291874" y="53958"/>
            <a:ext cx="158703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450"/>
              <a:t>情境导入</a:t>
            </a:r>
            <a:endParaRPr lang="zh-CN" altLang="en-US" sz="2400" spc="450"/>
          </a:p>
        </p:txBody>
      </p:sp>
      <p:sp>
        <p:nvSpPr>
          <p:cNvPr id="29" name="矩形 28"/>
          <p:cNvSpPr/>
          <p:nvPr/>
        </p:nvSpPr>
        <p:spPr>
          <a:xfrm>
            <a:off x="180182" y="2074022"/>
            <a:ext cx="5927345" cy="530915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少小离家老大回，乡音无改鬓毛衰</a:t>
            </a:r>
            <a:endParaRPr lang="zh-CN" altLang="en-US" sz="3000" b="1">
              <a:solidFill>
                <a:schemeClr val="accent5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6367827" y="1669795"/>
            <a:ext cx="2458823" cy="2549894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6617831" y="2641406"/>
            <a:ext cx="2224955" cy="166199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开门见山直接描写了</a:t>
            </a:r>
            <a:endParaRPr lang="en-US" altLang="zh-CN" sz="15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二十年后的家乡的样子，特点鲜明。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36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52080" y="1333795"/>
            <a:ext cx="6123791" cy="29777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  睁开眼睛，眼前是一片瀑布飞泉，映着灯光，仿佛彩虹一般；无声的汽车在街道上奔驰着，没有拥堵，没有喇叭声；机器人清洁工、智能警察在辛勤地劳动着</a:t>
            </a:r>
            <a:r>
              <a:rPr 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  这是</a:t>
            </a:r>
            <a:r>
              <a:rPr 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年后我回家乡看到的让我难忘的一幕。</a:t>
            </a:r>
            <a:r>
              <a:rPr 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年后，我已是留美的一名建筑设计师了，阔别家乡在外求学多年，是该回家乡看看了。我乘着电动飞车，来到这陌生而又熟悉的街道上</a:t>
            </a:r>
            <a:r>
              <a:rPr 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霍山，它已经发生了翻天覆地的变化！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" name="图片 11" descr="timg (24)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3065" y="982328"/>
            <a:ext cx="2315094" cy="1817349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2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6093506" y="1556839"/>
            <a:ext cx="2458823" cy="2549894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6230555" y="2420717"/>
            <a:ext cx="2224955" cy="145424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抓住了山城</a:t>
            </a:r>
            <a:r>
              <a:rPr 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绿</a:t>
            </a:r>
            <a:r>
              <a:rPr 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和节能环保的特点，把二十年后的家乡写得美不胜收，充满了诗情画意。</a:t>
            </a:r>
            <a:endParaRPr lang="zh-CN" altLang="en-US" sz="36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484093" y="1289476"/>
            <a:ext cx="5413787" cy="29777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    霍山有着山城的美称，那就先看看道路两边的绿化设施吧。道路的一旁，装上了循环喷水机，水从这儿喷出来，没有被泥土吸收的部分会一滴不剩地落入对面的池里，机器又从池里吸水倒喷回去。这时正是炎炎夏日，我走在街道上，凉丝丝的，十分清爽，好似穿过水帘洞一般。得益于现代化的浇灌方式，榕树、芒果树、扁桃树枝繁叶茂。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" name="图片 11" descr="timg (24)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1018" y="837099"/>
            <a:ext cx="2315094" cy="1817349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2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250114" y="1031292"/>
            <a:ext cx="8374830" cy="214674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白天，树木的枝叶仿佛一片绿色的屏障，挡住了耀目的阳光；夜晚，五彩缤纷的彩灯，伴着飞瀑，赤、橙、黄、绿、青、蓝、紫</a:t>
            </a:r>
            <a:r>
              <a:rPr lang="en-US" altLang="zh-CN" sz="18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各种颜色呈现在眼前，每一条街，是不同的颜色，有小学的街道呈现的是鲜艳的红色，居住区呈现的是温馨的鹅黄色，非常人性化。这样的境界真是足够惊艳，叫人惊叹。走在街道上，心情如此美妙，仿佛置身于仙境，不愧是世界级宜居城市啊。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07505" y="3338529"/>
            <a:ext cx="8256074" cy="1064419"/>
          </a:xfrm>
          <a:prstGeom prst="rect">
            <a:avLst/>
          </a:prstGeom>
          <a:noFill/>
          <a:ln w="9525">
            <a:noFill/>
            <a:miter lim="800000"/>
          </a:ln>
          <a:effectLst>
            <a:softEdge rad="317500"/>
          </a:effectLst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403411" y="1184589"/>
            <a:ext cx="8092442" cy="173124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   众所周知，人类面临着两大困扰，一是地球能源（石油、天然气等）总有一天会枯竭；二是空气污染问题难以解决。在</a:t>
            </a:r>
            <a:r>
              <a:rPr 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年后的霍山，这个问题已经解决了。汽车都是用电能的啦，不管是地上跑还是空中飞的，全部使用环保、可再生能源。试用环保能源的汽车，不但速度惊人，而且没有噪音，零污染。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72052" y="3209436"/>
            <a:ext cx="8256074" cy="1064419"/>
          </a:xfrm>
          <a:prstGeom prst="rect">
            <a:avLst/>
          </a:prstGeom>
          <a:noFill/>
          <a:ln w="9525">
            <a:noFill/>
            <a:miter lim="800000"/>
          </a:ln>
          <a:effectLst>
            <a:softEdge rad="317500"/>
          </a:effectLst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656505" y="989026"/>
            <a:ext cx="7581260" cy="214598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1">
                <a:latin typeface="楷体" panose="02010609060101010101" pitchFamily="49" charset="-122"/>
                <a:ea typeface="楷体" panose="02010609060101010101" pitchFamily="49" charset="-122"/>
              </a:rPr>
              <a:t>     说到这里有人就会问了，哪来那么多电呢？这不是问题，聪明的科学家在城市下方建造了一个核能发电站，只要把生活垃圾供给核能发电站，经过处理便能转化为电能，再传输到地面上，无论汽车走到哪里，都有充电站伺候。这个办法既解决了能源供给、城市垃圾处理问题，还有利益地球的健康。怎么样？大家觉得不可思议吧！</a:t>
            </a:r>
            <a:endParaRPr lang="zh-CN" altLang="en-US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72052" y="3209436"/>
            <a:ext cx="8256074" cy="1064419"/>
          </a:xfrm>
          <a:prstGeom prst="rect">
            <a:avLst/>
          </a:prstGeom>
          <a:noFill/>
          <a:ln w="9525">
            <a:noFill/>
            <a:miter lim="800000"/>
          </a:ln>
          <a:effectLst>
            <a:softEdge rad="317500"/>
          </a:effectLst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317639" y="821685"/>
            <a:ext cx="8291169" cy="249299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    再看看大街两旁的另一道靓丽风景：机器人代替的清洁工和交通警察在烈日下开展高强度工作，清洁工和警察可以解放了，他们去做更有意义的事情。而地下垃圾发电厂给机器人提供了无限的电力支援，它们可以持续不断地开展工作，城市变得更文明更有序。哦，我的家乡霍山，它已经步入了一个新的时代。</a:t>
            </a:r>
            <a:endParaRPr lang="zh-CN" altLang="en-US" sz="21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47848" y="3249779"/>
            <a:ext cx="8336755" cy="1064419"/>
          </a:xfrm>
          <a:prstGeom prst="rect">
            <a:avLst/>
          </a:prstGeom>
          <a:noFill/>
          <a:ln w="9525">
            <a:noFill/>
            <a:miter lim="800000"/>
          </a:ln>
          <a:effectLst>
            <a:softEdge rad="317500"/>
          </a:effectLst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5972482" y="1629453"/>
            <a:ext cx="2458823" cy="2549894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6053053" y="2544586"/>
            <a:ext cx="2410525" cy="145424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结尾直抒胸臆，表达了作者对家乡的热爱之情，同时也照应开头，使习作内容更完整，结构更严谨。</a:t>
            </a:r>
            <a:endParaRPr lang="zh-CN" altLang="en-US" sz="36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419548" y="918338"/>
            <a:ext cx="5429924" cy="346248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     闭上眼睛，我脑海里再次浮现出城市里的一幕幕靓丽景观：街道上一道道水雾彩虹装饰着城市的梦、没有尾气的汽车无声地在城市的街道和天空穿梭，智能机器人在卖力地为山城的人民服务</a:t>
            </a:r>
            <a:r>
              <a:rPr lang="en-US" altLang="zh-CN" sz="21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2100" b="1">
                <a:latin typeface="楷体" panose="02010609060101010101" pitchFamily="49" charset="-122"/>
                <a:ea typeface="楷体" panose="02010609060101010101" pitchFamily="49" charset="-122"/>
              </a:rPr>
              <a:t>这是我们真正跨进高科技时代的第一步。我的家乡霍山，因为科技进步而变得越来越美丽！</a:t>
            </a:r>
            <a:endParaRPr lang="zh-CN" altLang="en-US" sz="21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" name="图片 11" descr="timg (24)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69994" y="909713"/>
            <a:ext cx="2315094" cy="1817349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26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035005" cy="775433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22565" y="277587"/>
            <a:ext cx="142875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E77C20"/>
                </a:solidFill>
              </a:rPr>
              <a:t>习作例文</a:t>
            </a:r>
            <a:endParaRPr lang="zh-CN" altLang="en-US" sz="2400">
              <a:solidFill>
                <a:srgbClr val="E77C2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09491" y="1293451"/>
            <a:ext cx="7413014" cy="2492990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 b="1">
                <a:solidFill>
                  <a:srgbClr val="C00000"/>
                </a:solidFill>
                <a:latin typeface="+mn-ea"/>
              </a:rPr>
              <a:t>总评：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本文小作者以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二十年后的家乡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为题，主题和内容一目了然。以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睁开眼睛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起笔，直接把读者领入能化城市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山城霍山，开门见山，给人惊喜、惊叹。接着抓住山城的特点，对山城如何保持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绿</a:t>
            </a:r>
            <a:r>
              <a:rPr 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en-US" sz="2100" b="1">
                <a:latin typeface="宋体" panose="02010600030101010101" pitchFamily="2" charset="-122"/>
                <a:ea typeface="宋体" panose="02010600030101010101" pitchFamily="2" charset="-122"/>
              </a:rPr>
              <a:t>意发挥想象既有天马行空之感，又让读者觉得文章想象符合情理。文章用闭上眼睛收笔，照应开头。</a:t>
            </a:r>
            <a:endParaRPr lang="zh-CN" altLang="en-US" sz="21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273977" y="312002"/>
            <a:ext cx="2919309" cy="4385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3D3F41"/>
                </a:solidFill>
              </a:rPr>
              <a:t>《</a:t>
            </a:r>
            <a:r>
              <a:rPr lang="zh-CN" altLang="en-US" sz="2400" b="1">
                <a:solidFill>
                  <a:srgbClr val="3D3F41"/>
                </a:solidFill>
              </a:rPr>
              <a:t>二十多后的家乡</a:t>
            </a:r>
            <a:r>
              <a:rPr lang="en-US" altLang="zh-CN" sz="2400" b="1">
                <a:solidFill>
                  <a:srgbClr val="3D3F41"/>
                </a:solidFill>
              </a:rPr>
              <a:t>》</a:t>
            </a:r>
            <a:endParaRPr lang="zh-CN" altLang="en-US" sz="2400">
              <a:solidFill>
                <a:srgbClr val="3D3F41"/>
              </a:solidFill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526423" y="1193768"/>
            <a:ext cx="7929088" cy="2695121"/>
          </a:xfrm>
          <a:prstGeom prst="roundRect">
            <a:avLst/>
          </a:prstGeom>
          <a:noFill/>
          <a:ln w="19050">
            <a:solidFill>
              <a:srgbClr val="00B05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 descr="未标题22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94340" y="2518241"/>
            <a:ext cx="3345380" cy="2245178"/>
          </a:xfrm>
          <a:prstGeom prst="rect">
            <a:avLst/>
          </a:prstGeom>
        </p:spPr>
      </p:pic>
      <p:pic>
        <p:nvPicPr>
          <p:cNvPr id="15" name="图片 14" descr="bcb659247d8f5f62ca49c124b7cf6cbf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9046" y="297457"/>
            <a:ext cx="995030" cy="925154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2349937" cy="546497"/>
          </a:xfrm>
          <a:prstGeom prst="rect">
            <a:avLst/>
          </a:prstGeom>
        </p:spPr>
      </p:pic>
      <p:sp>
        <p:nvSpPr>
          <p:cNvPr id="24" name="文本框 23"/>
          <p:cNvSpPr txBox="1"/>
          <p:nvPr/>
        </p:nvSpPr>
        <p:spPr>
          <a:xfrm>
            <a:off x="291874" y="53958"/>
            <a:ext cx="1587030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450"/>
              <a:t>互动交流</a:t>
            </a:r>
            <a:endParaRPr lang="zh-CN" altLang="en-US" sz="2400" spc="450"/>
          </a:p>
        </p:txBody>
      </p:sp>
      <p:sp>
        <p:nvSpPr>
          <p:cNvPr id="9" name="矩形 8"/>
          <p:cNvSpPr/>
          <p:nvPr/>
        </p:nvSpPr>
        <p:spPr>
          <a:xfrm>
            <a:off x="1224696" y="708136"/>
            <a:ext cx="2923155" cy="48474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solidFill>
                  <a:srgbClr val="E77C20"/>
                </a:solidFill>
                <a:effectLst>
                  <a:reflection blurRad="6350" stA="55000" endA="300" endPos="45500" dir="5400000" sy="-100000" algn="bl" rotWithShape="0"/>
                </a:effectLst>
                <a:latin typeface="+mn-ea"/>
                <a:cs typeface="Times New Roman" panose="02020603050405020304" pitchFamily="18" charset="0"/>
              </a:rPr>
              <a:t>家乡二十年的变化</a:t>
            </a:r>
            <a:endParaRPr lang="zh-CN" altLang="en-US" sz="1800" b="1">
              <a:solidFill>
                <a:srgbClr val="E77C20"/>
              </a:solidFill>
              <a:effectLst>
                <a:reflection blurRad="6350" stA="55000" endA="300" endPos="45500" dir="5400000" sy="-100000" algn="bl" rotWithShape="0"/>
              </a:effectLst>
              <a:latin typeface="+mn-ea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075655" y="364339"/>
            <a:ext cx="602569" cy="3462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街道</a:t>
            </a:r>
            <a:endParaRPr lang="zh-CN" altLang="en-US" sz="1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067150" y="772383"/>
            <a:ext cx="602569" cy="3462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商场</a:t>
            </a:r>
            <a:endParaRPr lang="zh-CN" altLang="en-US" sz="1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843097" y="364339"/>
            <a:ext cx="602569" cy="34624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广场</a:t>
            </a:r>
            <a:endParaRPr lang="zh-CN" altLang="en-US" sz="1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851773" y="772383"/>
            <a:ext cx="602569" cy="3462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河流</a:t>
            </a:r>
            <a:endParaRPr lang="zh-CN" altLang="en-US" sz="1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060906" y="1180427"/>
            <a:ext cx="1066638" cy="34624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家及家人</a:t>
            </a:r>
            <a:endParaRPr lang="zh-CN" altLang="en-US" sz="3600" b="1">
              <a:solidFill>
                <a:srgbClr val="3D3F4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190611" y="1187692"/>
            <a:ext cx="602569" cy="34624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公园</a:t>
            </a:r>
            <a:endParaRPr lang="zh-CN" altLang="en-US" sz="1200" b="1">
              <a:solidFill>
                <a:srgbClr val="3D3F4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" name="右大括号 18"/>
          <p:cNvSpPr/>
          <p:nvPr/>
        </p:nvSpPr>
        <p:spPr>
          <a:xfrm flipH="1">
            <a:off x="4376550" y="380475"/>
            <a:ext cx="383721" cy="1126672"/>
          </a:xfrm>
          <a:prstGeom prst="rightBrace">
            <a:avLst>
              <a:gd name="adj1" fmla="val 18972"/>
              <a:gd name="adj2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350113" y="2041830"/>
            <a:ext cx="3384581" cy="3924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77C20"/>
                </a:solidFill>
                <a:effectLst>
                  <a:reflection blurRad="6350" stA="55000" endA="300" endPos="45500" dir="5400000" sy="-100000" algn="bl" rotWithShape="0"/>
                </a:effectLs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二十年后与亲人团聚的场面</a:t>
            </a:r>
            <a:endParaRPr lang="zh-CN" altLang="en-US" sz="4100" b="1">
              <a:solidFill>
                <a:srgbClr val="E77C20"/>
              </a:soli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276021" y="1686802"/>
            <a:ext cx="3831818" cy="34624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家的变化（环境）</a:t>
            </a:r>
            <a:r>
              <a:rPr lang="en-US" altLang="zh-CN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爷爷奶奶外貌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4276021" y="2114770"/>
            <a:ext cx="3154951" cy="34624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言行的变化</a:t>
            </a:r>
            <a:r>
              <a:rPr lang="en-US" altLang="zh-CN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爸爸妈妈外貌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4276021" y="2511850"/>
            <a:ext cx="4547159" cy="3462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言行的变化</a:t>
            </a:r>
            <a:r>
              <a:rPr lang="en-US" altLang="zh-CN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诉说家乡的变化、离别情。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6" name="右大括号 25"/>
          <p:cNvSpPr/>
          <p:nvPr/>
        </p:nvSpPr>
        <p:spPr>
          <a:xfrm flipH="1">
            <a:off x="3796787" y="1701123"/>
            <a:ext cx="383721" cy="1126672"/>
          </a:xfrm>
          <a:prstGeom prst="rightBrace">
            <a:avLst>
              <a:gd name="adj1" fmla="val 10359"/>
              <a:gd name="adj2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350113" y="3420315"/>
            <a:ext cx="3384581" cy="3924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77C20"/>
                </a:solidFill>
                <a:effectLst>
                  <a:reflection blurRad="6350" stA="55000" endA="300" endPos="45500" dir="5400000" sy="-100000" algn="bl" rotWithShape="0"/>
                </a:effectLs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二十年后与同学聚会的场面</a:t>
            </a:r>
            <a:endParaRPr lang="zh-CN" altLang="en-US" sz="4100" b="1">
              <a:solidFill>
                <a:srgbClr val="E77C20"/>
              </a:soli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28" name="右大括号 27"/>
          <p:cNvSpPr/>
          <p:nvPr/>
        </p:nvSpPr>
        <p:spPr>
          <a:xfrm flipH="1">
            <a:off x="3795409" y="3104397"/>
            <a:ext cx="383721" cy="1126672"/>
          </a:xfrm>
          <a:prstGeom prst="rightBrace">
            <a:avLst>
              <a:gd name="adj1" fmla="val 10359"/>
              <a:gd name="adj2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4212990" y="3739233"/>
            <a:ext cx="4636309" cy="6232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聚会地点</a:t>
            </a:r>
            <a:r>
              <a:rPr lang="en-US" altLang="zh-CN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与同学、老师见面、交流（外貌、言行、工作情况、生活情况）</a:t>
            </a:r>
            <a:endParaRPr lang="zh-CN" altLang="en-US" sz="1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4254304" y="3064616"/>
            <a:ext cx="2446824" cy="34624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主题活动</a:t>
            </a:r>
            <a:r>
              <a:rPr lang="en-US" altLang="zh-CN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800" b="1">
                <a:solidFill>
                  <a:srgbClr val="3D3F4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依依惜别</a:t>
            </a:r>
            <a:endParaRPr lang="zh-CN" altLang="en-US" sz="1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5" grpId="0"/>
      <p:bldP spid="26" grpId="0"/>
      <p:bldP spid="27" grpId="0"/>
      <p:bldP spid="28" grpId="0"/>
      <p:bldP spid="30" grpId="0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https://d.book118.com/576150051031010033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ID" val="custom160394_2"/>
  <p:tag name="KSO_WM_SLIDE_INDEX" val="2"/>
  <p:tag name="KSO_WM_SLIDE_ITEM_CNT" val="1"/>
  <p:tag name="KSO_WM_SLIDE_LAYOUT" val="a_f"/>
  <p:tag name="KSO_WM_SLIDE_LAYOUT_CNT" val="1_1"/>
  <p:tag name="KSO_WM_SLIDE_POSITION" val="66*116"/>
  <p:tag name="KSO_WM_SLIDE_SIZE" val="828*370"/>
  <p:tag name="KSO_WM_SLIDE_TYPE" val="text"/>
  <p:tag name="KSO_WM_TAG_VERSION" val="1.0"/>
  <p:tag name="KSO_WM_TEMPLATE_CATEGORY" val="custom"/>
  <p:tag name="KSO_WM_TEMPLATE_INDEX" val="160394"/>
</p:tagLst>
</file>

<file path=ppt/tags/tag2.xml><?xml version="1.0" encoding="utf-8"?>
<p:tagLst xmlns:p="http://schemas.openxmlformats.org/presentationml/2006/main">
  <p:tag name="KSO_WM_BEAUTIFY_FLAG" val="#wm#"/>
  <p:tag name="KSO_WM_SLIDE_ID" val="custom160394_2"/>
  <p:tag name="KSO_WM_SLIDE_INDEX" val="2"/>
  <p:tag name="KSO_WM_SLIDE_ITEM_CNT" val="1"/>
  <p:tag name="KSO_WM_SLIDE_LAYOUT" val="a_f"/>
  <p:tag name="KSO_WM_SLIDE_LAYOUT_CNT" val="1_1"/>
  <p:tag name="KSO_WM_SLIDE_POSITION" val="66*116"/>
  <p:tag name="KSO_WM_SLIDE_SIZE" val="828*370"/>
  <p:tag name="KSO_WM_SLIDE_TYPE" val="text"/>
  <p:tag name="KSO_WM_TAG_VERSION" val="1.0"/>
  <p:tag name="KSO_WM_TEMPLATE_CATEGORY" val="custom"/>
  <p:tag name="KSO_WM_TEMPLATE_INDEX" val="160394"/>
</p:tagLst>
</file>

<file path=ppt/tags/tag3.xml><?xml version="1.0" encoding="utf-8"?>
<p:tagLst xmlns:p="http://schemas.openxmlformats.org/presentationml/2006/main">
  <p:tag name="KSO_WM_BEAUTIFY_FLAG" val="#wm#"/>
  <p:tag name="KSO_WM_SLIDE_ID" val="custom160394_2"/>
  <p:tag name="KSO_WM_SLIDE_INDEX" val="2"/>
  <p:tag name="KSO_WM_SLIDE_ITEM_CNT" val="1"/>
  <p:tag name="KSO_WM_SLIDE_LAYOUT" val="a_f"/>
  <p:tag name="KSO_WM_SLIDE_LAYOUT_CNT" val="1_1"/>
  <p:tag name="KSO_WM_SLIDE_POSITION" val="66*116"/>
  <p:tag name="KSO_WM_SLIDE_SIZE" val="828*370"/>
  <p:tag name="KSO_WM_SLIDE_TYPE" val="text"/>
  <p:tag name="KSO_WM_TAG_VERSION" val="1.0"/>
  <p:tag name="KSO_WM_TEMPLATE_CATEGORY" val="custom"/>
  <p:tag name="KSO_WM_TEMPLATE_INDEX" val="160394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5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12.xml><?xml version="1.0" encoding="utf-8"?>
<p:tagLst xmlns:p="http://schemas.openxmlformats.org/presentationml/2006/main">
  <p:tag name="KSO_WM_BEAUTIFY_FLAG" val="#wm#"/>
  <p:tag name="KSO_WM_SLIDE_ID" val="custom160394_2"/>
  <p:tag name="KSO_WM_SLIDE_INDEX" val="2"/>
  <p:tag name="KSO_WM_SLIDE_ITEM_CNT" val="1"/>
  <p:tag name="KSO_WM_SLIDE_LAYOUT" val="a_f"/>
  <p:tag name="KSO_WM_SLIDE_LAYOUT_CNT" val="1_1"/>
  <p:tag name="KSO_WM_SLIDE_POSITION" val="66*116"/>
  <p:tag name="KSO_WM_SLIDE_SIZE" val="828*370"/>
  <p:tag name="KSO_WM_SLIDE_TYPE" val="text"/>
  <p:tag name="KSO_WM_TAG_VERSION" val="1.0"/>
  <p:tag name="KSO_WM_TEMPLATE_CATEGORY" val="custom"/>
  <p:tag name="KSO_WM_TEMPLATE_INDEX" val="160394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宋体</vt:lpstr>
      <vt:lpstr>楷体</vt:lpstr>
      <vt:lpstr>微软雅黑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2024-09-01T16:04:10.409</cp:lastPrinted>
  <dcterms:created xsi:type="dcterms:W3CDTF">2024-09-01T08:04:10Z</dcterms:created>
  <dcterms:modified xsi:type="dcterms:W3CDTF">2024-09-01T08:04:12Z</dcterms:modified>
</cp:coreProperties>
</file>