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DHJNAD+PDQJMI+ArialMT"/>
      <p:regular r:id="rId18"/>
    </p:embeddedFont>
    <p:embeddedFont>
      <p:font typeface="GVWHNH+MS-UIGothic"/>
      <p:regular r:id="rId19"/>
    </p:embeddedFont>
    <p:embeddedFont>
      <p:font typeface="NKWDKI+SDMUSQ+MicrosoftYaHei"/>
      <p:regular r:id="rId20"/>
    </p:embeddedFont>
    <p:embeddedFont>
      <p:font typeface="RSMSHA+TPMMUG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CB898-9E0A-4941-9B5F-96CD31B20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7C7BE-D151-4D18-8608-31550D311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010A9-AB04-47D0-8D6C-6A713EDCF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C6731-9810-4D6D-88D0-8347EA130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1B5C2F-6670-412D-A471-3D25D14EA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DE9799-E0F7-4076-AAF6-B962476D6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9248CC-0359-4F46-8F86-2BCCD564E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38770-27C2-48AD-BF86-B3281D9CC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F8C2B-0034-495F-8E1E-077BF927B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10D63-6A42-4531-91E1-7988FE9FB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BFEDC-1486-4AB2-8D3D-45198E0B7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5303104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40729" y="1735010"/>
            <a:ext cx="3842575" cy="134362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HJNAD+PDQJMI+ArialMT"/>
                <a:cs typeface="DHJNAD+PDQJM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VWHNH+MS-UIGothic"/>
                <a:cs typeface="GVWHNH+MS-UIGothic"/>
              </a:rPr>
              <a:t>第一章</a:t>
            </a:r>
            <a:r>
              <a:rPr sz="2400" spc="1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VWHNH+MS-UIGothic"/>
                <a:cs typeface="GVWHNH+MS-UIGothic"/>
              </a:rPr>
              <a:t>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FFFFFF"/>
                </a:solidFill>
                <a:latin typeface="GVWHNH+MS-UIGothic"/>
                <a:cs typeface="GVWHNH+MS-UIGothic"/>
              </a:rPr>
              <a:t>重点与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2400">
                <a:solidFill>
                  <a:srgbClr val="FFFFFF"/>
                </a:solidFill>
                <a:latin typeface="GVWHNH+MS-UIGothic"/>
                <a:cs typeface="GVWHNH+MS-UIGothic"/>
              </a:rPr>
              <a:t>点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HJNAD+PDQJMI+ArialMT"/>
                <a:cs typeface="DHJNAD+PDQJM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VWHNH+MS-UIGothic"/>
                <a:cs typeface="GVWHNH+MS-UIGothic"/>
              </a:rPr>
              <a:t>第二章</a:t>
            </a:r>
            <a:r>
              <a:rPr sz="2400" spc="1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VWHNH+MS-UIGothic"/>
                <a:cs typeface="GVWHNH+MS-UIGothic"/>
              </a:rPr>
              <a:t>典型例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FFFFFF"/>
                </a:solidFill>
                <a:latin typeface="GVWHNH+MS-UIGothic"/>
                <a:cs typeface="GVWHNH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840729" y="2854515"/>
            <a:ext cx="4543615" cy="19036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HJNAD+PDQJMI+ArialMT"/>
                <a:cs typeface="DHJNAD+PDQJM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VWHNH+MS-UIGothic"/>
                <a:cs typeface="GVWHNH+MS-UIGothic"/>
              </a:rPr>
              <a:t>第三章</a:t>
            </a:r>
            <a:r>
              <a:rPr sz="2400" spc="1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VWHNH+MS-UIGothic"/>
                <a:cs typeface="GVWHNH+MS-UIGothic"/>
              </a:rPr>
              <a:t>模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拟试题</a:t>
            </a:r>
            <a:r>
              <a:rPr sz="2400">
                <a:solidFill>
                  <a:srgbClr val="FFFFFF"/>
                </a:solidFill>
                <a:latin typeface="GVWHNH+MS-UIGothic"/>
                <a:cs typeface="GVWHNH+MS-UIGothic"/>
              </a:rPr>
              <a:t>与答案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HJNAD+PDQJMI+ArialMT"/>
                <a:cs typeface="DHJNAD+PDQJM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VWHNH+MS-UIGothic"/>
                <a:cs typeface="GVWHNH+MS-UIGothic"/>
              </a:rPr>
              <a:t>第四章</a:t>
            </a:r>
            <a:r>
              <a:rPr sz="2400" spc="1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VWHNH+MS-UIGothic"/>
                <a:cs typeface="GVWHNH+MS-UIGothic"/>
              </a:rPr>
              <a:t>易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错</a:t>
            </a:r>
            <a:r>
              <a:rPr sz="2400">
                <a:solidFill>
                  <a:srgbClr val="FFFFFF"/>
                </a:solidFill>
                <a:latin typeface="GVWHNH+MS-UIGothic"/>
                <a:cs typeface="GVWHNH+MS-UIGothic"/>
              </a:rPr>
              <a:t>易混知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FFFFFF"/>
                </a:solidFill>
                <a:latin typeface="GVWHNH+MS-UIGothic"/>
                <a:cs typeface="GVWHNH+MS-UIGothic"/>
              </a:rPr>
              <a:t>点梳理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HJNAD+PDQJMI+ArialMT"/>
                <a:cs typeface="DHJNAD+PDQJM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VWHNH+MS-UIGothic"/>
                <a:cs typeface="GVWHNH+MS-UIGothic"/>
              </a:rPr>
              <a:t>第五章</a:t>
            </a:r>
            <a:r>
              <a:rPr sz="2400" spc="1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VWHNH+MS-UIGothic"/>
                <a:cs typeface="GVWHNH+MS-UIGothic"/>
              </a:rPr>
              <a:t>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FFFFFF"/>
                </a:solidFill>
                <a:latin typeface="GVWHNH+MS-UIGothic"/>
                <a:cs typeface="GVWHNH+MS-UIGothic"/>
              </a:rPr>
              <a:t>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2400">
                <a:solidFill>
                  <a:srgbClr val="FFFFFF"/>
                </a:solidFill>
                <a:latin typeface="GVWHNH+MS-UIGothic"/>
                <a:cs typeface="GVWHNH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重点知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点回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588884" y="2299176"/>
            <a:ext cx="1943006" cy="15417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VWHNH+MS-UIGothic"/>
                <a:cs typeface="GVWHNH+MS-UIGothic"/>
              </a:rPr>
              <a:t>重点</a:t>
            </a:r>
            <a:r>
              <a:rPr sz="1200">
                <a:solidFill>
                  <a:srgbClr val="1C7EBD"/>
                </a:solidFill>
                <a:latin typeface="NKWDKI+SDMUSQ+MicrosoftYaHei"/>
                <a:cs typeface="NKWDKI+SDMUSQ+MicrosoftYaHei"/>
              </a:rPr>
              <a:t>1</a:t>
            </a:r>
            <a:r>
              <a:rPr sz="1200">
                <a:solidFill>
                  <a:srgbClr val="1C7EBD"/>
                </a:solidFill>
                <a:latin typeface="GVWHNH+MS-UIGothic"/>
                <a:cs typeface="GVWHNH+MS-UIGothic"/>
              </a:rPr>
              <a:t>：函数的概念与性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200"/>
              </a:lnSpc>
              <a:spcBef>
                <a:spcPts val="7939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VWHNH+MS-UIGothic"/>
                <a:cs typeface="GVWHNH+MS-UIGothic"/>
              </a:rPr>
              <a:t>函数的定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义</a:t>
            </a:r>
            <a:r>
              <a:rPr sz="1200">
                <a:solidFill>
                  <a:srgbClr val="1C7EBD"/>
                </a:solidFill>
                <a:latin typeface="GVWHNH+MS-UIGothic"/>
                <a:cs typeface="GVWHNH+MS-UIGothic"/>
              </a:rPr>
              <a:t>及定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义</a:t>
            </a:r>
            <a:r>
              <a:rPr sz="1200">
                <a:solidFill>
                  <a:srgbClr val="1C7EBD"/>
                </a:solidFill>
                <a:latin typeface="GVWHNH+MS-UIGothic"/>
                <a:cs typeface="GVWHNH+MS-UIGothic"/>
              </a:rPr>
              <a:t>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88884" y="4681696"/>
            <a:ext cx="160020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VWHNH+MS-UIGothic"/>
                <a:cs typeface="GVWHNH+MS-UIGothic"/>
              </a:rPr>
              <a:t>函数的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值</a:t>
            </a:r>
            <a:r>
              <a:rPr sz="1200">
                <a:solidFill>
                  <a:srgbClr val="1C7EBD"/>
                </a:solidFill>
                <a:latin typeface="GVWHNH+MS-UIGothic"/>
                <a:cs typeface="GVWHNH+MS-UIGothic"/>
              </a:rPr>
              <a:t>域及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单调</a:t>
            </a:r>
            <a:r>
              <a:rPr sz="1200">
                <a:solidFill>
                  <a:srgbClr val="1C7EBD"/>
                </a:solidFill>
                <a:latin typeface="GVWHNH+MS-UIGothic"/>
                <a:cs typeface="GVWHNH+MS-UIGothic"/>
              </a:rPr>
              <a:t>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重点知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点回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19275" y="2773501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KWDKI+SDMUSQ+MicrosoftYaHei"/>
                <a:cs typeface="NKWDKI+SDMUSQ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28029" y="2773501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KWDKI+SDMUSQ+MicrosoftYaHei"/>
                <a:cs typeface="NKWDKI+SDMUSQ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36784" y="2773501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KWDKI+SDMUSQ+MicrosoftYaHei"/>
                <a:cs typeface="NKWDKI+SDMUSQ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82369" y="4381484"/>
            <a:ext cx="2077619" cy="44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GVWHNH+MS-UIGothic"/>
                <a:cs typeface="GVWHNH+MS-UIGothic"/>
              </a:rPr>
              <a:t>函数的奇偶性和周期性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7615" y="4381484"/>
            <a:ext cx="2307034" cy="4557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GVWHNH+MS-UIGothic"/>
                <a:cs typeface="GVWHNH+MS-UIGothic"/>
              </a:rPr>
              <a:t>重点</a:t>
            </a:r>
            <a:r>
              <a:rPr sz="1400" spc="25">
                <a:solidFill>
                  <a:srgbClr val="1C7EBD"/>
                </a:solidFill>
                <a:latin typeface="NKWDKI+SDMUSQ+MicrosoftYaHei"/>
                <a:cs typeface="NKWDKI+SDMUSQ+MicrosoftYaHei"/>
              </a:rPr>
              <a:t>2</a:t>
            </a:r>
            <a:r>
              <a:rPr sz="1400" spc="25">
                <a:solidFill>
                  <a:srgbClr val="1C7EBD"/>
                </a:solidFill>
                <a:latin typeface="GVWHNH+MS-UIGothic"/>
                <a:cs typeface="GVWHNH+MS-UIGothic"/>
              </a:rPr>
              <a:t>：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400" spc="25">
                <a:solidFill>
                  <a:srgbClr val="1C7EBD"/>
                </a:solidFill>
                <a:latin typeface="GVWHNH+MS-UIGothic"/>
                <a:cs typeface="GVWHNH+MS-UIGothic"/>
              </a:rPr>
              <a:t>数的概念与性</a:t>
            </a:r>
            <a:r>
              <a:rPr sz="1400">
                <a:solidFill>
                  <a:srgbClr val="1C7EB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99880" y="4381484"/>
            <a:ext cx="2077620" cy="44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400" spc="25">
                <a:solidFill>
                  <a:srgbClr val="1C7EBD"/>
                </a:solidFill>
                <a:latin typeface="GVWHNH+MS-UIGothic"/>
                <a:cs typeface="GVWHNH+MS-UIGothic"/>
              </a:rPr>
              <a:t>数的定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义</a:t>
            </a:r>
            <a:r>
              <a:rPr sz="1400" spc="25">
                <a:solidFill>
                  <a:srgbClr val="1C7EBD"/>
                </a:solidFill>
                <a:latin typeface="GVWHNH+MS-UIGothic"/>
                <a:cs typeface="GVWHNH+MS-UIGothic"/>
              </a:rPr>
              <a:t>及几何意</a:t>
            </a:r>
            <a:r>
              <a:rPr sz="1400">
                <a:solidFill>
                  <a:srgbClr val="1C7EBD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重点知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点回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数的四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运算法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及复合函数求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182621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重点</a:t>
            </a:r>
            <a:r>
              <a:rPr sz="1500">
                <a:solidFill>
                  <a:srgbClr val="1C7EBD"/>
                </a:solidFill>
                <a:latin typeface="NKWDKI+SDMUSQ+MicrosoftYaHei"/>
                <a:cs typeface="NKWDKI+SDMUSQ+MicrosoftYaHei"/>
              </a:rPr>
              <a:t>3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：定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分的概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念与性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利用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数研究函数的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单调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性及极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重点知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点回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分的定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与几何意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分的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算及性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利用定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分求平面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形的面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难</a:t>
            </a: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点知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点解析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6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点</a:t>
            </a:r>
            <a:r>
              <a:rPr sz="1500">
                <a:solidFill>
                  <a:srgbClr val="FFFFFF"/>
                </a:solidFill>
                <a:latin typeface="NKWDKI+SDMUSQ+MicrosoftYaHei"/>
                <a:cs typeface="NKWDKI+SDMUSQ+MicrosoftYaHei"/>
              </a:rPr>
              <a:t>1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：利用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数研究函数的极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与最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值问题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与最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的定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及判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利用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数解决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实际问题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中的最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难</a:t>
            </a: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点知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点解析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286690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点</a:t>
            </a:r>
            <a:r>
              <a:rPr sz="1500">
                <a:solidFill>
                  <a:srgbClr val="FFFFFF"/>
                </a:solidFill>
                <a:latin typeface="NKWDKI+SDMUSQ+MicrosoftYaHei"/>
                <a:cs typeface="NKWDKI+SDMUSQ+MicrosoftYaHei"/>
              </a:rPr>
              <a:t>2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：不定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分的概念与性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26289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不定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分的定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及几何意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不定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分的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GVWHNH+MS-UIGothic"/>
                <a:cs typeface="GVWHNH+MS-UIGothic"/>
              </a:rPr>
              <a:t>算及性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难</a:t>
            </a: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点知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点解析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5985" y="1828006"/>
            <a:ext cx="2278379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VWHNH+MS-UIGothic"/>
                <a:cs typeface="GVWHNH+MS-UIGothic"/>
              </a:rPr>
              <a:t>利用不定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积</a:t>
            </a:r>
            <a:r>
              <a:rPr sz="1200">
                <a:solidFill>
                  <a:srgbClr val="1C7EBD"/>
                </a:solidFill>
                <a:latin typeface="GVWHNH+MS-UIGothic"/>
                <a:cs typeface="GVWHNH+MS-UIGothic"/>
              </a:rPr>
              <a:t>分求函数的原函数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07680" y="1828006"/>
            <a:ext cx="2118267" cy="3906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难</a:t>
            </a:r>
            <a:r>
              <a:rPr sz="1200">
                <a:solidFill>
                  <a:srgbClr val="1C7EBD"/>
                </a:solidFill>
                <a:latin typeface="GVWHNH+MS-UIGothic"/>
                <a:cs typeface="GVWHNH+MS-UIGothic"/>
              </a:rPr>
              <a:t>点</a:t>
            </a:r>
            <a:r>
              <a:rPr sz="1200">
                <a:solidFill>
                  <a:srgbClr val="1C7EBD"/>
                </a:solidFill>
                <a:latin typeface="NKWDKI+SDMUSQ+MicrosoftYaHei"/>
                <a:cs typeface="NKWDKI+SDMUSQ+MicrosoftYaHei"/>
              </a:rPr>
              <a:t>3</a:t>
            </a:r>
            <a:r>
              <a:rPr sz="1200">
                <a:solidFill>
                  <a:srgbClr val="1C7EBD"/>
                </a:solidFill>
                <a:latin typeface="GVWHNH+MS-UIGothic"/>
                <a:cs typeface="GVWHNH+MS-UIGothic"/>
              </a:rPr>
              <a:t>：微分中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值</a:t>
            </a:r>
            <a:r>
              <a:rPr sz="1200">
                <a:solidFill>
                  <a:srgbClr val="1C7EBD"/>
                </a:solidFill>
                <a:latin typeface="GVWHNH+MS-UIGothic"/>
                <a:cs typeface="GVWHNH+MS-UIGothic"/>
              </a:rPr>
              <a:t>定理的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200">
                <a:solidFill>
                  <a:srgbClr val="1C7EBD"/>
                </a:solidFill>
                <a:latin typeface="GVWHNH+MS-UIGothic"/>
                <a:cs typeface="GVWHNH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13585" y="3150076"/>
            <a:ext cx="2453639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VWHNH+MS-UIGothic"/>
                <a:cs typeface="GVWHNH+MS-UIGothic"/>
              </a:rPr>
              <a:t>微分中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值</a:t>
            </a:r>
            <a:r>
              <a:rPr sz="1200">
                <a:solidFill>
                  <a:srgbClr val="1C7EBD"/>
                </a:solidFill>
                <a:latin typeface="GVWHNH+MS-UIGothic"/>
                <a:cs typeface="GVWHNH+MS-UIGothic"/>
              </a:rPr>
              <a:t>定理的表述及几何意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07680" y="3190081"/>
            <a:ext cx="297942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GVWHNH+MS-UIGothic"/>
                <a:cs typeface="GVWHNH+MS-UIGothic"/>
              </a:rPr>
              <a:t>利用微分中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值</a:t>
            </a:r>
            <a:r>
              <a:rPr sz="1200">
                <a:solidFill>
                  <a:srgbClr val="1C7EBD"/>
                </a:solidFill>
                <a:latin typeface="GVWHNH+MS-UIGothic"/>
                <a:cs typeface="GVWHNH+MS-UIGothic"/>
              </a:rPr>
              <a:t>定理解决不等式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证</a:t>
            </a:r>
            <a:r>
              <a:rPr sz="1200">
                <a:solidFill>
                  <a:srgbClr val="1C7EBD"/>
                </a:solidFill>
                <a:latin typeface="GVWHNH+MS-UIGothic"/>
                <a:cs typeface="GVWHNH+MS-UIGothic"/>
              </a:rPr>
              <a:t>明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常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见题</a:t>
            </a: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型与解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思路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20214" y="1686996"/>
            <a:ext cx="1208913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题</a:t>
            </a:r>
            <a:r>
              <a:rPr sz="2300" spc="25">
                <a:solidFill>
                  <a:srgbClr val="43AEF2"/>
                </a:solidFill>
                <a:latin typeface="GVWHNH+MS-UIGothic"/>
                <a:cs typeface="GVWHNH+MS-UIGothic"/>
              </a:rPr>
              <a:t>型</a:t>
            </a:r>
            <a:r>
              <a:rPr sz="2300">
                <a:solidFill>
                  <a:srgbClr val="43AEF2"/>
                </a:solidFill>
                <a:latin typeface="RSMSHA+TPMMUG+MicrosoftYaHei-Bold"/>
                <a:cs typeface="RSMSHA+TPMMUG+MicrosoftYaHei-Bold"/>
              </a:rPr>
              <a:t>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370444" y="168699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GVWHNH+MS-UIGothic"/>
                <a:cs typeface="GVWHNH+MS-UIGothic"/>
              </a:rPr>
              <a:t>解</a:t>
            </a: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题</a:t>
            </a:r>
            <a:r>
              <a:rPr sz="2300" spc="25">
                <a:solidFill>
                  <a:srgbClr val="43AEF2"/>
                </a:solidFill>
                <a:latin typeface="GVWHNH+MS-UIGothic"/>
                <a:cs typeface="GVWHNH+MS-UIGothic"/>
              </a:rPr>
              <a:t>思路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370444" y="2080112"/>
            <a:ext cx="45995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根据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数的概念与性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，先求出函数的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数，再根据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数与函数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单调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性的关系，判断函数的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单调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性，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而求出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函数的极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20214" y="2104243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函数的定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域、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域及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单调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性的求解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20214" y="331894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GVWHNH+MS-UIGothic"/>
                <a:cs typeface="GVWHNH+MS-UIGothic"/>
              </a:rPr>
              <a:t>解</a:t>
            </a: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题</a:t>
            </a:r>
            <a:r>
              <a:rPr sz="2300" spc="25">
                <a:solidFill>
                  <a:srgbClr val="43AEF2"/>
                </a:solidFill>
                <a:latin typeface="GVWHNH+MS-UIGothic"/>
                <a:cs typeface="GVWHNH+MS-UIGothic"/>
              </a:rPr>
              <a:t>思路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370444" y="3318946"/>
            <a:ext cx="1208913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题</a:t>
            </a:r>
            <a:r>
              <a:rPr sz="2300" spc="25">
                <a:solidFill>
                  <a:srgbClr val="43AEF2"/>
                </a:solidFill>
                <a:latin typeface="GVWHNH+MS-UIGothic"/>
                <a:cs typeface="GVWHNH+MS-UIGothic"/>
              </a:rPr>
              <a:t>型</a:t>
            </a:r>
            <a:r>
              <a:rPr sz="2300">
                <a:solidFill>
                  <a:srgbClr val="43AEF2"/>
                </a:solidFill>
                <a:latin typeface="RSMSHA+TPMMUG+MicrosoftYaHei-Bold"/>
                <a:cs typeface="RSMSHA+TPMMUG+MicrosoftYaHei-Bold"/>
              </a:rPr>
              <a:t>3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720214" y="3760958"/>
            <a:ext cx="45995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根据函数的概念与性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合函数的定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域、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域及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单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性的定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义进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行求解。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370444" y="3760958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利用定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分求平面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形的面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积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370444" y="488993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GVWHNH+MS-UIGothic"/>
                <a:cs typeface="GVWHNH+MS-UIGothic"/>
              </a:rPr>
              <a:t>解</a:t>
            </a: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题</a:t>
            </a:r>
            <a:r>
              <a:rPr sz="2300" spc="25">
                <a:solidFill>
                  <a:srgbClr val="43AEF2"/>
                </a:solidFill>
                <a:latin typeface="GVWHNH+MS-UIGothic"/>
                <a:cs typeface="GVWHNH+MS-UIGothic"/>
              </a:rPr>
              <a:t>思路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720214" y="4914701"/>
            <a:ext cx="1208913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题</a:t>
            </a:r>
            <a:r>
              <a:rPr sz="2300" spc="25">
                <a:solidFill>
                  <a:srgbClr val="43AEF2"/>
                </a:solidFill>
                <a:latin typeface="GVWHNH+MS-UIGothic"/>
                <a:cs typeface="GVWHNH+MS-UIGothic"/>
              </a:rPr>
              <a:t>型</a:t>
            </a:r>
            <a:r>
              <a:rPr sz="2300">
                <a:solidFill>
                  <a:srgbClr val="43AEF2"/>
                </a:solidFill>
                <a:latin typeface="RSMSHA+TPMMUG+MicrosoftYaHei-Bold"/>
                <a:cs typeface="RSMSHA+TPMMUG+MicrosoftYaHei-Bold"/>
              </a:rPr>
              <a:t>2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1720214" y="5368778"/>
            <a:ext cx="33518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利用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数研究函数的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单调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性及极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值问题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370444" y="5368778"/>
            <a:ext cx="466578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根据定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分的概念与性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，先确定被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函数和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分的区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，再根据定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分的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算公式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算，最后根据定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分的几何意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求出平面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形的面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1C7EBD"/>
                </a:solidFill>
                <a:latin typeface="GVWHNH+MS-UIGothic"/>
                <a:cs typeface="GVWHN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432763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例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43AEF2"/>
                </a:solidFill>
                <a:latin typeface="RSMSHA+TPMMUG+MicrosoftYaHei-Bold"/>
                <a:cs typeface="RSMSHA+TPMMUG+MicrosoftYaHei-Bold"/>
              </a:rPr>
              <a:t>1</a:t>
            </a: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：概念辨析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类题</a:t>
            </a:r>
            <a:r>
              <a:rPr sz="3000">
                <a:solidFill>
                  <a:srgbClr val="43AEF2"/>
                </a:solidFill>
                <a:latin typeface="GVWHNH+MS-UIGothic"/>
                <a:cs typeface="GVWHNH+MS-UIGothic"/>
              </a:rPr>
              <a:t>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3014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RSMSHA+TPMMUG+MicrosoftYaHei-Bold"/>
                <a:cs typeface="RSMSHA+TPMMU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02990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RSMSHA+TPMMUG+MicrosoftYaHei-Bold"/>
                <a:cs typeface="RSMSHA+TPMMUG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35979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RSMSHA+TPMMUG+MicrosoftYaHei-Bold"/>
                <a:cs typeface="RSMSHA+TPMMUG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73719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RSMSHA+TPMMUG+MicrosoftYaHei-Bold"/>
                <a:cs typeface="RSMSHA+TPMMUG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448290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RSMSHA+TPMMUG+MicrosoftYaHei-Bold"/>
                <a:cs typeface="RSMSHA+TPMMUG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8484" y="2657213"/>
            <a:ext cx="33327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总结词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：掌握核心概念，</a:t>
            </a:r>
            <a:r>
              <a:rPr sz="1500" spc="1197">
                <a:solidFill>
                  <a:srgbClr val="1C7EBD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描述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207000" y="2657213"/>
            <a:ext cx="212675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NKWDKI+SDMUSQ+MicrosoftYaHei"/>
                <a:cs typeface="NKWDKI+SDMUSQ+MicrosoftYaHei"/>
              </a:rPr>
              <a:t>1. 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目内容：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出四个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概念，其中两个容易混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淆，要求考生从中找出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不同点并解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445375" y="2657213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NKWDKI+SDMUSQ+MicrosoftYaHei"/>
                <a:cs typeface="NKWDKI+SDMUSQ+MicrosoftYaHei"/>
              </a:rPr>
              <a:t>2. 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分析思路：首先，仔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细阅读题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目，了解需要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辨析的概念；其次，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对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719944" y="2657213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NKWDKI+SDMUSQ+MicrosoftYaHei"/>
                <a:cs typeface="NKWDKI+SDMUSQ+MicrosoftYaHei"/>
              </a:rPr>
              <a:t>3. 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解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技巧：善于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总结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归纳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相似概念之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区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，平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多做概念辨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78484" y="3000113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区分易混点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7445375" y="3685913"/>
            <a:ext cx="502362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每个概念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行逐一分析，</a:t>
            </a:r>
            <a:r>
              <a:rPr sz="1500" spc="1032">
                <a:solidFill>
                  <a:srgbClr val="1C7EBD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析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类题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目，提高解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速度。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找准其核心含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和易混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445375" y="4371713"/>
            <a:ext cx="203150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点；最后，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比四个概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7445375" y="4714613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念之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的差异，重点区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7445375" y="505751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GVWHNH+MS-UIGothic"/>
                <a:cs typeface="GVWHNH+MS-UIGothic"/>
              </a:rPr>
              <a:t>分易混点。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https://d.book118.com/576153031040010054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DHJNAD+PDQJMI+ArialMT</vt:lpstr>
      <vt:lpstr>Times New Roman</vt:lpstr>
      <vt:lpstr>GVWHNH+MS-UIGothic</vt:lpstr>
      <vt:lpstr>SimSun</vt:lpstr>
      <vt:lpstr>NKWDKI+SDMUSQ+MicrosoftYaHei</vt:lpstr>
      <vt:lpstr>RSMSHA+TPMMUG+MicrosoftYaHei-Bold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2024-09-21T06:23:40.498</cp:lastPrinted>
  <dcterms:created xsi:type="dcterms:W3CDTF">2024-09-20T22:23:40Z</dcterms:created>
  <dcterms:modified xsi:type="dcterms:W3CDTF">2024-09-20T22:23:41Z</dcterms:modified>
</cp:coreProperties>
</file>