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6351E-EE02-46CB-A000-234326B27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3A861-E4E8-4534-991E-A41D77AD4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8E5E1-4D39-41A3-A9A9-DF25B9495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9434A-CED3-4E86-85C6-DAE6AECA2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C66F01-A135-48EA-9301-B0049D98E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2EDF34-1BE7-4EA3-BCCA-B24979729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1A2AA7-84DA-44AA-B6F6-6988F9EE2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969480-D075-4607-B8C2-16A5B6AD0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9F094-9335-41BF-9E90-BE4CECF4D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8CDD8-4F1B-463C-A237-7D20D54D4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CB583-725E-4E05-81E2-0DEB31762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760842" y="1445928"/>
            <a:ext cx="5549900" cy="43827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12" Type="http://schemas.openxmlformats.org/officeDocument/2006/relationships/image" Target="../media/image16.png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12" Type="http://schemas.openxmlformats.org/officeDocument/2006/relationships/image" Target="../media/image15.png" /><Relationship Id="rId13" Type="http://schemas.openxmlformats.org/officeDocument/2006/relationships/image" Target="../media/image16.png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12" Type="http://schemas.openxmlformats.org/officeDocument/2006/relationships/image" Target="../media/image16.png" /><Relationship Id="rId2" Type="http://schemas.openxmlformats.org/officeDocument/2006/relationships/image" Target="../media/image20.png" /><Relationship Id="rId3" Type="http://schemas.openxmlformats.org/officeDocument/2006/relationships/image" Target="../media/image21.jpe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2" Type="http://schemas.openxmlformats.org/officeDocument/2006/relationships/image" Target="../media/image22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2.png" /><Relationship Id="rId7" Type="http://schemas.openxmlformats.org/officeDocument/2006/relationships/image" Target="../media/image11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12" Type="http://schemas.openxmlformats.org/officeDocument/2006/relationships/image" Target="../media/image16.png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12" Type="http://schemas.openxmlformats.org/officeDocument/2006/relationships/image" Target="../media/image16.png" /><Relationship Id="rId2" Type="http://schemas.openxmlformats.org/officeDocument/2006/relationships/image" Target="../media/image20.png" /><Relationship Id="rId3" Type="http://schemas.openxmlformats.org/officeDocument/2006/relationships/image" Target="../media/image25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2" Type="http://schemas.openxmlformats.org/officeDocument/2006/relationships/image" Target="../media/image26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0213402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5414012" y="4180913"/>
            <a:ext cx="439420" cy="439420"/>
          </a:xfrm>
          <a:custGeom>
            <a:rect l="l" t="t" r="r" b="b"/>
            <a:pathLst>
              <a:path w="439420" h="439420">
                <a:moveTo>
                  <a:pt x="438912" y="219456"/>
                </a:moveTo>
                <a:lnTo>
                  <a:pt x="0" y="219456"/>
                </a:lnTo>
                <a:lnTo>
                  <a:pt x="4459" y="175227"/>
                </a:lnTo>
                <a:lnTo>
                  <a:pt x="17246" y="134033"/>
                </a:lnTo>
                <a:lnTo>
                  <a:pt x="37480" y="96756"/>
                </a:lnTo>
                <a:lnTo>
                  <a:pt x="64278" y="64277"/>
                </a:lnTo>
                <a:lnTo>
                  <a:pt x="96757" y="37479"/>
                </a:lnTo>
                <a:lnTo>
                  <a:pt x="134036" y="17245"/>
                </a:lnTo>
                <a:lnTo>
                  <a:pt x="175233" y="4458"/>
                </a:lnTo>
                <a:lnTo>
                  <a:pt x="219456" y="0"/>
                </a:lnTo>
                <a:lnTo>
                  <a:pt x="263685" y="4459"/>
                </a:lnTo>
                <a:lnTo>
                  <a:pt x="304879" y="17246"/>
                </a:lnTo>
                <a:lnTo>
                  <a:pt x="342156" y="37480"/>
                </a:lnTo>
                <a:lnTo>
                  <a:pt x="374635" y="64277"/>
                </a:lnTo>
                <a:lnTo>
                  <a:pt x="401432" y="96756"/>
                </a:lnTo>
                <a:lnTo>
                  <a:pt x="421666" y="134034"/>
                </a:lnTo>
                <a:lnTo>
                  <a:pt x="434453" y="175228"/>
                </a:lnTo>
                <a:lnTo>
                  <a:pt x="438912" y="219456"/>
                </a:lnTo>
                <a:close/>
              </a:path>
              <a:path w="439420" h="439420">
                <a:moveTo>
                  <a:pt x="219456" y="438911"/>
                </a:moveTo>
                <a:lnTo>
                  <a:pt x="175228" y="434453"/>
                </a:lnTo>
                <a:lnTo>
                  <a:pt x="134034" y="421666"/>
                </a:lnTo>
                <a:lnTo>
                  <a:pt x="96756" y="401432"/>
                </a:lnTo>
                <a:lnTo>
                  <a:pt x="64277" y="374634"/>
                </a:lnTo>
                <a:lnTo>
                  <a:pt x="37479" y="342155"/>
                </a:lnTo>
                <a:lnTo>
                  <a:pt x="17246" y="304878"/>
                </a:lnTo>
                <a:lnTo>
                  <a:pt x="4458" y="263684"/>
                </a:lnTo>
                <a:lnTo>
                  <a:pt x="0" y="219455"/>
                </a:lnTo>
                <a:lnTo>
                  <a:pt x="438912" y="219456"/>
                </a:lnTo>
                <a:lnTo>
                  <a:pt x="434453" y="263684"/>
                </a:lnTo>
                <a:lnTo>
                  <a:pt x="421666" y="304878"/>
                </a:lnTo>
                <a:lnTo>
                  <a:pt x="401432" y="342155"/>
                </a:lnTo>
                <a:lnTo>
                  <a:pt x="374634" y="374634"/>
                </a:lnTo>
                <a:lnTo>
                  <a:pt x="342156" y="401432"/>
                </a:lnTo>
                <a:lnTo>
                  <a:pt x="304878" y="421666"/>
                </a:lnTo>
                <a:lnTo>
                  <a:pt x="263684" y="434453"/>
                </a:lnTo>
                <a:lnTo>
                  <a:pt x="219456" y="43891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8143885" y="4180913"/>
            <a:ext cx="439420" cy="439420"/>
            <a:chOff x="8143885" y="4180913"/>
            <a:chExt cx="439420" cy="439420"/>
          </a:xfrm>
        </p:grpSpPr>
        <p:sp>
          <p:nvSpPr>
            <p:cNvPr id="5" name="object 5"/>
            <p:cNvSpPr/>
            <p:nvPr/>
          </p:nvSpPr>
          <p:spPr>
            <a:xfrm>
              <a:off x="8143885" y="4180913"/>
              <a:ext cx="439420" cy="439420"/>
            </a:xfrm>
            <a:custGeom>
              <a:rect l="l" t="t" r="r" b="b"/>
              <a:pathLst>
                <a:path w="439420" h="439420">
                  <a:moveTo>
                    <a:pt x="438914" y="219456"/>
                  </a:moveTo>
                  <a:lnTo>
                    <a:pt x="3" y="219456"/>
                  </a:lnTo>
                  <a:lnTo>
                    <a:pt x="4462" y="175227"/>
                  </a:lnTo>
                  <a:lnTo>
                    <a:pt x="17250" y="134033"/>
                  </a:lnTo>
                  <a:lnTo>
                    <a:pt x="37484" y="96756"/>
                  </a:lnTo>
                  <a:lnTo>
                    <a:pt x="64281" y="64277"/>
                  </a:lnTo>
                  <a:lnTo>
                    <a:pt x="96761" y="37479"/>
                  </a:lnTo>
                  <a:lnTo>
                    <a:pt x="134039" y="17245"/>
                  </a:lnTo>
                  <a:lnTo>
                    <a:pt x="175236" y="4458"/>
                  </a:lnTo>
                  <a:lnTo>
                    <a:pt x="219459" y="0"/>
                  </a:lnTo>
                  <a:lnTo>
                    <a:pt x="263687" y="4459"/>
                  </a:lnTo>
                  <a:lnTo>
                    <a:pt x="304881" y="17246"/>
                  </a:lnTo>
                  <a:lnTo>
                    <a:pt x="342158" y="37480"/>
                  </a:lnTo>
                  <a:lnTo>
                    <a:pt x="374637" y="64277"/>
                  </a:lnTo>
                  <a:lnTo>
                    <a:pt x="401434" y="96756"/>
                  </a:lnTo>
                  <a:lnTo>
                    <a:pt x="421668" y="134034"/>
                  </a:lnTo>
                  <a:lnTo>
                    <a:pt x="434455" y="175228"/>
                  </a:lnTo>
                  <a:lnTo>
                    <a:pt x="438914" y="219456"/>
                  </a:lnTo>
                  <a:close/>
                </a:path>
                <a:path w="439420" h="439420">
                  <a:moveTo>
                    <a:pt x="219457" y="438911"/>
                  </a:moveTo>
                  <a:lnTo>
                    <a:pt x="175228" y="434453"/>
                  </a:lnTo>
                  <a:lnTo>
                    <a:pt x="134033" y="421666"/>
                  </a:lnTo>
                  <a:lnTo>
                    <a:pt x="96756" y="401432"/>
                  </a:lnTo>
                  <a:lnTo>
                    <a:pt x="64277" y="374634"/>
                  </a:lnTo>
                  <a:lnTo>
                    <a:pt x="37479" y="342155"/>
                  </a:lnTo>
                  <a:lnTo>
                    <a:pt x="17245" y="304878"/>
                  </a:lnTo>
                  <a:lnTo>
                    <a:pt x="4458" y="263684"/>
                  </a:lnTo>
                  <a:lnTo>
                    <a:pt x="0" y="219455"/>
                  </a:lnTo>
                  <a:lnTo>
                    <a:pt x="438914" y="219456"/>
                  </a:lnTo>
                  <a:lnTo>
                    <a:pt x="434454" y="263684"/>
                  </a:lnTo>
                  <a:lnTo>
                    <a:pt x="421666" y="304878"/>
                  </a:lnTo>
                  <a:lnTo>
                    <a:pt x="401433" y="342155"/>
                  </a:lnTo>
                  <a:lnTo>
                    <a:pt x="374635" y="374634"/>
                  </a:lnTo>
                  <a:lnTo>
                    <a:pt x="342156" y="401432"/>
                  </a:lnTo>
                  <a:lnTo>
                    <a:pt x="304879" y="421666"/>
                  </a:lnTo>
                  <a:lnTo>
                    <a:pt x="263685" y="434453"/>
                  </a:lnTo>
                  <a:lnTo>
                    <a:pt x="219457" y="43891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265810" y="4278450"/>
              <a:ext cx="243840" cy="243839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405372" y="1838821"/>
            <a:ext cx="5940425" cy="191833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983739" marR="5080" indent="-1971675">
              <a:lnSpc>
                <a:spcPct val="120600"/>
              </a:lnSpc>
              <a:spcBef>
                <a:spcPts val="90"/>
              </a:spcBef>
            </a:pPr>
            <a:r>
              <a:rPr sz="5150" spc="-10">
                <a:solidFill>
                  <a:srgbClr val="FFFFFF"/>
                </a:solidFill>
              </a:rPr>
              <a:t>服装销售方案的可行</a:t>
            </a:r>
            <a:r>
              <a:rPr sz="5150" spc="-20">
                <a:solidFill>
                  <a:srgbClr val="FFFFFF"/>
                </a:solidFill>
              </a:rPr>
              <a:t>性分析</a:t>
            </a:r>
            <a:endParaRPr sz="5150"/>
          </a:p>
        </p:txBody>
      </p:sp>
      <p:pic>
        <p:nvPicPr>
          <p:cNvPr id="8" name="object 8"/>
          <p:cNvPicPr/>
          <p:nvPr/>
        </p:nvPicPr>
        <p:blipFill>
          <a:blip r:embed="rId4"/>
          <a:stretch>
            <a:fillRect/>
          </a:stretch>
        </p:blipFill>
        <p:spPr>
          <a:xfrm>
            <a:off x="5516757" y="4281220"/>
            <a:ext cx="243840" cy="2438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0" y="8128"/>
            <a:ext cx="2682240" cy="6852284"/>
          </a:xfrm>
          <a:custGeom>
            <a:rect l="l" t="t" r="r" b="b"/>
            <a:pathLst>
              <a:path w="2682240" h="6852284">
                <a:moveTo>
                  <a:pt x="2682239" y="6851904"/>
                </a:moveTo>
                <a:lnTo>
                  <a:pt x="0" y="6851904"/>
                </a:lnTo>
                <a:lnTo>
                  <a:pt x="0" y="0"/>
                </a:lnTo>
                <a:lnTo>
                  <a:pt x="2682239" y="0"/>
                </a:lnTo>
                <a:lnTo>
                  <a:pt x="2682239" y="6851904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722424" y="2474264"/>
            <a:ext cx="1920239" cy="1920239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327660" rIns="0" bIns="0" rtlCol="0">
            <a:spAutoFit/>
          </a:bodyPr>
          <a:lstStyle/>
          <a:p>
            <a:pPr marL="187960">
              <a:lnSpc>
                <a:spcPct val="100000"/>
              </a:lnSpc>
              <a:spcBef>
                <a:spcPts val="2580"/>
              </a:spcBef>
            </a:pPr>
            <a:r>
              <a:rPr sz="6050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605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711227" y="1443235"/>
            <a:ext cx="4800600" cy="40271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0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25">
                <a:solidFill>
                  <a:srgbClr val="2C3E55"/>
                </a:solidFill>
                <a:latin typeface="微软雅黑"/>
                <a:cs typeface="微软雅黑"/>
              </a:rPr>
              <a:t>引言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9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2C3E55"/>
                </a:solidFill>
                <a:latin typeface="微软雅黑"/>
                <a:cs typeface="微软雅黑"/>
              </a:rPr>
              <a:t>服装销售市场现状及趋势分析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9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2C3E55"/>
                </a:solidFill>
                <a:latin typeface="微软雅黑"/>
                <a:cs typeface="微软雅黑"/>
              </a:rPr>
              <a:t>服装销售方案介绍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89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2C3E55"/>
                </a:solidFill>
                <a:latin typeface="微软雅黑"/>
                <a:cs typeface="微软雅黑"/>
              </a:rPr>
              <a:t>服装销售方案可行性评估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9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2C3E55"/>
                </a:solidFill>
                <a:latin typeface="微软雅黑"/>
                <a:cs typeface="微软雅黑"/>
              </a:rPr>
              <a:t>服装销售方案实施计划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9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2C3E55"/>
                </a:solidFill>
                <a:latin typeface="微软雅黑"/>
                <a:cs typeface="微软雅黑"/>
              </a:rPr>
              <a:t>服装销售方案预期效果及收益预测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89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2C3E55"/>
                </a:solidFill>
                <a:latin typeface="微软雅黑"/>
                <a:cs typeface="微软雅黑"/>
              </a:rPr>
              <a:t>结论与建议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487595" y="2992034"/>
            <a:ext cx="99695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spc="-25">
                <a:solidFill>
                  <a:srgbClr val="2C3E55"/>
                </a:solidFill>
                <a:latin typeface="微软雅黑"/>
                <a:cs typeface="微软雅黑"/>
              </a:rPr>
              <a:t>引言</a:t>
            </a:r>
            <a:endParaRPr sz="38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842150" y="3008634"/>
            <a:ext cx="92900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57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220586" y="1729537"/>
            <a:ext cx="5081270" cy="4358005"/>
            <a:chOff x="6220586" y="1729537"/>
            <a:chExt cx="5081270" cy="435800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235700" y="1739900"/>
              <a:ext cx="5058969" cy="2163308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230111" y="1739062"/>
              <a:ext cx="5059045" cy="2163445"/>
            </a:xfrm>
            <a:custGeom>
              <a:rect l="l" t="t" r="r" b="b"/>
              <a:pathLst>
                <a:path w="5059045" h="2163445">
                  <a:moveTo>
                    <a:pt x="0" y="0"/>
                  </a:moveTo>
                  <a:lnTo>
                    <a:pt x="5058968" y="0"/>
                  </a:lnTo>
                  <a:lnTo>
                    <a:pt x="5058968" y="2163307"/>
                  </a:lnTo>
                  <a:lnTo>
                    <a:pt x="0" y="2163307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235700" y="3911600"/>
              <a:ext cx="5058969" cy="216330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6233164" y="3914561"/>
              <a:ext cx="5059045" cy="2163445"/>
            </a:xfrm>
            <a:custGeom>
              <a:rect l="l" t="t" r="r" b="b"/>
              <a:pathLst>
                <a:path w="5059045" h="2163445">
                  <a:moveTo>
                    <a:pt x="0" y="0"/>
                  </a:moveTo>
                  <a:lnTo>
                    <a:pt x="5058968" y="0"/>
                  </a:lnTo>
                  <a:lnTo>
                    <a:pt x="5058968" y="2163307"/>
                  </a:lnTo>
                  <a:lnTo>
                    <a:pt x="0" y="2163307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763828" y="1852479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99060" rIns="0" bIns="0" rtlCol="0">
            <a:spAutoFit/>
          </a:bodyPr>
          <a:lstStyle/>
          <a:p>
            <a:pPr marL="114300">
              <a:lnSpc>
                <a:spcPct val="100000"/>
              </a:lnSpc>
              <a:spcBef>
                <a:spcPts val="780"/>
              </a:spcBef>
            </a:pPr>
            <a:r>
              <a:rPr sz="1400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379366" y="1500058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分析服装销售方案的可行性，为决策者提供决策</a:t>
            </a:r>
            <a:r>
              <a:rPr sz="1500" spc="-20">
                <a:latin typeface="微软雅黑"/>
                <a:cs typeface="微软雅黑"/>
              </a:rPr>
              <a:t>依据。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63828" y="3650029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99060" rIns="0" bIns="0" rtlCol="0">
            <a:spAutoFit/>
          </a:bodyPr>
          <a:lstStyle/>
          <a:p>
            <a:pPr marL="112395">
              <a:lnSpc>
                <a:spcPct val="100000"/>
              </a:lnSpc>
              <a:spcBef>
                <a:spcPts val="780"/>
              </a:spcBef>
            </a:pPr>
            <a:r>
              <a:rPr sz="1400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379366" y="3411906"/>
            <a:ext cx="4025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应对市场竞争，提升销售业绩，拓展市场份额。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63828" y="5441488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99060" rIns="0" bIns="0" rtlCol="0">
            <a:spAutoFit/>
          </a:bodyPr>
          <a:lstStyle/>
          <a:p>
            <a:pPr marL="123825">
              <a:lnSpc>
                <a:spcPct val="100000"/>
              </a:lnSpc>
              <a:spcBef>
                <a:spcPts val="780"/>
              </a:spcBef>
            </a:pPr>
            <a:r>
              <a:rPr sz="1400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379366" y="5209454"/>
            <a:ext cx="421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适应消费者需求变化，提高顾客满意度和忠诚度。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4" name="object 3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21226" y="2201509"/>
            <a:ext cx="3650615" cy="1295400"/>
          </a:xfrm>
          <a:prstGeom prst="rect">
            <a:avLst/>
          </a:prstGeom>
          <a:solidFill>
            <a:srgbClr val="00A5B2">
              <a:alpha val="19999"/>
            </a:srgbClr>
          </a:solidFill>
        </p:spPr>
        <p:txBody>
          <a:bodyPr vert="horz" wrap="square" lIns="0" tIns="12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"/>
              </a:spcBef>
            </a:pPr>
            <a:endParaRPr sz="2300">
              <a:latin typeface="Times New Roman"/>
              <a:cs typeface="Times New Roman"/>
            </a:endParaRPr>
          </a:p>
          <a:p>
            <a:pPr marL="116205">
              <a:lnSpc>
                <a:spcPct val="100000"/>
              </a:lnSpc>
              <a:spcBef>
                <a:spcPts val="5"/>
              </a:spcBef>
            </a:pPr>
            <a:r>
              <a:rPr sz="1500" spc="-5">
                <a:latin typeface="微软雅黑"/>
                <a:cs typeface="微软雅黑"/>
              </a:rPr>
              <a:t>服装销售方案的市场调研和分析。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21226" y="3917777"/>
            <a:ext cx="3650615" cy="1295400"/>
          </a:xfrm>
          <a:prstGeom prst="rect">
            <a:avLst/>
          </a:prstGeom>
          <a:solidFill>
            <a:srgbClr val="00A5B2">
              <a:alpha val="19999"/>
            </a:srgbClr>
          </a:solidFill>
        </p:spPr>
        <p:txBody>
          <a:bodyPr vert="horz" wrap="square" lIns="0" tIns="444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5"/>
              </a:spcBef>
            </a:pPr>
            <a:endParaRPr sz="2300">
              <a:latin typeface="Times New Roman"/>
              <a:cs typeface="Times New Roman"/>
            </a:endParaRPr>
          </a:p>
          <a:p>
            <a:pPr marL="116205">
              <a:lnSpc>
                <a:spcPct val="100000"/>
              </a:lnSpc>
            </a:pPr>
            <a:r>
              <a:rPr sz="1500" spc="-5">
                <a:latin typeface="微软雅黑"/>
                <a:cs typeface="微软雅黑"/>
              </a:rPr>
              <a:t>服装销售方案的预期效果和风险评估。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620730" y="2201509"/>
            <a:ext cx="3650615" cy="1295400"/>
          </a:xfrm>
          <a:prstGeom prst="rect">
            <a:avLst/>
          </a:prstGeom>
          <a:solidFill>
            <a:srgbClr val="00A5B2">
              <a:alpha val="19999"/>
            </a:srgbClr>
          </a:solidFill>
        </p:spPr>
        <p:txBody>
          <a:bodyPr vert="horz" wrap="square" lIns="0" tIns="12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"/>
              </a:spcBef>
            </a:pPr>
            <a:endParaRPr sz="2300">
              <a:latin typeface="Times New Roman"/>
              <a:cs typeface="Times New Roman"/>
            </a:endParaRPr>
          </a:p>
          <a:p>
            <a:pPr marL="140335">
              <a:lnSpc>
                <a:spcPct val="100000"/>
              </a:lnSpc>
              <a:spcBef>
                <a:spcPts val="5"/>
              </a:spcBef>
            </a:pPr>
            <a:r>
              <a:rPr sz="1500" spc="-5">
                <a:latin typeface="微软雅黑"/>
                <a:cs typeface="微软雅黑"/>
              </a:rPr>
              <a:t>服装销售方案的制定和实施计划。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20730" y="3917777"/>
            <a:ext cx="3650615" cy="1295400"/>
          </a:xfrm>
          <a:prstGeom prst="rect">
            <a:avLst/>
          </a:prstGeom>
          <a:solidFill>
            <a:srgbClr val="00A5B2">
              <a:alpha val="19999"/>
            </a:srgbClr>
          </a:solidFill>
        </p:spPr>
        <p:txBody>
          <a:bodyPr vert="horz" wrap="square" lIns="0" tIns="444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5"/>
              </a:spcBef>
            </a:pPr>
            <a:endParaRPr sz="2300">
              <a:latin typeface="Times New Roman"/>
              <a:cs typeface="Times New Roman"/>
            </a:endParaRPr>
          </a:p>
          <a:p>
            <a:pPr marL="85725">
              <a:lnSpc>
                <a:spcPct val="100000"/>
              </a:lnSpc>
            </a:pPr>
            <a:r>
              <a:rPr sz="1500" spc="-5">
                <a:latin typeface="微软雅黑"/>
                <a:cs typeface="微软雅黑"/>
              </a:rPr>
              <a:t>服装销售方案的可行性结论和建议。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571267" y="3917777"/>
            <a:ext cx="1295400" cy="1295400"/>
            <a:chOff x="4571267" y="3917777"/>
            <a:chExt cx="1295400" cy="1295400"/>
          </a:xfrm>
        </p:grpSpPr>
        <p:sp>
          <p:nvSpPr>
            <p:cNvPr id="7" name="object 7"/>
            <p:cNvSpPr/>
            <p:nvPr/>
          </p:nvSpPr>
          <p:spPr>
            <a:xfrm>
              <a:off x="4571267" y="3917777"/>
              <a:ext cx="1295400" cy="1295400"/>
            </a:xfrm>
            <a:custGeom>
              <a:rect l="l" t="t" r="r" b="b"/>
              <a:pathLst>
                <a:path w="1295400" h="1295400">
                  <a:moveTo>
                    <a:pt x="1295400" y="1295400"/>
                  </a:moveTo>
                  <a:lnTo>
                    <a:pt x="0" y="1295400"/>
                  </a:lnTo>
                  <a:lnTo>
                    <a:pt x="0" y="0"/>
                  </a:lnTo>
                  <a:lnTo>
                    <a:pt x="1295400" y="0"/>
                  </a:lnTo>
                  <a:lnTo>
                    <a:pt x="1295400" y="1295400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915761" y="4291457"/>
              <a:ext cx="606425" cy="548005"/>
            </a:xfrm>
            <a:custGeom>
              <a:rect l="l" t="t" r="r" b="b"/>
              <a:pathLst>
                <a:path w="606425" h="548004">
                  <a:moveTo>
                    <a:pt x="194280" y="107358"/>
                  </a:moveTo>
                  <a:lnTo>
                    <a:pt x="159326" y="107358"/>
                  </a:lnTo>
                  <a:lnTo>
                    <a:pt x="159326" y="48955"/>
                  </a:lnTo>
                  <a:lnTo>
                    <a:pt x="162908" y="30073"/>
                  </a:lnTo>
                  <a:lnTo>
                    <a:pt x="172739" y="14493"/>
                  </a:lnTo>
                  <a:lnTo>
                    <a:pt x="187447" y="3905"/>
                  </a:lnTo>
                  <a:lnTo>
                    <a:pt x="205661" y="0"/>
                  </a:lnTo>
                  <a:lnTo>
                    <a:pt x="402381" y="0"/>
                  </a:lnTo>
                  <a:lnTo>
                    <a:pt x="420252" y="3905"/>
                  </a:lnTo>
                  <a:lnTo>
                    <a:pt x="434998" y="14493"/>
                  </a:lnTo>
                  <a:lnTo>
                    <a:pt x="445019" y="30073"/>
                  </a:lnTo>
                  <a:lnTo>
                    <a:pt x="446530" y="37790"/>
                  </a:lnTo>
                  <a:lnTo>
                    <a:pt x="199158" y="37790"/>
                  </a:lnTo>
                  <a:lnTo>
                    <a:pt x="194280" y="42943"/>
                  </a:lnTo>
                  <a:lnTo>
                    <a:pt x="194280" y="107358"/>
                  </a:lnTo>
                  <a:close/>
                </a:path>
                <a:path w="606425" h="548004">
                  <a:moveTo>
                    <a:pt x="448716" y="107358"/>
                  </a:moveTo>
                  <a:lnTo>
                    <a:pt x="412948" y="107358"/>
                  </a:lnTo>
                  <a:lnTo>
                    <a:pt x="412948" y="42943"/>
                  </a:lnTo>
                  <a:lnTo>
                    <a:pt x="408071" y="37790"/>
                  </a:lnTo>
                  <a:lnTo>
                    <a:pt x="446530" y="37790"/>
                  </a:lnTo>
                  <a:lnTo>
                    <a:pt x="448716" y="48955"/>
                  </a:lnTo>
                  <a:lnTo>
                    <a:pt x="448716" y="107358"/>
                  </a:lnTo>
                  <a:close/>
                </a:path>
                <a:path w="606425" h="548004">
                  <a:moveTo>
                    <a:pt x="560082" y="547958"/>
                  </a:moveTo>
                  <a:lnTo>
                    <a:pt x="46334" y="547958"/>
                  </a:lnTo>
                  <a:lnTo>
                    <a:pt x="28120" y="544052"/>
                  </a:lnTo>
                  <a:lnTo>
                    <a:pt x="13412" y="533464"/>
                  </a:lnTo>
                  <a:lnTo>
                    <a:pt x="3581" y="517884"/>
                  </a:lnTo>
                  <a:lnTo>
                    <a:pt x="0" y="499002"/>
                  </a:lnTo>
                  <a:lnTo>
                    <a:pt x="0" y="156314"/>
                  </a:lnTo>
                  <a:lnTo>
                    <a:pt x="3581" y="137432"/>
                  </a:lnTo>
                  <a:lnTo>
                    <a:pt x="13412" y="121851"/>
                  </a:lnTo>
                  <a:lnTo>
                    <a:pt x="28120" y="111263"/>
                  </a:lnTo>
                  <a:lnTo>
                    <a:pt x="46334" y="107358"/>
                  </a:lnTo>
                  <a:lnTo>
                    <a:pt x="560082" y="107358"/>
                  </a:lnTo>
                  <a:lnTo>
                    <a:pt x="578295" y="111263"/>
                  </a:lnTo>
                  <a:lnTo>
                    <a:pt x="593004" y="121851"/>
                  </a:lnTo>
                  <a:lnTo>
                    <a:pt x="602835" y="137432"/>
                  </a:lnTo>
                  <a:lnTo>
                    <a:pt x="604298" y="145148"/>
                  </a:lnTo>
                  <a:lnTo>
                    <a:pt x="39831" y="145148"/>
                  </a:lnTo>
                  <a:lnTo>
                    <a:pt x="34954" y="150302"/>
                  </a:lnTo>
                  <a:lnTo>
                    <a:pt x="34954" y="253365"/>
                  </a:lnTo>
                  <a:lnTo>
                    <a:pt x="606416" y="253365"/>
                  </a:lnTo>
                  <a:lnTo>
                    <a:pt x="606416" y="290297"/>
                  </a:lnTo>
                  <a:lnTo>
                    <a:pt x="34954" y="290297"/>
                  </a:lnTo>
                  <a:lnTo>
                    <a:pt x="34954" y="505014"/>
                  </a:lnTo>
                  <a:lnTo>
                    <a:pt x="39831" y="510167"/>
                  </a:lnTo>
                  <a:lnTo>
                    <a:pt x="604298" y="510167"/>
                  </a:lnTo>
                  <a:lnTo>
                    <a:pt x="602835" y="517884"/>
                  </a:lnTo>
                  <a:lnTo>
                    <a:pt x="593004" y="533464"/>
                  </a:lnTo>
                  <a:lnTo>
                    <a:pt x="578295" y="544052"/>
                  </a:lnTo>
                  <a:lnTo>
                    <a:pt x="560082" y="547958"/>
                  </a:lnTo>
                  <a:close/>
                </a:path>
                <a:path w="606425" h="548004">
                  <a:moveTo>
                    <a:pt x="606416" y="253365"/>
                  </a:moveTo>
                  <a:lnTo>
                    <a:pt x="571462" y="253365"/>
                  </a:lnTo>
                  <a:lnTo>
                    <a:pt x="571462" y="150302"/>
                  </a:lnTo>
                  <a:lnTo>
                    <a:pt x="566585" y="145148"/>
                  </a:lnTo>
                  <a:lnTo>
                    <a:pt x="604298" y="145148"/>
                  </a:lnTo>
                  <a:lnTo>
                    <a:pt x="606416" y="156314"/>
                  </a:lnTo>
                  <a:lnTo>
                    <a:pt x="606416" y="253365"/>
                  </a:lnTo>
                  <a:close/>
                </a:path>
                <a:path w="606425" h="548004">
                  <a:moveTo>
                    <a:pt x="199158" y="253365"/>
                  </a:moveTo>
                  <a:lnTo>
                    <a:pt x="163390" y="253365"/>
                  </a:lnTo>
                  <a:lnTo>
                    <a:pt x="163390" y="228458"/>
                  </a:lnTo>
                  <a:lnTo>
                    <a:pt x="199158" y="228458"/>
                  </a:lnTo>
                  <a:lnTo>
                    <a:pt x="199158" y="253365"/>
                  </a:lnTo>
                  <a:close/>
                </a:path>
                <a:path w="606425" h="548004">
                  <a:moveTo>
                    <a:pt x="443025" y="253365"/>
                  </a:moveTo>
                  <a:lnTo>
                    <a:pt x="407258" y="253365"/>
                  </a:lnTo>
                  <a:lnTo>
                    <a:pt x="407258" y="229317"/>
                  </a:lnTo>
                  <a:lnTo>
                    <a:pt x="443025" y="229317"/>
                  </a:lnTo>
                  <a:lnTo>
                    <a:pt x="443025" y="253365"/>
                  </a:lnTo>
                  <a:close/>
                </a:path>
                <a:path w="606425" h="548004">
                  <a:moveTo>
                    <a:pt x="199158" y="316063"/>
                  </a:moveTo>
                  <a:lnTo>
                    <a:pt x="163390" y="316063"/>
                  </a:lnTo>
                  <a:lnTo>
                    <a:pt x="163390" y="290297"/>
                  </a:lnTo>
                  <a:lnTo>
                    <a:pt x="199158" y="290297"/>
                  </a:lnTo>
                  <a:lnTo>
                    <a:pt x="199158" y="316063"/>
                  </a:lnTo>
                  <a:close/>
                </a:path>
                <a:path w="606425" h="548004">
                  <a:moveTo>
                    <a:pt x="443025" y="316922"/>
                  </a:moveTo>
                  <a:lnTo>
                    <a:pt x="407258" y="316922"/>
                  </a:lnTo>
                  <a:lnTo>
                    <a:pt x="407258" y="290297"/>
                  </a:lnTo>
                  <a:lnTo>
                    <a:pt x="443025" y="290297"/>
                  </a:lnTo>
                  <a:lnTo>
                    <a:pt x="443025" y="316922"/>
                  </a:lnTo>
                  <a:close/>
                </a:path>
                <a:path w="606425" h="548004">
                  <a:moveTo>
                    <a:pt x="604298" y="510167"/>
                  </a:moveTo>
                  <a:lnTo>
                    <a:pt x="566585" y="510167"/>
                  </a:lnTo>
                  <a:lnTo>
                    <a:pt x="571462" y="505014"/>
                  </a:lnTo>
                  <a:lnTo>
                    <a:pt x="571462" y="290297"/>
                  </a:lnTo>
                  <a:lnTo>
                    <a:pt x="606416" y="290297"/>
                  </a:lnTo>
                  <a:lnTo>
                    <a:pt x="606416" y="499002"/>
                  </a:lnTo>
                  <a:lnTo>
                    <a:pt x="604298" y="51016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6325452" y="2201509"/>
            <a:ext cx="1295400" cy="1295400"/>
            <a:chOff x="6325452" y="2201509"/>
            <a:chExt cx="1295400" cy="1295400"/>
          </a:xfrm>
        </p:grpSpPr>
        <p:sp>
          <p:nvSpPr>
            <p:cNvPr id="10" name="object 10"/>
            <p:cNvSpPr/>
            <p:nvPr/>
          </p:nvSpPr>
          <p:spPr>
            <a:xfrm>
              <a:off x="6325452" y="2201509"/>
              <a:ext cx="1295400" cy="1295400"/>
            </a:xfrm>
            <a:custGeom>
              <a:rect l="l" t="t" r="r" b="b"/>
              <a:pathLst>
                <a:path w="1295400" h="1295400">
                  <a:moveTo>
                    <a:pt x="1295399" y="1295400"/>
                  </a:moveTo>
                  <a:lnTo>
                    <a:pt x="0" y="1295400"/>
                  </a:lnTo>
                  <a:lnTo>
                    <a:pt x="0" y="0"/>
                  </a:lnTo>
                  <a:lnTo>
                    <a:pt x="1295399" y="0"/>
                  </a:lnTo>
                  <a:lnTo>
                    <a:pt x="1295399" y="1295400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867021" y="2819156"/>
              <a:ext cx="211408" cy="225430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6609466" y="2608738"/>
              <a:ext cx="727710" cy="548005"/>
            </a:xfrm>
            <a:custGeom>
              <a:rect l="l" t="t" r="r" b="b"/>
              <a:pathLst>
                <a:path w="727709" h="548005">
                  <a:moveTo>
                    <a:pt x="544314" y="547786"/>
                  </a:moveTo>
                  <a:lnTo>
                    <a:pt x="184034" y="547786"/>
                  </a:lnTo>
                  <a:lnTo>
                    <a:pt x="147626" y="544207"/>
                  </a:lnTo>
                  <a:lnTo>
                    <a:pt x="81747" y="516946"/>
                  </a:lnTo>
                  <a:lnTo>
                    <a:pt x="30809" y="465972"/>
                  </a:lnTo>
                  <a:lnTo>
                    <a:pt x="3575" y="400422"/>
                  </a:lnTo>
                  <a:lnTo>
                    <a:pt x="0" y="364541"/>
                  </a:lnTo>
                  <a:lnTo>
                    <a:pt x="3575" y="328096"/>
                  </a:lnTo>
                  <a:lnTo>
                    <a:pt x="30809" y="262151"/>
                  </a:lnTo>
                  <a:lnTo>
                    <a:pt x="77593" y="214055"/>
                  </a:lnTo>
                  <a:lnTo>
                    <a:pt x="132974" y="187464"/>
                  </a:lnTo>
                  <a:lnTo>
                    <a:pt x="163586" y="181295"/>
                  </a:lnTo>
                  <a:lnTo>
                    <a:pt x="169976" y="147592"/>
                  </a:lnTo>
                  <a:lnTo>
                    <a:pt x="199188" y="86033"/>
                  </a:lnTo>
                  <a:lnTo>
                    <a:pt x="252576" y="34130"/>
                  </a:lnTo>
                  <a:lnTo>
                    <a:pt x="286884" y="15473"/>
                  </a:lnTo>
                  <a:lnTo>
                    <a:pt x="324297" y="3944"/>
                  </a:lnTo>
                  <a:lnTo>
                    <a:pt x="364174" y="0"/>
                  </a:lnTo>
                  <a:lnTo>
                    <a:pt x="403641" y="3944"/>
                  </a:lnTo>
                  <a:lnTo>
                    <a:pt x="441099" y="15473"/>
                  </a:lnTo>
                  <a:lnTo>
                    <a:pt x="475636" y="34130"/>
                  </a:lnTo>
                  <a:lnTo>
                    <a:pt x="486251" y="42887"/>
                  </a:lnTo>
                  <a:lnTo>
                    <a:pt x="364174" y="42887"/>
                  </a:lnTo>
                  <a:lnTo>
                    <a:pt x="314015" y="50988"/>
                  </a:lnTo>
                  <a:lnTo>
                    <a:pt x="270447" y="73547"/>
                  </a:lnTo>
                  <a:lnTo>
                    <a:pt x="236086" y="107943"/>
                  </a:lnTo>
                  <a:lnTo>
                    <a:pt x="213550" y="151555"/>
                  </a:lnTo>
                  <a:lnTo>
                    <a:pt x="205456" y="201765"/>
                  </a:lnTo>
                  <a:lnTo>
                    <a:pt x="205456" y="223208"/>
                  </a:lnTo>
                  <a:lnTo>
                    <a:pt x="183060" y="223208"/>
                  </a:lnTo>
                  <a:lnTo>
                    <a:pt x="138939" y="230421"/>
                  </a:lnTo>
                  <a:lnTo>
                    <a:pt x="100473" y="250500"/>
                  </a:lnTo>
                  <a:lnTo>
                    <a:pt x="70046" y="281106"/>
                  </a:lnTo>
                  <a:lnTo>
                    <a:pt x="50041" y="319899"/>
                  </a:lnTo>
                  <a:lnTo>
                    <a:pt x="42843" y="364541"/>
                  </a:lnTo>
                  <a:lnTo>
                    <a:pt x="50049" y="408707"/>
                  </a:lnTo>
                  <a:lnTo>
                    <a:pt x="70108" y="447212"/>
                  </a:lnTo>
                  <a:lnTo>
                    <a:pt x="100683" y="477670"/>
                  </a:lnTo>
                  <a:lnTo>
                    <a:pt x="139438" y="497694"/>
                  </a:lnTo>
                  <a:lnTo>
                    <a:pt x="184034" y="504899"/>
                  </a:lnTo>
                  <a:lnTo>
                    <a:pt x="660744" y="504899"/>
                  </a:lnTo>
                  <a:lnTo>
                    <a:pt x="646053" y="516946"/>
                  </a:lnTo>
                  <a:lnTo>
                    <a:pt x="614544" y="533775"/>
                  </a:lnTo>
                  <a:lnTo>
                    <a:pt x="580296" y="544207"/>
                  </a:lnTo>
                  <a:lnTo>
                    <a:pt x="544314" y="547786"/>
                  </a:lnTo>
                  <a:close/>
                </a:path>
                <a:path w="727709" h="548005">
                  <a:moveTo>
                    <a:pt x="660744" y="504899"/>
                  </a:moveTo>
                  <a:lnTo>
                    <a:pt x="544314" y="504899"/>
                  </a:lnTo>
                  <a:lnTo>
                    <a:pt x="588910" y="497694"/>
                  </a:lnTo>
                  <a:lnTo>
                    <a:pt x="627665" y="477670"/>
                  </a:lnTo>
                  <a:lnTo>
                    <a:pt x="658240" y="447212"/>
                  </a:lnTo>
                  <a:lnTo>
                    <a:pt x="678299" y="408707"/>
                  </a:lnTo>
                  <a:lnTo>
                    <a:pt x="685504" y="364541"/>
                  </a:lnTo>
                  <a:lnTo>
                    <a:pt x="678299" y="319899"/>
                  </a:lnTo>
                  <a:lnTo>
                    <a:pt x="658240" y="281106"/>
                  </a:lnTo>
                  <a:lnTo>
                    <a:pt x="627665" y="250500"/>
                  </a:lnTo>
                  <a:lnTo>
                    <a:pt x="588910" y="230421"/>
                  </a:lnTo>
                  <a:lnTo>
                    <a:pt x="544314" y="223208"/>
                  </a:lnTo>
                  <a:lnTo>
                    <a:pt x="521918" y="223208"/>
                  </a:lnTo>
                  <a:lnTo>
                    <a:pt x="521918" y="200790"/>
                  </a:lnTo>
                  <a:lnTo>
                    <a:pt x="513832" y="151056"/>
                  </a:lnTo>
                  <a:lnTo>
                    <a:pt x="491351" y="107732"/>
                  </a:lnTo>
                  <a:lnTo>
                    <a:pt x="457138" y="73485"/>
                  </a:lnTo>
                  <a:lnTo>
                    <a:pt x="413858" y="50981"/>
                  </a:lnTo>
                  <a:lnTo>
                    <a:pt x="364174" y="42887"/>
                  </a:lnTo>
                  <a:lnTo>
                    <a:pt x="486251" y="42887"/>
                  </a:lnTo>
                  <a:lnTo>
                    <a:pt x="528597" y="86033"/>
                  </a:lnTo>
                  <a:lnTo>
                    <a:pt x="557413" y="147592"/>
                  </a:lnTo>
                  <a:lnTo>
                    <a:pt x="563788" y="181295"/>
                  </a:lnTo>
                  <a:lnTo>
                    <a:pt x="594400" y="187464"/>
                  </a:lnTo>
                  <a:lnTo>
                    <a:pt x="649781" y="214055"/>
                  </a:lnTo>
                  <a:lnTo>
                    <a:pt x="696976" y="262151"/>
                  </a:lnTo>
                  <a:lnTo>
                    <a:pt x="723936" y="328096"/>
                  </a:lnTo>
                  <a:lnTo>
                    <a:pt x="727374" y="364541"/>
                  </a:lnTo>
                  <a:lnTo>
                    <a:pt x="723936" y="400422"/>
                  </a:lnTo>
                  <a:lnTo>
                    <a:pt x="713742" y="434476"/>
                  </a:lnTo>
                  <a:lnTo>
                    <a:pt x="696976" y="465972"/>
                  </a:lnTo>
                  <a:lnTo>
                    <a:pt x="673820" y="494177"/>
                  </a:lnTo>
                  <a:lnTo>
                    <a:pt x="660744" y="50489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3" name="object 13"/>
          <p:cNvGrpSpPr/>
          <p:nvPr/>
        </p:nvGrpSpPr>
        <p:grpSpPr>
          <a:xfrm>
            <a:off x="4571267" y="2201509"/>
            <a:ext cx="1295400" cy="1295400"/>
            <a:chOff x="4571267" y="2201509"/>
            <a:chExt cx="1295400" cy="1295400"/>
          </a:xfrm>
        </p:grpSpPr>
        <p:sp>
          <p:nvSpPr>
            <p:cNvPr id="14" name="object 14"/>
            <p:cNvSpPr/>
            <p:nvPr/>
          </p:nvSpPr>
          <p:spPr>
            <a:xfrm>
              <a:off x="4571267" y="2201509"/>
              <a:ext cx="1295400" cy="1295400"/>
            </a:xfrm>
            <a:custGeom>
              <a:rect l="l" t="t" r="r" b="b"/>
              <a:pathLst>
                <a:path w="1295400" h="1295400">
                  <a:moveTo>
                    <a:pt x="1295400" y="1295400"/>
                  </a:moveTo>
                  <a:lnTo>
                    <a:pt x="0" y="1295400"/>
                  </a:lnTo>
                  <a:lnTo>
                    <a:pt x="0" y="0"/>
                  </a:lnTo>
                  <a:lnTo>
                    <a:pt x="1295400" y="0"/>
                  </a:lnTo>
                  <a:lnTo>
                    <a:pt x="1295400" y="1295400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902200" y="2603500"/>
              <a:ext cx="634227" cy="494386"/>
            </a:xfrm>
            <a:prstGeom prst="rect">
              <a:avLst/>
            </a:prstGeom>
          </p:spPr>
        </p:pic>
      </p:grpSp>
      <p:grpSp>
        <p:nvGrpSpPr>
          <p:cNvPr id="16" name="object 16"/>
          <p:cNvGrpSpPr/>
          <p:nvPr/>
        </p:nvGrpSpPr>
        <p:grpSpPr>
          <a:xfrm>
            <a:off x="6325452" y="3917777"/>
            <a:ext cx="1295400" cy="1295400"/>
            <a:chOff x="6325452" y="3917777"/>
            <a:chExt cx="1295400" cy="1295400"/>
          </a:xfrm>
        </p:grpSpPr>
        <p:sp>
          <p:nvSpPr>
            <p:cNvPr id="17" name="object 17"/>
            <p:cNvSpPr/>
            <p:nvPr/>
          </p:nvSpPr>
          <p:spPr>
            <a:xfrm>
              <a:off x="6325452" y="3917777"/>
              <a:ext cx="1295400" cy="1295400"/>
            </a:xfrm>
            <a:custGeom>
              <a:rect l="l" t="t" r="r" b="b"/>
              <a:pathLst>
                <a:path w="1295400" h="1295400">
                  <a:moveTo>
                    <a:pt x="1295399" y="1295400"/>
                  </a:moveTo>
                  <a:lnTo>
                    <a:pt x="0" y="1295400"/>
                  </a:lnTo>
                  <a:lnTo>
                    <a:pt x="0" y="0"/>
                  </a:lnTo>
                  <a:lnTo>
                    <a:pt x="1295399" y="0"/>
                  </a:lnTo>
                  <a:lnTo>
                    <a:pt x="1295399" y="1295400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718300" y="4267200"/>
              <a:ext cx="500968" cy="589605"/>
            </a:xfrm>
            <a:prstGeom prst="rect">
              <a:avLst/>
            </a:prstGeom>
          </p:spPr>
        </p:pic>
      </p:grp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汇报范围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87595" y="2175932"/>
            <a:ext cx="5854700" cy="14249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20800"/>
              </a:lnSpc>
              <a:spcBef>
                <a:spcPts val="95"/>
              </a:spcBef>
            </a:pPr>
            <a:r>
              <a:rPr sz="3800" b="0" spc="-5">
                <a:solidFill>
                  <a:srgbClr val="2C3E55"/>
                </a:solidFill>
                <a:latin typeface="微软雅黑"/>
                <a:cs typeface="微软雅黑"/>
              </a:rPr>
              <a:t>服装销售市场现状及趋势分</a:t>
            </a:r>
            <a:r>
              <a:rPr sz="3800" b="0" spc="-50">
                <a:solidFill>
                  <a:srgbClr val="2C3E55"/>
                </a:solidFill>
                <a:latin typeface="微软雅黑"/>
                <a:cs typeface="微软雅黑"/>
              </a:rPr>
              <a:t>析</a:t>
            </a:r>
            <a:endParaRPr sz="3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842150" y="3008634"/>
            <a:ext cx="92900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57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267053" y="1720535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89535" rIns="0" bIns="0" rtlCol="0">
            <a:spAutoFit/>
          </a:bodyPr>
          <a:lstStyle/>
          <a:p>
            <a:pPr marL="108585">
              <a:lnSpc>
                <a:spcPct val="100000"/>
              </a:lnSpc>
              <a:spcBef>
                <a:spcPts val="705"/>
              </a:spcBef>
            </a:pP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877721" y="1582712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根据相关统计数据，服装销售市场在过去几年中呈现出稳步增长的态势，市场规模不断扩大。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67053" y="3329626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89535" rIns="0" bIns="0" rtlCol="0">
            <a:spAutoFit/>
          </a:bodyPr>
          <a:lstStyle/>
          <a:p>
            <a:pPr marL="108585">
              <a:lnSpc>
                <a:spcPct val="100000"/>
              </a:lnSpc>
              <a:spcBef>
                <a:spcPts val="705"/>
              </a:spcBef>
            </a:pP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877721" y="3191804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随着消费者购买力的提升和时尚观念的转变，服装销售市场仍有较大的增长空间。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6908800" y="1790700"/>
            <a:ext cx="4502785" cy="4074795"/>
            <a:chOff x="6908800" y="1790700"/>
            <a:chExt cx="4502785" cy="407479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908800" y="1803400"/>
              <a:ext cx="4502195" cy="406176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908800" y="1790700"/>
              <a:ext cx="4502195" cy="2732628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1877721" y="4783234"/>
            <a:ext cx="40259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线上销售渠道的崛起为服装销售市场带来了新的增长点，预计未来几年线上销售将持续保持高速</a:t>
            </a:r>
            <a:r>
              <a:rPr sz="1500" spc="-20">
                <a:latin typeface="微软雅黑"/>
                <a:cs typeface="微软雅黑"/>
              </a:rPr>
              <a:t>增长。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市场规模与增长</a:t>
            </a:r>
          </a:p>
        </p:txBody>
      </p:sp>
      <p:sp>
        <p:nvSpPr>
          <p:cNvPr id="32" name="object 32"/>
          <p:cNvSpPr txBox="1"/>
          <p:nvPr/>
        </p:nvSpPr>
        <p:spPr>
          <a:xfrm>
            <a:off x="1262115" y="4828813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89535" rIns="0" bIns="0" rtlCol="0">
            <a:spAutoFit/>
          </a:bodyPr>
          <a:lstStyle/>
          <a:p>
            <a:pPr marL="108585">
              <a:lnSpc>
                <a:spcPct val="100000"/>
              </a:lnSpc>
              <a:spcBef>
                <a:spcPts val="705"/>
              </a:spcBef>
            </a:pP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435702" y="1925287"/>
            <a:ext cx="3295015" cy="1647825"/>
          </a:xfrm>
          <a:custGeom>
            <a:rect l="l" t="t" r="r" b="b"/>
            <a:pathLst>
              <a:path w="3295015" h="1647825">
                <a:moveTo>
                  <a:pt x="0" y="1647207"/>
                </a:moveTo>
                <a:lnTo>
                  <a:pt x="702" y="1598638"/>
                </a:lnTo>
                <a:lnTo>
                  <a:pt x="2796" y="1550419"/>
                </a:lnTo>
                <a:lnTo>
                  <a:pt x="6262" y="1502569"/>
                </a:lnTo>
                <a:lnTo>
                  <a:pt x="11082" y="1455106"/>
                </a:lnTo>
                <a:lnTo>
                  <a:pt x="17235" y="1408050"/>
                </a:lnTo>
                <a:lnTo>
                  <a:pt x="24702" y="1361420"/>
                </a:lnTo>
                <a:lnTo>
                  <a:pt x="33465" y="1315235"/>
                </a:lnTo>
                <a:lnTo>
                  <a:pt x="43504" y="1269515"/>
                </a:lnTo>
                <a:lnTo>
                  <a:pt x="54799" y="1224279"/>
                </a:lnTo>
                <a:lnTo>
                  <a:pt x="67331" y="1179547"/>
                </a:lnTo>
                <a:lnTo>
                  <a:pt x="81081" y="1135337"/>
                </a:lnTo>
                <a:lnTo>
                  <a:pt x="96030" y="1091669"/>
                </a:lnTo>
                <a:lnTo>
                  <a:pt x="112158" y="1048563"/>
                </a:lnTo>
                <a:lnTo>
                  <a:pt x="129446" y="1006037"/>
                </a:lnTo>
                <a:lnTo>
                  <a:pt x="147874" y="964111"/>
                </a:lnTo>
                <a:lnTo>
                  <a:pt x="167424" y="922805"/>
                </a:lnTo>
                <a:lnTo>
                  <a:pt x="188076" y="882136"/>
                </a:lnTo>
                <a:lnTo>
                  <a:pt x="209811" y="842126"/>
                </a:lnTo>
                <a:lnTo>
                  <a:pt x="232609" y="802793"/>
                </a:lnTo>
                <a:lnTo>
                  <a:pt x="256451" y="764156"/>
                </a:lnTo>
                <a:lnTo>
                  <a:pt x="281317" y="726235"/>
                </a:lnTo>
                <a:lnTo>
                  <a:pt x="307190" y="689050"/>
                </a:lnTo>
                <a:lnTo>
                  <a:pt x="334048" y="652618"/>
                </a:lnTo>
                <a:lnTo>
                  <a:pt x="361873" y="616961"/>
                </a:lnTo>
                <a:lnTo>
                  <a:pt x="390646" y="582096"/>
                </a:lnTo>
                <a:lnTo>
                  <a:pt x="420347" y="548044"/>
                </a:lnTo>
                <a:lnTo>
                  <a:pt x="450957" y="514823"/>
                </a:lnTo>
                <a:lnTo>
                  <a:pt x="482456" y="482453"/>
                </a:lnTo>
                <a:lnTo>
                  <a:pt x="514826" y="450954"/>
                </a:lnTo>
                <a:lnTo>
                  <a:pt x="548047" y="420344"/>
                </a:lnTo>
                <a:lnTo>
                  <a:pt x="582099" y="390643"/>
                </a:lnTo>
                <a:lnTo>
                  <a:pt x="616964" y="361871"/>
                </a:lnTo>
                <a:lnTo>
                  <a:pt x="652621" y="334046"/>
                </a:lnTo>
                <a:lnTo>
                  <a:pt x="689053" y="307187"/>
                </a:lnTo>
                <a:lnTo>
                  <a:pt x="726239" y="281315"/>
                </a:lnTo>
                <a:lnTo>
                  <a:pt x="764160" y="256448"/>
                </a:lnTo>
                <a:lnTo>
                  <a:pt x="802796" y="232606"/>
                </a:lnTo>
                <a:lnTo>
                  <a:pt x="842129" y="209809"/>
                </a:lnTo>
                <a:lnTo>
                  <a:pt x="882140" y="188074"/>
                </a:lnTo>
                <a:lnTo>
                  <a:pt x="922808" y="167422"/>
                </a:lnTo>
                <a:lnTo>
                  <a:pt x="964114" y="147873"/>
                </a:lnTo>
                <a:lnTo>
                  <a:pt x="1006040" y="129444"/>
                </a:lnTo>
                <a:lnTo>
                  <a:pt x="1048566" y="112156"/>
                </a:lnTo>
                <a:lnTo>
                  <a:pt x="1091673" y="96028"/>
                </a:lnTo>
                <a:lnTo>
                  <a:pt x="1135340" y="81080"/>
                </a:lnTo>
                <a:lnTo>
                  <a:pt x="1179550" y="67330"/>
                </a:lnTo>
                <a:lnTo>
                  <a:pt x="1224282" y="54798"/>
                </a:lnTo>
                <a:lnTo>
                  <a:pt x="1269518" y="43503"/>
                </a:lnTo>
                <a:lnTo>
                  <a:pt x="1315238" y="33464"/>
                </a:lnTo>
                <a:lnTo>
                  <a:pt x="1361422" y="24702"/>
                </a:lnTo>
                <a:lnTo>
                  <a:pt x="1408052" y="17234"/>
                </a:lnTo>
                <a:lnTo>
                  <a:pt x="1455109" y="11081"/>
                </a:lnTo>
                <a:lnTo>
                  <a:pt x="1502572" y="6262"/>
                </a:lnTo>
                <a:lnTo>
                  <a:pt x="1550422" y="2796"/>
                </a:lnTo>
                <a:lnTo>
                  <a:pt x="1598643" y="702"/>
                </a:lnTo>
                <a:lnTo>
                  <a:pt x="1647203" y="0"/>
                </a:lnTo>
                <a:lnTo>
                  <a:pt x="1695773" y="702"/>
                </a:lnTo>
                <a:lnTo>
                  <a:pt x="1743992" y="2796"/>
                </a:lnTo>
                <a:lnTo>
                  <a:pt x="1791842" y="6262"/>
                </a:lnTo>
                <a:lnTo>
                  <a:pt x="1839305" y="11082"/>
                </a:lnTo>
                <a:lnTo>
                  <a:pt x="1886361" y="17235"/>
                </a:lnTo>
                <a:lnTo>
                  <a:pt x="1932991" y="24702"/>
                </a:lnTo>
                <a:lnTo>
                  <a:pt x="1979176" y="33465"/>
                </a:lnTo>
                <a:lnTo>
                  <a:pt x="2024896" y="43504"/>
                </a:lnTo>
                <a:lnTo>
                  <a:pt x="2070131" y="54799"/>
                </a:lnTo>
                <a:lnTo>
                  <a:pt x="2114864" y="67331"/>
                </a:lnTo>
                <a:lnTo>
                  <a:pt x="2159073" y="81081"/>
                </a:lnTo>
                <a:lnTo>
                  <a:pt x="2202741" y="96030"/>
                </a:lnTo>
                <a:lnTo>
                  <a:pt x="2245847" y="112158"/>
                </a:lnTo>
                <a:lnTo>
                  <a:pt x="2288373" y="129446"/>
                </a:lnTo>
                <a:lnTo>
                  <a:pt x="2330299" y="147874"/>
                </a:lnTo>
                <a:lnTo>
                  <a:pt x="2371606" y="167424"/>
                </a:lnTo>
                <a:lnTo>
                  <a:pt x="2412274" y="188076"/>
                </a:lnTo>
                <a:lnTo>
                  <a:pt x="2452284" y="209810"/>
                </a:lnTo>
                <a:lnTo>
                  <a:pt x="2491617" y="232608"/>
                </a:lnTo>
                <a:lnTo>
                  <a:pt x="2530254" y="256450"/>
                </a:lnTo>
                <a:lnTo>
                  <a:pt x="2568175" y="281317"/>
                </a:lnTo>
                <a:lnTo>
                  <a:pt x="2605360" y="307189"/>
                </a:lnTo>
                <a:lnTo>
                  <a:pt x="2641792" y="334048"/>
                </a:lnTo>
                <a:lnTo>
                  <a:pt x="2677449" y="361873"/>
                </a:lnTo>
                <a:lnTo>
                  <a:pt x="2712314" y="390646"/>
                </a:lnTo>
                <a:lnTo>
                  <a:pt x="2746366" y="420347"/>
                </a:lnTo>
                <a:lnTo>
                  <a:pt x="2779587" y="450956"/>
                </a:lnTo>
                <a:lnTo>
                  <a:pt x="2811956" y="482456"/>
                </a:lnTo>
                <a:lnTo>
                  <a:pt x="2843456" y="514825"/>
                </a:lnTo>
                <a:lnTo>
                  <a:pt x="2874066" y="548046"/>
                </a:lnTo>
                <a:lnTo>
                  <a:pt x="2903766" y="582098"/>
                </a:lnTo>
                <a:lnTo>
                  <a:pt x="2932539" y="616963"/>
                </a:lnTo>
                <a:lnTo>
                  <a:pt x="2960364" y="652621"/>
                </a:lnTo>
                <a:lnTo>
                  <a:pt x="2987223" y="689052"/>
                </a:lnTo>
                <a:lnTo>
                  <a:pt x="3013095" y="726238"/>
                </a:lnTo>
                <a:lnTo>
                  <a:pt x="3037961" y="764159"/>
                </a:lnTo>
                <a:lnTo>
                  <a:pt x="3061803" y="802795"/>
                </a:lnTo>
                <a:lnTo>
                  <a:pt x="3073863" y="823602"/>
                </a:lnTo>
                <a:lnTo>
                  <a:pt x="1647205" y="823602"/>
                </a:lnTo>
                <a:lnTo>
                  <a:pt x="1598812" y="825000"/>
                </a:lnTo>
                <a:lnTo>
                  <a:pt x="1551155" y="829143"/>
                </a:lnTo>
                <a:lnTo>
                  <a:pt x="1504312" y="835954"/>
                </a:lnTo>
                <a:lnTo>
                  <a:pt x="1458360" y="845354"/>
                </a:lnTo>
                <a:lnTo>
                  <a:pt x="1413376" y="857268"/>
                </a:lnTo>
                <a:lnTo>
                  <a:pt x="1369438" y="871617"/>
                </a:lnTo>
                <a:lnTo>
                  <a:pt x="1326621" y="888325"/>
                </a:lnTo>
                <a:lnTo>
                  <a:pt x="1285005" y="907315"/>
                </a:lnTo>
                <a:lnTo>
                  <a:pt x="1244666" y="928508"/>
                </a:lnTo>
                <a:lnTo>
                  <a:pt x="1205681" y="951828"/>
                </a:lnTo>
                <a:lnTo>
                  <a:pt x="1168128" y="977197"/>
                </a:lnTo>
                <a:lnTo>
                  <a:pt x="1132083" y="1004539"/>
                </a:lnTo>
                <a:lnTo>
                  <a:pt x="1097625" y="1033776"/>
                </a:lnTo>
                <a:lnTo>
                  <a:pt x="1064830" y="1064830"/>
                </a:lnTo>
                <a:lnTo>
                  <a:pt x="1033775" y="1097626"/>
                </a:lnTo>
                <a:lnTo>
                  <a:pt x="1004538" y="1132084"/>
                </a:lnTo>
                <a:lnTo>
                  <a:pt x="977197" y="1168129"/>
                </a:lnTo>
                <a:lnTo>
                  <a:pt x="951827" y="1205682"/>
                </a:lnTo>
                <a:lnTo>
                  <a:pt x="928507" y="1244667"/>
                </a:lnTo>
                <a:lnTo>
                  <a:pt x="907314" y="1285006"/>
                </a:lnTo>
                <a:lnTo>
                  <a:pt x="888325" y="1326622"/>
                </a:lnTo>
                <a:lnTo>
                  <a:pt x="871617" y="1369438"/>
                </a:lnTo>
                <a:lnTo>
                  <a:pt x="857268" y="1413377"/>
                </a:lnTo>
                <a:lnTo>
                  <a:pt x="845354" y="1458361"/>
                </a:lnTo>
                <a:lnTo>
                  <a:pt x="835954" y="1504313"/>
                </a:lnTo>
                <a:lnTo>
                  <a:pt x="829143" y="1551156"/>
                </a:lnTo>
                <a:lnTo>
                  <a:pt x="825001" y="1598812"/>
                </a:lnTo>
                <a:lnTo>
                  <a:pt x="823603" y="1647205"/>
                </a:lnTo>
                <a:lnTo>
                  <a:pt x="0" y="1647207"/>
                </a:lnTo>
                <a:close/>
              </a:path>
              <a:path w="3295015" h="1647825">
                <a:moveTo>
                  <a:pt x="3294411" y="1647205"/>
                </a:moveTo>
                <a:lnTo>
                  <a:pt x="2470808" y="1647205"/>
                </a:lnTo>
                <a:lnTo>
                  <a:pt x="2469395" y="1598638"/>
                </a:lnTo>
                <a:lnTo>
                  <a:pt x="2465267" y="1551156"/>
                </a:lnTo>
                <a:lnTo>
                  <a:pt x="2458457" y="1504313"/>
                </a:lnTo>
                <a:lnTo>
                  <a:pt x="2449056" y="1458361"/>
                </a:lnTo>
                <a:lnTo>
                  <a:pt x="2437143" y="1413377"/>
                </a:lnTo>
                <a:lnTo>
                  <a:pt x="2422793" y="1369438"/>
                </a:lnTo>
                <a:lnTo>
                  <a:pt x="2406085" y="1326622"/>
                </a:lnTo>
                <a:lnTo>
                  <a:pt x="2387096" y="1285005"/>
                </a:lnTo>
                <a:lnTo>
                  <a:pt x="2365903" y="1244666"/>
                </a:lnTo>
                <a:lnTo>
                  <a:pt x="2342583" y="1205681"/>
                </a:lnTo>
                <a:lnTo>
                  <a:pt x="2317214" y="1168128"/>
                </a:lnTo>
                <a:lnTo>
                  <a:pt x="2289872" y="1132084"/>
                </a:lnTo>
                <a:lnTo>
                  <a:pt x="2260635" y="1097625"/>
                </a:lnTo>
                <a:lnTo>
                  <a:pt x="2229580" y="1064830"/>
                </a:lnTo>
                <a:lnTo>
                  <a:pt x="2196785" y="1033775"/>
                </a:lnTo>
                <a:lnTo>
                  <a:pt x="2162327" y="1004539"/>
                </a:lnTo>
                <a:lnTo>
                  <a:pt x="2126282" y="977197"/>
                </a:lnTo>
                <a:lnTo>
                  <a:pt x="2088729" y="951827"/>
                </a:lnTo>
                <a:lnTo>
                  <a:pt x="2049744" y="928507"/>
                </a:lnTo>
                <a:lnTo>
                  <a:pt x="2009405" y="907314"/>
                </a:lnTo>
                <a:lnTo>
                  <a:pt x="1967789" y="888325"/>
                </a:lnTo>
                <a:lnTo>
                  <a:pt x="1924972" y="871617"/>
                </a:lnTo>
                <a:lnTo>
                  <a:pt x="1881034" y="857268"/>
                </a:lnTo>
                <a:lnTo>
                  <a:pt x="1836050" y="845354"/>
                </a:lnTo>
                <a:lnTo>
                  <a:pt x="1790098" y="835954"/>
                </a:lnTo>
                <a:lnTo>
                  <a:pt x="1743255" y="829143"/>
                </a:lnTo>
                <a:lnTo>
                  <a:pt x="1695598" y="825000"/>
                </a:lnTo>
                <a:lnTo>
                  <a:pt x="1647205" y="823602"/>
                </a:lnTo>
                <a:lnTo>
                  <a:pt x="3073863" y="823602"/>
                </a:lnTo>
                <a:lnTo>
                  <a:pt x="3106336" y="882139"/>
                </a:lnTo>
                <a:lnTo>
                  <a:pt x="3126988" y="922807"/>
                </a:lnTo>
                <a:lnTo>
                  <a:pt x="3146537" y="964114"/>
                </a:lnTo>
                <a:lnTo>
                  <a:pt x="3164966" y="1006040"/>
                </a:lnTo>
                <a:lnTo>
                  <a:pt x="3182254" y="1048565"/>
                </a:lnTo>
                <a:lnTo>
                  <a:pt x="3198381" y="1091672"/>
                </a:lnTo>
                <a:lnTo>
                  <a:pt x="3213330" y="1135340"/>
                </a:lnTo>
                <a:lnTo>
                  <a:pt x="3227080" y="1179549"/>
                </a:lnTo>
                <a:lnTo>
                  <a:pt x="3239612" y="1224282"/>
                </a:lnTo>
                <a:lnTo>
                  <a:pt x="3250907" y="1269517"/>
                </a:lnTo>
                <a:lnTo>
                  <a:pt x="3260946" y="1315237"/>
                </a:lnTo>
                <a:lnTo>
                  <a:pt x="3269709" y="1361422"/>
                </a:lnTo>
                <a:lnTo>
                  <a:pt x="3277176" y="1408052"/>
                </a:lnTo>
                <a:lnTo>
                  <a:pt x="3283329" y="1455108"/>
                </a:lnTo>
                <a:lnTo>
                  <a:pt x="3288149" y="1502569"/>
                </a:lnTo>
                <a:lnTo>
                  <a:pt x="3291615" y="1550419"/>
                </a:lnTo>
                <a:lnTo>
                  <a:pt x="3293712" y="1598812"/>
                </a:lnTo>
                <a:lnTo>
                  <a:pt x="3294411" y="1647205"/>
                </a:lnTo>
                <a:close/>
              </a:path>
            </a:pathLst>
          </a:custGeom>
          <a:solidFill>
            <a:srgbClr val="007C86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1435703" y="3358879"/>
            <a:ext cx="3295015" cy="1999614"/>
            <a:chOff x="1435703" y="3358879"/>
            <a:chExt cx="3295015" cy="1999614"/>
          </a:xfrm>
        </p:grpSpPr>
        <p:sp>
          <p:nvSpPr>
            <p:cNvPr id="4" name="object 4"/>
            <p:cNvSpPr/>
            <p:nvPr/>
          </p:nvSpPr>
          <p:spPr>
            <a:xfrm>
              <a:off x="1435703" y="3710987"/>
              <a:ext cx="3295015" cy="1647825"/>
            </a:xfrm>
            <a:custGeom>
              <a:rect l="l" t="t" r="r" b="b"/>
              <a:pathLst>
                <a:path w="3295015" h="1647825">
                  <a:moveTo>
                    <a:pt x="3294411" y="0"/>
                  </a:moveTo>
                  <a:lnTo>
                    <a:pt x="3293709" y="48569"/>
                  </a:lnTo>
                  <a:lnTo>
                    <a:pt x="3291615" y="96787"/>
                  </a:lnTo>
                  <a:lnTo>
                    <a:pt x="3288149" y="144638"/>
                  </a:lnTo>
                  <a:lnTo>
                    <a:pt x="3283329" y="192100"/>
                  </a:lnTo>
                  <a:lnTo>
                    <a:pt x="3277176" y="239157"/>
                  </a:lnTo>
                  <a:lnTo>
                    <a:pt x="3269709" y="285787"/>
                  </a:lnTo>
                  <a:lnTo>
                    <a:pt x="3260946" y="331971"/>
                  </a:lnTo>
                  <a:lnTo>
                    <a:pt x="3250907" y="377691"/>
                  </a:lnTo>
                  <a:lnTo>
                    <a:pt x="3239612" y="422927"/>
                  </a:lnTo>
                  <a:lnTo>
                    <a:pt x="3227080" y="467659"/>
                  </a:lnTo>
                  <a:lnTo>
                    <a:pt x="3213330" y="511869"/>
                  </a:lnTo>
                  <a:lnTo>
                    <a:pt x="3198381" y="555537"/>
                  </a:lnTo>
                  <a:lnTo>
                    <a:pt x="3182253" y="598643"/>
                  </a:lnTo>
                  <a:lnTo>
                    <a:pt x="3164965" y="641169"/>
                  </a:lnTo>
                  <a:lnTo>
                    <a:pt x="3146537" y="683095"/>
                  </a:lnTo>
                  <a:lnTo>
                    <a:pt x="3126987" y="724402"/>
                  </a:lnTo>
                  <a:lnTo>
                    <a:pt x="3106335" y="765070"/>
                  </a:lnTo>
                  <a:lnTo>
                    <a:pt x="3084600" y="805080"/>
                  </a:lnTo>
                  <a:lnTo>
                    <a:pt x="3061802" y="844413"/>
                  </a:lnTo>
                  <a:lnTo>
                    <a:pt x="3037960" y="883050"/>
                  </a:lnTo>
                  <a:lnTo>
                    <a:pt x="3013094" y="920971"/>
                  </a:lnTo>
                  <a:lnTo>
                    <a:pt x="2987221" y="958157"/>
                  </a:lnTo>
                  <a:lnTo>
                    <a:pt x="2960363" y="994588"/>
                  </a:lnTo>
                  <a:lnTo>
                    <a:pt x="2932538" y="1030246"/>
                  </a:lnTo>
                  <a:lnTo>
                    <a:pt x="2903765" y="1065110"/>
                  </a:lnTo>
                  <a:lnTo>
                    <a:pt x="2874064" y="1099163"/>
                  </a:lnTo>
                  <a:lnTo>
                    <a:pt x="2843454" y="1132383"/>
                  </a:lnTo>
                  <a:lnTo>
                    <a:pt x="2811955" y="1164753"/>
                  </a:lnTo>
                  <a:lnTo>
                    <a:pt x="2779585" y="1196252"/>
                  </a:lnTo>
                  <a:lnTo>
                    <a:pt x="2746364" y="1226862"/>
                  </a:lnTo>
                  <a:lnTo>
                    <a:pt x="2712312" y="1256563"/>
                  </a:lnTo>
                  <a:lnTo>
                    <a:pt x="2677447" y="1285336"/>
                  </a:lnTo>
                  <a:lnTo>
                    <a:pt x="2641789" y="1313161"/>
                  </a:lnTo>
                  <a:lnTo>
                    <a:pt x="2605358" y="1340019"/>
                  </a:lnTo>
                  <a:lnTo>
                    <a:pt x="2568172" y="1365891"/>
                  </a:lnTo>
                  <a:lnTo>
                    <a:pt x="2530251" y="1390758"/>
                  </a:lnTo>
                  <a:lnTo>
                    <a:pt x="2491615" y="1414600"/>
                  </a:lnTo>
                  <a:lnTo>
                    <a:pt x="2452282" y="1437398"/>
                  </a:lnTo>
                  <a:lnTo>
                    <a:pt x="2412271" y="1459132"/>
                  </a:lnTo>
                  <a:lnTo>
                    <a:pt x="2371603" y="1479784"/>
                  </a:lnTo>
                  <a:lnTo>
                    <a:pt x="2330296" y="1499334"/>
                  </a:lnTo>
                  <a:lnTo>
                    <a:pt x="2288371" y="1517762"/>
                  </a:lnTo>
                  <a:lnTo>
                    <a:pt x="2245845" y="1535050"/>
                  </a:lnTo>
                  <a:lnTo>
                    <a:pt x="2202738" y="1551178"/>
                  </a:lnTo>
                  <a:lnTo>
                    <a:pt x="2159071" y="1566126"/>
                  </a:lnTo>
                  <a:lnTo>
                    <a:pt x="2114861" y="1579876"/>
                  </a:lnTo>
                  <a:lnTo>
                    <a:pt x="2070128" y="1592409"/>
                  </a:lnTo>
                  <a:lnTo>
                    <a:pt x="2024893" y="1603703"/>
                  </a:lnTo>
                  <a:lnTo>
                    <a:pt x="1979173" y="1613742"/>
                  </a:lnTo>
                  <a:lnTo>
                    <a:pt x="1932988" y="1622505"/>
                  </a:lnTo>
                  <a:lnTo>
                    <a:pt x="1886359" y="1629972"/>
                  </a:lnTo>
                  <a:lnTo>
                    <a:pt x="1839302" y="1636125"/>
                  </a:lnTo>
                  <a:lnTo>
                    <a:pt x="1791839" y="1640944"/>
                  </a:lnTo>
                  <a:lnTo>
                    <a:pt x="1743989" y="1644411"/>
                  </a:lnTo>
                  <a:lnTo>
                    <a:pt x="1695767" y="1646505"/>
                  </a:lnTo>
                  <a:lnTo>
                    <a:pt x="1647208" y="1647207"/>
                  </a:lnTo>
                  <a:lnTo>
                    <a:pt x="1598638" y="1646504"/>
                  </a:lnTo>
                  <a:lnTo>
                    <a:pt x="1550419" y="1644410"/>
                  </a:lnTo>
                  <a:lnTo>
                    <a:pt x="1502569" y="1640944"/>
                  </a:lnTo>
                  <a:lnTo>
                    <a:pt x="1455106" y="1636125"/>
                  </a:lnTo>
                  <a:lnTo>
                    <a:pt x="1408050" y="1629971"/>
                  </a:lnTo>
                  <a:lnTo>
                    <a:pt x="1361420" y="1622504"/>
                  </a:lnTo>
                  <a:lnTo>
                    <a:pt x="1315235" y="1613741"/>
                  </a:lnTo>
                  <a:lnTo>
                    <a:pt x="1269515" y="1603703"/>
                  </a:lnTo>
                  <a:lnTo>
                    <a:pt x="1224280" y="1592408"/>
                  </a:lnTo>
                  <a:lnTo>
                    <a:pt x="1179547" y="1579875"/>
                  </a:lnTo>
                  <a:lnTo>
                    <a:pt x="1135338" y="1566125"/>
                  </a:lnTo>
                  <a:lnTo>
                    <a:pt x="1091670" y="1551176"/>
                  </a:lnTo>
                  <a:lnTo>
                    <a:pt x="1048563" y="1535049"/>
                  </a:lnTo>
                  <a:lnTo>
                    <a:pt x="1006038" y="1517761"/>
                  </a:lnTo>
                  <a:lnTo>
                    <a:pt x="964112" y="1499332"/>
                  </a:lnTo>
                  <a:lnTo>
                    <a:pt x="922805" y="1479782"/>
                  </a:lnTo>
                  <a:lnTo>
                    <a:pt x="882137" y="1459130"/>
                  </a:lnTo>
                  <a:lnTo>
                    <a:pt x="842127" y="1437396"/>
                  </a:lnTo>
                  <a:lnTo>
                    <a:pt x="802794" y="1414598"/>
                  </a:lnTo>
                  <a:lnTo>
                    <a:pt x="764157" y="1390756"/>
                  </a:lnTo>
                  <a:lnTo>
                    <a:pt x="726236" y="1365889"/>
                  </a:lnTo>
                  <a:lnTo>
                    <a:pt x="689050" y="1340017"/>
                  </a:lnTo>
                  <a:lnTo>
                    <a:pt x="652619" y="1313159"/>
                  </a:lnTo>
                  <a:lnTo>
                    <a:pt x="616962" y="1285333"/>
                  </a:lnTo>
                  <a:lnTo>
                    <a:pt x="582097" y="1256561"/>
                  </a:lnTo>
                  <a:lnTo>
                    <a:pt x="548045" y="1226860"/>
                  </a:lnTo>
                  <a:lnTo>
                    <a:pt x="514824" y="1196250"/>
                  </a:lnTo>
                  <a:lnTo>
                    <a:pt x="482454" y="1164750"/>
                  </a:lnTo>
                  <a:lnTo>
                    <a:pt x="450955" y="1132381"/>
                  </a:lnTo>
                  <a:lnTo>
                    <a:pt x="420345" y="1099160"/>
                  </a:lnTo>
                  <a:lnTo>
                    <a:pt x="390644" y="1065108"/>
                  </a:lnTo>
                  <a:lnTo>
                    <a:pt x="361872" y="1030243"/>
                  </a:lnTo>
                  <a:lnTo>
                    <a:pt x="334047" y="994585"/>
                  </a:lnTo>
                  <a:lnTo>
                    <a:pt x="307188" y="958154"/>
                  </a:lnTo>
                  <a:lnTo>
                    <a:pt x="281316" y="920968"/>
                  </a:lnTo>
                  <a:lnTo>
                    <a:pt x="256449" y="883047"/>
                  </a:lnTo>
                  <a:lnTo>
                    <a:pt x="232608" y="844411"/>
                  </a:lnTo>
                  <a:lnTo>
                    <a:pt x="220548" y="823604"/>
                  </a:lnTo>
                  <a:lnTo>
                    <a:pt x="1647206" y="823604"/>
                  </a:lnTo>
                  <a:lnTo>
                    <a:pt x="1695599" y="822206"/>
                  </a:lnTo>
                  <a:lnTo>
                    <a:pt x="1743255" y="818063"/>
                  </a:lnTo>
                  <a:lnTo>
                    <a:pt x="1790098" y="811252"/>
                  </a:lnTo>
                  <a:lnTo>
                    <a:pt x="1836051" y="801852"/>
                  </a:lnTo>
                  <a:lnTo>
                    <a:pt x="1881035" y="789938"/>
                  </a:lnTo>
                  <a:lnTo>
                    <a:pt x="1924973" y="775589"/>
                  </a:lnTo>
                  <a:lnTo>
                    <a:pt x="1967789" y="758881"/>
                  </a:lnTo>
                  <a:lnTo>
                    <a:pt x="2009406" y="739892"/>
                  </a:lnTo>
                  <a:lnTo>
                    <a:pt x="2049745" y="718698"/>
                  </a:lnTo>
                  <a:lnTo>
                    <a:pt x="2088730" y="695378"/>
                  </a:lnTo>
                  <a:lnTo>
                    <a:pt x="2126283" y="670009"/>
                  </a:lnTo>
                  <a:lnTo>
                    <a:pt x="2162328" y="642667"/>
                  </a:lnTo>
                  <a:lnTo>
                    <a:pt x="2196786" y="613430"/>
                  </a:lnTo>
                  <a:lnTo>
                    <a:pt x="2229581" y="582376"/>
                  </a:lnTo>
                  <a:lnTo>
                    <a:pt x="2260636" y="549581"/>
                  </a:lnTo>
                  <a:lnTo>
                    <a:pt x="2289872" y="515122"/>
                  </a:lnTo>
                  <a:lnTo>
                    <a:pt x="2317214" y="479078"/>
                  </a:lnTo>
                  <a:lnTo>
                    <a:pt x="2342584" y="441524"/>
                  </a:lnTo>
                  <a:lnTo>
                    <a:pt x="2365904" y="402540"/>
                  </a:lnTo>
                  <a:lnTo>
                    <a:pt x="2387097" y="362200"/>
                  </a:lnTo>
                  <a:lnTo>
                    <a:pt x="2406086" y="320584"/>
                  </a:lnTo>
                  <a:lnTo>
                    <a:pt x="2422794" y="277768"/>
                  </a:lnTo>
                  <a:lnTo>
                    <a:pt x="2437143" y="233829"/>
                  </a:lnTo>
                  <a:lnTo>
                    <a:pt x="2449057" y="188845"/>
                  </a:lnTo>
                  <a:lnTo>
                    <a:pt x="2458457" y="142893"/>
                  </a:lnTo>
                  <a:lnTo>
                    <a:pt x="2465267" y="96050"/>
                  </a:lnTo>
                  <a:lnTo>
                    <a:pt x="2469410" y="48394"/>
                  </a:lnTo>
                  <a:lnTo>
                    <a:pt x="2470808" y="1"/>
                  </a:lnTo>
                  <a:lnTo>
                    <a:pt x="3294411" y="0"/>
                  </a:lnTo>
                  <a:close/>
                </a:path>
                <a:path w="3295015" h="1647825">
                  <a:moveTo>
                    <a:pt x="0" y="1"/>
                  </a:moveTo>
                  <a:lnTo>
                    <a:pt x="823603" y="1"/>
                  </a:lnTo>
                  <a:lnTo>
                    <a:pt x="825016" y="48569"/>
                  </a:lnTo>
                  <a:lnTo>
                    <a:pt x="829144" y="96050"/>
                  </a:lnTo>
                  <a:lnTo>
                    <a:pt x="835954" y="142894"/>
                  </a:lnTo>
                  <a:lnTo>
                    <a:pt x="845355" y="188846"/>
                  </a:lnTo>
                  <a:lnTo>
                    <a:pt x="857268" y="233830"/>
                  </a:lnTo>
                  <a:lnTo>
                    <a:pt x="871618" y="277768"/>
                  </a:lnTo>
                  <a:lnTo>
                    <a:pt x="888326" y="320584"/>
                  </a:lnTo>
                  <a:lnTo>
                    <a:pt x="907315" y="362201"/>
                  </a:lnTo>
                  <a:lnTo>
                    <a:pt x="928508" y="402540"/>
                  </a:lnTo>
                  <a:lnTo>
                    <a:pt x="951828" y="441525"/>
                  </a:lnTo>
                  <a:lnTo>
                    <a:pt x="977197" y="479078"/>
                  </a:lnTo>
                  <a:lnTo>
                    <a:pt x="1004539" y="515123"/>
                  </a:lnTo>
                  <a:lnTo>
                    <a:pt x="1033776" y="549581"/>
                  </a:lnTo>
                  <a:lnTo>
                    <a:pt x="1064830" y="582376"/>
                  </a:lnTo>
                  <a:lnTo>
                    <a:pt x="1097626" y="613431"/>
                  </a:lnTo>
                  <a:lnTo>
                    <a:pt x="1132084" y="642668"/>
                  </a:lnTo>
                  <a:lnTo>
                    <a:pt x="1168129" y="670009"/>
                  </a:lnTo>
                  <a:lnTo>
                    <a:pt x="1205682" y="695379"/>
                  </a:lnTo>
                  <a:lnTo>
                    <a:pt x="1244667" y="718699"/>
                  </a:lnTo>
                  <a:lnTo>
                    <a:pt x="1285006" y="739892"/>
                  </a:lnTo>
                  <a:lnTo>
                    <a:pt x="1326622" y="758881"/>
                  </a:lnTo>
                  <a:lnTo>
                    <a:pt x="1369438" y="775589"/>
                  </a:lnTo>
                  <a:lnTo>
                    <a:pt x="1413377" y="789938"/>
                  </a:lnTo>
                  <a:lnTo>
                    <a:pt x="1458361" y="801852"/>
                  </a:lnTo>
                  <a:lnTo>
                    <a:pt x="1504313" y="811253"/>
                  </a:lnTo>
                  <a:lnTo>
                    <a:pt x="1551156" y="818063"/>
                  </a:lnTo>
                  <a:lnTo>
                    <a:pt x="1598813" y="822206"/>
                  </a:lnTo>
                  <a:lnTo>
                    <a:pt x="1647206" y="823604"/>
                  </a:lnTo>
                  <a:lnTo>
                    <a:pt x="220548" y="823604"/>
                  </a:lnTo>
                  <a:lnTo>
                    <a:pt x="188075" y="765067"/>
                  </a:lnTo>
                  <a:lnTo>
                    <a:pt x="167423" y="724399"/>
                  </a:lnTo>
                  <a:lnTo>
                    <a:pt x="147874" y="683092"/>
                  </a:lnTo>
                  <a:lnTo>
                    <a:pt x="129445" y="641167"/>
                  </a:lnTo>
                  <a:lnTo>
                    <a:pt x="112157" y="598641"/>
                  </a:lnTo>
                  <a:lnTo>
                    <a:pt x="96029" y="555534"/>
                  </a:lnTo>
                  <a:lnTo>
                    <a:pt x="81081" y="511867"/>
                  </a:lnTo>
                  <a:lnTo>
                    <a:pt x="67331" y="467657"/>
                  </a:lnTo>
                  <a:lnTo>
                    <a:pt x="54799" y="422925"/>
                  </a:lnTo>
                  <a:lnTo>
                    <a:pt x="43504" y="377689"/>
                  </a:lnTo>
                  <a:lnTo>
                    <a:pt x="33465" y="331969"/>
                  </a:lnTo>
                  <a:lnTo>
                    <a:pt x="24702" y="285785"/>
                  </a:lnTo>
                  <a:lnTo>
                    <a:pt x="17235" y="239155"/>
                  </a:lnTo>
                  <a:lnTo>
                    <a:pt x="11082" y="192099"/>
                  </a:lnTo>
                  <a:lnTo>
                    <a:pt x="6262" y="144638"/>
                  </a:lnTo>
                  <a:lnTo>
                    <a:pt x="2796" y="96787"/>
                  </a:lnTo>
                  <a:lnTo>
                    <a:pt x="699" y="4839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699099" y="3358879"/>
              <a:ext cx="768350" cy="704215"/>
            </a:xfrm>
            <a:custGeom>
              <a:rect l="l" t="t" r="r" b="b"/>
              <a:pathLst>
                <a:path w="768350" h="704214">
                  <a:moveTo>
                    <a:pt x="262008" y="398247"/>
                  </a:moveTo>
                  <a:lnTo>
                    <a:pt x="215360" y="370245"/>
                  </a:lnTo>
                  <a:lnTo>
                    <a:pt x="170266" y="340687"/>
                  </a:lnTo>
                  <a:lnTo>
                    <a:pt x="127505" y="307241"/>
                  </a:lnTo>
                  <a:lnTo>
                    <a:pt x="88631" y="268349"/>
                  </a:lnTo>
                  <a:lnTo>
                    <a:pt x="62975" y="234125"/>
                  </a:lnTo>
                  <a:lnTo>
                    <a:pt x="41206" y="195234"/>
                  </a:lnTo>
                  <a:lnTo>
                    <a:pt x="34208" y="182011"/>
                  </a:lnTo>
                  <a:lnTo>
                    <a:pt x="27988" y="168010"/>
                  </a:lnTo>
                  <a:lnTo>
                    <a:pt x="23324" y="152453"/>
                  </a:lnTo>
                  <a:lnTo>
                    <a:pt x="17881" y="136119"/>
                  </a:lnTo>
                  <a:lnTo>
                    <a:pt x="6997" y="84005"/>
                  </a:lnTo>
                  <a:lnTo>
                    <a:pt x="3109" y="45891"/>
                  </a:lnTo>
                  <a:lnTo>
                    <a:pt x="2332" y="25668"/>
                  </a:lnTo>
                  <a:lnTo>
                    <a:pt x="0" y="0"/>
                  </a:lnTo>
                  <a:lnTo>
                    <a:pt x="25656" y="5444"/>
                  </a:lnTo>
                  <a:lnTo>
                    <a:pt x="195923" y="45113"/>
                  </a:lnTo>
                  <a:lnTo>
                    <a:pt x="239462" y="45113"/>
                  </a:lnTo>
                  <a:lnTo>
                    <a:pt x="238684" y="49002"/>
                  </a:lnTo>
                  <a:lnTo>
                    <a:pt x="236352" y="51336"/>
                  </a:lnTo>
                  <a:lnTo>
                    <a:pt x="43538" y="51336"/>
                  </a:lnTo>
                  <a:lnTo>
                    <a:pt x="45093" y="66114"/>
                  </a:lnTo>
                  <a:lnTo>
                    <a:pt x="46648" y="81671"/>
                  </a:lnTo>
                  <a:lnTo>
                    <a:pt x="48980" y="95672"/>
                  </a:lnTo>
                  <a:lnTo>
                    <a:pt x="52868" y="110451"/>
                  </a:lnTo>
                  <a:lnTo>
                    <a:pt x="55978" y="123674"/>
                  </a:lnTo>
                  <a:lnTo>
                    <a:pt x="59865" y="137675"/>
                  </a:lnTo>
                  <a:lnTo>
                    <a:pt x="64530" y="149342"/>
                  </a:lnTo>
                  <a:lnTo>
                    <a:pt x="69195" y="161787"/>
                  </a:lnTo>
                  <a:lnTo>
                    <a:pt x="74637" y="172677"/>
                  </a:lnTo>
                  <a:lnTo>
                    <a:pt x="79302" y="183567"/>
                  </a:lnTo>
                  <a:lnTo>
                    <a:pt x="91741" y="204568"/>
                  </a:lnTo>
                  <a:lnTo>
                    <a:pt x="118953" y="241903"/>
                  </a:lnTo>
                  <a:lnTo>
                    <a:pt x="148497" y="272239"/>
                  </a:lnTo>
                  <a:lnTo>
                    <a:pt x="199033" y="311908"/>
                  </a:lnTo>
                  <a:lnTo>
                    <a:pt x="253456" y="346910"/>
                  </a:lnTo>
                  <a:lnTo>
                    <a:pt x="307361" y="346910"/>
                  </a:lnTo>
                  <a:lnTo>
                    <a:pt x="309434" y="348466"/>
                  </a:lnTo>
                  <a:lnTo>
                    <a:pt x="314099" y="351577"/>
                  </a:lnTo>
                  <a:lnTo>
                    <a:pt x="316432" y="352355"/>
                  </a:lnTo>
                  <a:lnTo>
                    <a:pt x="582328" y="352355"/>
                  </a:lnTo>
                  <a:lnTo>
                    <a:pt x="576885" y="356244"/>
                  </a:lnTo>
                  <a:lnTo>
                    <a:pt x="554339" y="370245"/>
                  </a:lnTo>
                  <a:lnTo>
                    <a:pt x="537493" y="380357"/>
                  </a:lnTo>
                  <a:lnTo>
                    <a:pt x="272893" y="380357"/>
                  </a:lnTo>
                  <a:lnTo>
                    <a:pt x="262008" y="398247"/>
                  </a:lnTo>
                  <a:close/>
                </a:path>
                <a:path w="768350" h="704214">
                  <a:moveTo>
                    <a:pt x="766649" y="44336"/>
                  </a:moveTo>
                  <a:lnTo>
                    <a:pt x="575330" y="44336"/>
                  </a:lnTo>
                  <a:lnTo>
                    <a:pt x="583883" y="42780"/>
                  </a:lnTo>
                  <a:lnTo>
                    <a:pt x="743265" y="5444"/>
                  </a:lnTo>
                  <a:lnTo>
                    <a:pt x="768144" y="0"/>
                  </a:lnTo>
                  <a:lnTo>
                    <a:pt x="767366" y="25668"/>
                  </a:lnTo>
                  <a:lnTo>
                    <a:pt x="766649" y="44336"/>
                  </a:lnTo>
                  <a:close/>
                </a:path>
                <a:path w="768350" h="704214">
                  <a:moveTo>
                    <a:pt x="239462" y="45113"/>
                  </a:moveTo>
                  <a:lnTo>
                    <a:pt x="195923" y="45113"/>
                  </a:lnTo>
                  <a:lnTo>
                    <a:pt x="199033" y="17889"/>
                  </a:lnTo>
                  <a:lnTo>
                    <a:pt x="572998" y="17889"/>
                  </a:lnTo>
                  <a:lnTo>
                    <a:pt x="574850" y="38891"/>
                  </a:lnTo>
                  <a:lnTo>
                    <a:pt x="252679" y="38891"/>
                  </a:lnTo>
                  <a:lnTo>
                    <a:pt x="243349" y="41224"/>
                  </a:lnTo>
                  <a:lnTo>
                    <a:pt x="241794" y="43558"/>
                  </a:lnTo>
                  <a:lnTo>
                    <a:pt x="239462" y="45113"/>
                  </a:lnTo>
                  <a:close/>
                </a:path>
                <a:path w="768350" h="704214">
                  <a:moveTo>
                    <a:pt x="582328" y="352355"/>
                  </a:moveTo>
                  <a:lnTo>
                    <a:pt x="323429" y="352355"/>
                  </a:lnTo>
                  <a:lnTo>
                    <a:pt x="325761" y="351577"/>
                  </a:lnTo>
                  <a:lnTo>
                    <a:pt x="329649" y="350021"/>
                  </a:lnTo>
                  <a:lnTo>
                    <a:pt x="331981" y="347688"/>
                  </a:lnTo>
                  <a:lnTo>
                    <a:pt x="333536" y="345354"/>
                  </a:lnTo>
                  <a:lnTo>
                    <a:pt x="335091" y="339132"/>
                  </a:lnTo>
                  <a:lnTo>
                    <a:pt x="335868" y="336798"/>
                  </a:lnTo>
                  <a:lnTo>
                    <a:pt x="335091" y="332909"/>
                  </a:lnTo>
                  <a:lnTo>
                    <a:pt x="334313" y="330576"/>
                  </a:lnTo>
                  <a:lnTo>
                    <a:pt x="332758" y="327464"/>
                  </a:lnTo>
                  <a:lnTo>
                    <a:pt x="323429" y="312686"/>
                  </a:lnTo>
                  <a:lnTo>
                    <a:pt x="314099" y="297129"/>
                  </a:lnTo>
                  <a:lnTo>
                    <a:pt x="293885" y="249682"/>
                  </a:lnTo>
                  <a:lnTo>
                    <a:pt x="279890" y="199901"/>
                  </a:lnTo>
                  <a:lnTo>
                    <a:pt x="270561" y="129119"/>
                  </a:lnTo>
                  <a:lnTo>
                    <a:pt x="269006" y="54447"/>
                  </a:lnTo>
                  <a:lnTo>
                    <a:pt x="268228" y="52114"/>
                  </a:lnTo>
                  <a:lnTo>
                    <a:pt x="266673" y="49002"/>
                  </a:lnTo>
                  <a:lnTo>
                    <a:pt x="265896" y="45891"/>
                  </a:lnTo>
                  <a:lnTo>
                    <a:pt x="262008" y="42002"/>
                  </a:lnTo>
                  <a:lnTo>
                    <a:pt x="258898" y="40446"/>
                  </a:lnTo>
                  <a:lnTo>
                    <a:pt x="252679" y="38891"/>
                  </a:lnTo>
                  <a:lnTo>
                    <a:pt x="574850" y="38891"/>
                  </a:lnTo>
                  <a:lnTo>
                    <a:pt x="575330" y="44336"/>
                  </a:lnTo>
                  <a:lnTo>
                    <a:pt x="766649" y="44336"/>
                  </a:lnTo>
                  <a:lnTo>
                    <a:pt x="766589" y="45891"/>
                  </a:lnTo>
                  <a:lnTo>
                    <a:pt x="765936" y="51336"/>
                  </a:lnTo>
                  <a:lnTo>
                    <a:pt x="726160" y="51336"/>
                  </a:lnTo>
                  <a:lnTo>
                    <a:pt x="616536" y="75448"/>
                  </a:lnTo>
                  <a:lnTo>
                    <a:pt x="620777" y="84782"/>
                  </a:lnTo>
                  <a:lnTo>
                    <a:pt x="576885" y="84782"/>
                  </a:lnTo>
                  <a:lnTo>
                    <a:pt x="576108" y="122118"/>
                  </a:lnTo>
                  <a:lnTo>
                    <a:pt x="568333" y="192123"/>
                  </a:lnTo>
                  <a:lnTo>
                    <a:pt x="559004" y="241125"/>
                  </a:lnTo>
                  <a:lnTo>
                    <a:pt x="549674" y="272239"/>
                  </a:lnTo>
                  <a:lnTo>
                    <a:pt x="545009" y="287795"/>
                  </a:lnTo>
                  <a:lnTo>
                    <a:pt x="538789" y="301796"/>
                  </a:lnTo>
                  <a:lnTo>
                    <a:pt x="532569" y="316575"/>
                  </a:lnTo>
                  <a:lnTo>
                    <a:pt x="527127" y="330576"/>
                  </a:lnTo>
                  <a:lnTo>
                    <a:pt x="520130" y="344577"/>
                  </a:lnTo>
                  <a:lnTo>
                    <a:pt x="593212" y="344577"/>
                  </a:lnTo>
                  <a:lnTo>
                    <a:pt x="582328" y="352355"/>
                  </a:lnTo>
                  <a:close/>
                </a:path>
                <a:path w="768350" h="704214">
                  <a:moveTo>
                    <a:pt x="177264" y="118229"/>
                  </a:moveTo>
                  <a:lnTo>
                    <a:pt x="141500" y="101117"/>
                  </a:lnTo>
                  <a:lnTo>
                    <a:pt x="153162" y="75448"/>
                  </a:lnTo>
                  <a:lnTo>
                    <a:pt x="43538" y="51336"/>
                  </a:lnTo>
                  <a:lnTo>
                    <a:pt x="236352" y="51336"/>
                  </a:lnTo>
                  <a:lnTo>
                    <a:pt x="236352" y="79338"/>
                  </a:lnTo>
                  <a:lnTo>
                    <a:pt x="195146" y="79338"/>
                  </a:lnTo>
                  <a:lnTo>
                    <a:pt x="177264" y="118229"/>
                  </a:lnTo>
                  <a:close/>
                </a:path>
                <a:path w="768350" h="704214">
                  <a:moveTo>
                    <a:pt x="593212" y="344577"/>
                  </a:moveTo>
                  <a:lnTo>
                    <a:pt x="520130" y="344577"/>
                  </a:lnTo>
                  <a:lnTo>
                    <a:pt x="555894" y="322019"/>
                  </a:lnTo>
                  <a:lnTo>
                    <a:pt x="572221" y="310352"/>
                  </a:lnTo>
                  <a:lnTo>
                    <a:pt x="589325" y="297907"/>
                  </a:lnTo>
                  <a:lnTo>
                    <a:pt x="605652" y="285462"/>
                  </a:lnTo>
                  <a:lnTo>
                    <a:pt x="620424" y="271461"/>
                  </a:lnTo>
                  <a:lnTo>
                    <a:pt x="635973" y="257460"/>
                  </a:lnTo>
                  <a:lnTo>
                    <a:pt x="649968" y="241903"/>
                  </a:lnTo>
                  <a:lnTo>
                    <a:pt x="664740" y="224013"/>
                  </a:lnTo>
                  <a:lnTo>
                    <a:pt x="677180" y="204568"/>
                  </a:lnTo>
                  <a:lnTo>
                    <a:pt x="688842" y="183567"/>
                  </a:lnTo>
                  <a:lnTo>
                    <a:pt x="695062" y="172677"/>
                  </a:lnTo>
                  <a:lnTo>
                    <a:pt x="699726" y="161787"/>
                  </a:lnTo>
                  <a:lnTo>
                    <a:pt x="704391" y="149342"/>
                  </a:lnTo>
                  <a:lnTo>
                    <a:pt x="709056" y="137675"/>
                  </a:lnTo>
                  <a:lnTo>
                    <a:pt x="712943" y="123674"/>
                  </a:lnTo>
                  <a:lnTo>
                    <a:pt x="716053" y="110451"/>
                  </a:lnTo>
                  <a:lnTo>
                    <a:pt x="719163" y="95672"/>
                  </a:lnTo>
                  <a:lnTo>
                    <a:pt x="722273" y="81671"/>
                  </a:lnTo>
                  <a:lnTo>
                    <a:pt x="724605" y="66114"/>
                  </a:lnTo>
                  <a:lnTo>
                    <a:pt x="726160" y="51336"/>
                  </a:lnTo>
                  <a:lnTo>
                    <a:pt x="765936" y="51336"/>
                  </a:lnTo>
                  <a:lnTo>
                    <a:pt x="758814" y="102672"/>
                  </a:lnTo>
                  <a:lnTo>
                    <a:pt x="750262" y="136119"/>
                  </a:lnTo>
                  <a:lnTo>
                    <a:pt x="746375" y="152453"/>
                  </a:lnTo>
                  <a:lnTo>
                    <a:pt x="740155" y="168010"/>
                  </a:lnTo>
                  <a:lnTo>
                    <a:pt x="734713" y="182011"/>
                  </a:lnTo>
                  <a:lnTo>
                    <a:pt x="727715" y="195234"/>
                  </a:lnTo>
                  <a:lnTo>
                    <a:pt x="705946" y="234125"/>
                  </a:lnTo>
                  <a:lnTo>
                    <a:pt x="679512" y="268349"/>
                  </a:lnTo>
                  <a:lnTo>
                    <a:pt x="641416" y="307241"/>
                  </a:lnTo>
                  <a:lnTo>
                    <a:pt x="620424" y="325131"/>
                  </a:lnTo>
                  <a:lnTo>
                    <a:pt x="593212" y="344577"/>
                  </a:lnTo>
                  <a:close/>
                </a:path>
                <a:path w="768350" h="704214">
                  <a:moveTo>
                    <a:pt x="307361" y="346910"/>
                  </a:moveTo>
                  <a:lnTo>
                    <a:pt x="253456" y="346910"/>
                  </a:lnTo>
                  <a:lnTo>
                    <a:pt x="245681" y="332909"/>
                  </a:lnTo>
                  <a:lnTo>
                    <a:pt x="227022" y="288573"/>
                  </a:lnTo>
                  <a:lnTo>
                    <a:pt x="222357" y="272239"/>
                  </a:lnTo>
                  <a:lnTo>
                    <a:pt x="216915" y="257460"/>
                  </a:lnTo>
                  <a:lnTo>
                    <a:pt x="213027" y="240348"/>
                  </a:lnTo>
                  <a:lnTo>
                    <a:pt x="205253" y="207679"/>
                  </a:lnTo>
                  <a:lnTo>
                    <a:pt x="200588" y="171899"/>
                  </a:lnTo>
                  <a:lnTo>
                    <a:pt x="199033" y="154009"/>
                  </a:lnTo>
                  <a:lnTo>
                    <a:pt x="196700" y="135341"/>
                  </a:lnTo>
                  <a:lnTo>
                    <a:pt x="195923" y="117451"/>
                  </a:lnTo>
                  <a:lnTo>
                    <a:pt x="195146" y="79338"/>
                  </a:lnTo>
                  <a:lnTo>
                    <a:pt x="236352" y="79338"/>
                  </a:lnTo>
                  <a:lnTo>
                    <a:pt x="236352" y="93339"/>
                  </a:lnTo>
                  <a:lnTo>
                    <a:pt x="238684" y="132230"/>
                  </a:lnTo>
                  <a:lnTo>
                    <a:pt x="244904" y="188233"/>
                  </a:lnTo>
                  <a:lnTo>
                    <a:pt x="257343" y="242681"/>
                  </a:lnTo>
                  <a:lnTo>
                    <a:pt x="270561" y="278461"/>
                  </a:lnTo>
                  <a:lnTo>
                    <a:pt x="306324" y="346132"/>
                  </a:lnTo>
                  <a:lnTo>
                    <a:pt x="307361" y="346910"/>
                  </a:lnTo>
                  <a:close/>
                </a:path>
                <a:path w="768350" h="704214">
                  <a:moveTo>
                    <a:pt x="591657" y="118229"/>
                  </a:moveTo>
                  <a:lnTo>
                    <a:pt x="576885" y="84782"/>
                  </a:lnTo>
                  <a:lnTo>
                    <a:pt x="620777" y="84782"/>
                  </a:lnTo>
                  <a:lnTo>
                    <a:pt x="628199" y="101117"/>
                  </a:lnTo>
                  <a:lnTo>
                    <a:pt x="591657" y="118229"/>
                  </a:lnTo>
                  <a:close/>
                </a:path>
                <a:path w="768350" h="704214">
                  <a:moveTo>
                    <a:pt x="428388" y="465140"/>
                  </a:moveTo>
                  <a:lnTo>
                    <a:pt x="343643" y="465140"/>
                  </a:lnTo>
                  <a:lnTo>
                    <a:pt x="324206" y="445694"/>
                  </a:lnTo>
                  <a:lnTo>
                    <a:pt x="305547" y="424693"/>
                  </a:lnTo>
                  <a:lnTo>
                    <a:pt x="288442" y="403692"/>
                  </a:lnTo>
                  <a:lnTo>
                    <a:pt x="272893" y="380357"/>
                  </a:lnTo>
                  <a:lnTo>
                    <a:pt x="537493" y="380357"/>
                  </a:lnTo>
                  <a:lnTo>
                    <a:pt x="534902" y="381912"/>
                  </a:lnTo>
                  <a:lnTo>
                    <a:pt x="497583" y="381912"/>
                  </a:lnTo>
                  <a:lnTo>
                    <a:pt x="482033" y="405247"/>
                  </a:lnTo>
                  <a:lnTo>
                    <a:pt x="465707" y="426248"/>
                  </a:lnTo>
                  <a:lnTo>
                    <a:pt x="447825" y="446472"/>
                  </a:lnTo>
                  <a:lnTo>
                    <a:pt x="428388" y="465140"/>
                  </a:lnTo>
                  <a:close/>
                </a:path>
                <a:path w="768350" h="704214">
                  <a:moveTo>
                    <a:pt x="507690" y="398247"/>
                  </a:moveTo>
                  <a:lnTo>
                    <a:pt x="497583" y="381912"/>
                  </a:lnTo>
                  <a:lnTo>
                    <a:pt x="534902" y="381912"/>
                  </a:lnTo>
                  <a:lnTo>
                    <a:pt x="507690" y="398247"/>
                  </a:lnTo>
                  <a:close/>
                </a:path>
                <a:path w="768350" h="704214">
                  <a:moveTo>
                    <a:pt x="446270" y="518032"/>
                  </a:moveTo>
                  <a:lnTo>
                    <a:pt x="324984" y="518032"/>
                  </a:lnTo>
                  <a:lnTo>
                    <a:pt x="320319" y="516476"/>
                  </a:lnTo>
                  <a:lnTo>
                    <a:pt x="314877" y="514143"/>
                  </a:lnTo>
                  <a:lnTo>
                    <a:pt x="305547" y="502475"/>
                  </a:lnTo>
                  <a:lnTo>
                    <a:pt x="303992" y="497030"/>
                  </a:lnTo>
                  <a:lnTo>
                    <a:pt x="303215" y="492364"/>
                  </a:lnTo>
                  <a:lnTo>
                    <a:pt x="303992" y="486141"/>
                  </a:lnTo>
                  <a:lnTo>
                    <a:pt x="305547" y="482252"/>
                  </a:lnTo>
                  <a:lnTo>
                    <a:pt x="308657" y="476807"/>
                  </a:lnTo>
                  <a:lnTo>
                    <a:pt x="311767" y="473696"/>
                  </a:lnTo>
                  <a:lnTo>
                    <a:pt x="314877" y="469806"/>
                  </a:lnTo>
                  <a:lnTo>
                    <a:pt x="320319" y="467473"/>
                  </a:lnTo>
                  <a:lnTo>
                    <a:pt x="324984" y="465918"/>
                  </a:lnTo>
                  <a:lnTo>
                    <a:pt x="330426" y="465140"/>
                  </a:lnTo>
                  <a:lnTo>
                    <a:pt x="440827" y="465140"/>
                  </a:lnTo>
                  <a:lnTo>
                    <a:pt x="467261" y="486141"/>
                  </a:lnTo>
                  <a:lnTo>
                    <a:pt x="467261" y="497030"/>
                  </a:lnTo>
                  <a:lnTo>
                    <a:pt x="465707" y="502475"/>
                  </a:lnTo>
                  <a:lnTo>
                    <a:pt x="459487" y="510254"/>
                  </a:lnTo>
                  <a:lnTo>
                    <a:pt x="455599" y="514143"/>
                  </a:lnTo>
                  <a:lnTo>
                    <a:pt x="450935" y="516476"/>
                  </a:lnTo>
                  <a:lnTo>
                    <a:pt x="446270" y="518032"/>
                  </a:lnTo>
                  <a:close/>
                </a:path>
                <a:path w="768350" h="704214">
                  <a:moveTo>
                    <a:pt x="492918" y="665041"/>
                  </a:moveTo>
                  <a:lnTo>
                    <a:pt x="279113" y="665041"/>
                  </a:lnTo>
                  <a:lnTo>
                    <a:pt x="290775" y="651818"/>
                  </a:lnTo>
                  <a:lnTo>
                    <a:pt x="301659" y="637039"/>
                  </a:lnTo>
                  <a:lnTo>
                    <a:pt x="320319" y="603593"/>
                  </a:lnTo>
                  <a:lnTo>
                    <a:pt x="331981" y="563924"/>
                  </a:lnTo>
                  <a:lnTo>
                    <a:pt x="338978" y="518032"/>
                  </a:lnTo>
                  <a:lnTo>
                    <a:pt x="433053" y="518032"/>
                  </a:lnTo>
                  <a:lnTo>
                    <a:pt x="439272" y="563924"/>
                  </a:lnTo>
                  <a:lnTo>
                    <a:pt x="451712" y="603593"/>
                  </a:lnTo>
                  <a:lnTo>
                    <a:pt x="470371" y="637039"/>
                  </a:lnTo>
                  <a:lnTo>
                    <a:pt x="481256" y="651818"/>
                  </a:lnTo>
                  <a:lnTo>
                    <a:pt x="492918" y="665041"/>
                  </a:lnTo>
                  <a:close/>
                </a:path>
                <a:path w="768350" h="704214">
                  <a:moveTo>
                    <a:pt x="554339" y="703933"/>
                  </a:moveTo>
                  <a:lnTo>
                    <a:pt x="220025" y="703933"/>
                  </a:lnTo>
                  <a:lnTo>
                    <a:pt x="231687" y="665041"/>
                  </a:lnTo>
                  <a:lnTo>
                    <a:pt x="541899" y="665041"/>
                  </a:lnTo>
                  <a:lnTo>
                    <a:pt x="554339" y="703933"/>
                  </a:lnTo>
                  <a:close/>
                </a:path>
              </a:pathLst>
            </a:custGeom>
            <a:solidFill>
              <a:srgbClr val="007C86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消费者需求特点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5784436" y="1687162"/>
            <a:ext cx="4496435" cy="566420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11938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886208" y="2425571"/>
            <a:ext cx="4292600" cy="550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微软雅黑"/>
                <a:cs typeface="微软雅黑"/>
              </a:rPr>
              <a:t>消费者对于服装的个性化需求日益凸显，对于品牌、款式、质量</a:t>
            </a:r>
            <a:endParaRPr sz="12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250"/>
              </a:spcBef>
            </a:pPr>
            <a:r>
              <a:rPr sz="1200" spc="-5">
                <a:latin typeface="微软雅黑"/>
                <a:cs typeface="微软雅黑"/>
              </a:rPr>
              <a:t>等方面有着更高的要求。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784436" y="3120755"/>
            <a:ext cx="4496435" cy="566420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11938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886208" y="3878212"/>
            <a:ext cx="4292600" cy="550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微软雅黑"/>
                <a:cs typeface="微软雅黑"/>
              </a:rPr>
              <a:t>消费者越来越注重购物体验，对于线下店铺的环境、服务等方面</a:t>
            </a:r>
            <a:endParaRPr sz="12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250"/>
              </a:spcBef>
            </a:pPr>
            <a:r>
              <a:rPr sz="1200" spc="-10">
                <a:latin typeface="微软雅黑"/>
                <a:cs typeface="微软雅黑"/>
              </a:rPr>
              <a:t>也有着更高的期望。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886208" y="5367447"/>
            <a:ext cx="4292600" cy="550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微软雅黑"/>
                <a:cs typeface="微软雅黑"/>
              </a:rPr>
              <a:t>随着环保意识的普及，消费者对于环保、可持续的服装产品也有</a:t>
            </a:r>
            <a:endParaRPr sz="12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250"/>
              </a:spcBef>
            </a:pPr>
            <a:r>
              <a:rPr sz="1200" spc="-5">
                <a:latin typeface="微软雅黑"/>
                <a:cs typeface="微软雅黑"/>
              </a:rPr>
              <a:t>着越来越高的关注度。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5784436" y="4609991"/>
            <a:ext cx="4496435" cy="566420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11938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127472" y="2107786"/>
            <a:ext cx="3885073" cy="323773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5106733" y="1821275"/>
            <a:ext cx="5919470" cy="1203325"/>
            <a:chOff x="5106733" y="1821275"/>
            <a:chExt cx="5919470" cy="1203325"/>
          </a:xfrm>
        </p:grpSpPr>
        <p:sp>
          <p:nvSpPr>
            <p:cNvPr id="4" name="object 4"/>
            <p:cNvSpPr/>
            <p:nvPr/>
          </p:nvSpPr>
          <p:spPr>
            <a:xfrm>
              <a:off x="5106733" y="1821275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5919310" y="601647"/>
                  </a:moveTo>
                  <a:lnTo>
                    <a:pt x="5738810" y="0"/>
                  </a:lnTo>
                  <a:lnTo>
                    <a:pt x="180501" y="0"/>
                  </a:lnTo>
                  <a:lnTo>
                    <a:pt x="0" y="601647"/>
                  </a:lnTo>
                  <a:lnTo>
                    <a:pt x="180501" y="1203293"/>
                  </a:lnTo>
                  <a:lnTo>
                    <a:pt x="5738810" y="1203293"/>
                  </a:lnTo>
                  <a:lnTo>
                    <a:pt x="5919310" y="601647"/>
                  </a:lnTo>
                  <a:close/>
                </a:path>
              </a:pathLst>
            </a:custGeom>
            <a:solidFill>
              <a:srgbClr val="BDFA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5106721" y="1821281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478332" y="0"/>
                  </a:moveTo>
                  <a:lnTo>
                    <a:pt x="180505" y="0"/>
                  </a:lnTo>
                  <a:lnTo>
                    <a:pt x="0" y="601649"/>
                  </a:lnTo>
                  <a:lnTo>
                    <a:pt x="180505" y="1203299"/>
                  </a:lnTo>
                  <a:lnTo>
                    <a:pt x="297840" y="1203299"/>
                  </a:lnTo>
                  <a:lnTo>
                    <a:pt x="478332" y="1203299"/>
                  </a:lnTo>
                  <a:lnTo>
                    <a:pt x="297840" y="601649"/>
                  </a:lnTo>
                  <a:lnTo>
                    <a:pt x="478332" y="0"/>
                  </a:lnTo>
                  <a:close/>
                </a:path>
                <a:path w="5919470" h="1203325">
                  <a:moveTo>
                    <a:pt x="5738812" y="0"/>
                  </a:moveTo>
                  <a:lnTo>
                    <a:pt x="5440985" y="0"/>
                  </a:lnTo>
                  <a:lnTo>
                    <a:pt x="5621490" y="601649"/>
                  </a:lnTo>
                  <a:lnTo>
                    <a:pt x="5440985" y="1203299"/>
                  </a:lnTo>
                  <a:lnTo>
                    <a:pt x="5621490" y="1203299"/>
                  </a:lnTo>
                  <a:lnTo>
                    <a:pt x="5738812" y="1203299"/>
                  </a:lnTo>
                  <a:lnTo>
                    <a:pt x="5738812" y="0"/>
                  </a:lnTo>
                  <a:close/>
                </a:path>
                <a:path w="5919470" h="1203325">
                  <a:moveTo>
                    <a:pt x="5919317" y="601649"/>
                  </a:moveTo>
                  <a:lnTo>
                    <a:pt x="5738825" y="0"/>
                  </a:lnTo>
                  <a:lnTo>
                    <a:pt x="5738825" y="1203299"/>
                  </a:lnTo>
                  <a:lnTo>
                    <a:pt x="5919317" y="601649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5635768" y="2042603"/>
            <a:ext cx="572770" cy="5854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650" spc="-25">
                <a:solidFill>
                  <a:srgbClr val="00A5B2"/>
                </a:solidFill>
                <a:latin typeface="微软雅黑"/>
                <a:cs typeface="微软雅黑"/>
              </a:rPr>
              <a:t>01</a:t>
            </a:r>
            <a:endParaRPr sz="365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5106733" y="3124961"/>
            <a:ext cx="5919470" cy="1203325"/>
            <a:chOff x="5106733" y="3124961"/>
            <a:chExt cx="5919470" cy="1203325"/>
          </a:xfrm>
        </p:grpSpPr>
        <p:sp>
          <p:nvSpPr>
            <p:cNvPr id="8" name="object 8"/>
            <p:cNvSpPr/>
            <p:nvPr/>
          </p:nvSpPr>
          <p:spPr>
            <a:xfrm>
              <a:off x="5106733" y="3124962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5919310" y="601647"/>
                  </a:moveTo>
                  <a:lnTo>
                    <a:pt x="5738810" y="0"/>
                  </a:lnTo>
                  <a:lnTo>
                    <a:pt x="180501" y="0"/>
                  </a:lnTo>
                  <a:lnTo>
                    <a:pt x="0" y="601647"/>
                  </a:lnTo>
                  <a:lnTo>
                    <a:pt x="180501" y="1203293"/>
                  </a:lnTo>
                  <a:lnTo>
                    <a:pt x="5738810" y="1203293"/>
                  </a:lnTo>
                  <a:lnTo>
                    <a:pt x="5919310" y="601647"/>
                  </a:lnTo>
                  <a:close/>
                </a:path>
              </a:pathLst>
            </a:custGeom>
            <a:solidFill>
              <a:srgbClr val="DEF3E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5106721" y="3124961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478332" y="0"/>
                  </a:moveTo>
                  <a:lnTo>
                    <a:pt x="180505" y="0"/>
                  </a:lnTo>
                  <a:lnTo>
                    <a:pt x="0" y="601649"/>
                  </a:lnTo>
                  <a:lnTo>
                    <a:pt x="180505" y="1203299"/>
                  </a:lnTo>
                  <a:lnTo>
                    <a:pt x="297840" y="1203299"/>
                  </a:lnTo>
                  <a:lnTo>
                    <a:pt x="478332" y="1203299"/>
                  </a:lnTo>
                  <a:lnTo>
                    <a:pt x="297840" y="601649"/>
                  </a:lnTo>
                  <a:lnTo>
                    <a:pt x="478332" y="0"/>
                  </a:lnTo>
                  <a:close/>
                </a:path>
                <a:path w="5919470" h="1203325">
                  <a:moveTo>
                    <a:pt x="5425643" y="0"/>
                  </a:moveTo>
                  <a:lnTo>
                    <a:pt x="5425630" y="1203299"/>
                  </a:lnTo>
                  <a:lnTo>
                    <a:pt x="5425643" y="0"/>
                  </a:lnTo>
                  <a:close/>
                </a:path>
                <a:path w="5919470" h="1203325">
                  <a:moveTo>
                    <a:pt x="5919317" y="601649"/>
                  </a:moveTo>
                  <a:lnTo>
                    <a:pt x="5738812" y="0"/>
                  </a:lnTo>
                  <a:lnTo>
                    <a:pt x="5440985" y="0"/>
                  </a:lnTo>
                  <a:lnTo>
                    <a:pt x="5621490" y="601649"/>
                  </a:lnTo>
                  <a:lnTo>
                    <a:pt x="5440985" y="1203299"/>
                  </a:lnTo>
                  <a:lnTo>
                    <a:pt x="5621490" y="1203299"/>
                  </a:lnTo>
                  <a:lnTo>
                    <a:pt x="5738812" y="1203299"/>
                  </a:lnTo>
                  <a:lnTo>
                    <a:pt x="5919317" y="601649"/>
                  </a:lnTo>
                  <a:close/>
                </a:path>
              </a:pathLst>
            </a:custGeom>
            <a:solidFill>
              <a:srgbClr val="58C19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635768" y="3362226"/>
            <a:ext cx="572770" cy="5854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650" spc="-25">
                <a:solidFill>
                  <a:srgbClr val="00A5B2"/>
                </a:solidFill>
                <a:latin typeface="微软雅黑"/>
                <a:cs typeface="微软雅黑"/>
              </a:rPr>
              <a:t>02</a:t>
            </a:r>
            <a:endParaRPr sz="365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5106733" y="4428743"/>
            <a:ext cx="5919470" cy="1203325"/>
            <a:chOff x="5106733" y="4428743"/>
            <a:chExt cx="5919470" cy="1203325"/>
          </a:xfrm>
        </p:grpSpPr>
        <p:sp>
          <p:nvSpPr>
            <p:cNvPr id="12" name="object 12"/>
            <p:cNvSpPr/>
            <p:nvPr/>
          </p:nvSpPr>
          <p:spPr>
            <a:xfrm>
              <a:off x="5106733" y="4428744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5919310" y="601647"/>
                  </a:moveTo>
                  <a:lnTo>
                    <a:pt x="5738809" y="0"/>
                  </a:lnTo>
                  <a:lnTo>
                    <a:pt x="180501" y="0"/>
                  </a:lnTo>
                  <a:lnTo>
                    <a:pt x="0" y="601647"/>
                  </a:lnTo>
                  <a:lnTo>
                    <a:pt x="180501" y="1203293"/>
                  </a:lnTo>
                  <a:lnTo>
                    <a:pt x="5738809" y="1203293"/>
                  </a:lnTo>
                  <a:lnTo>
                    <a:pt x="5919310" y="601647"/>
                  </a:lnTo>
                  <a:close/>
                </a:path>
              </a:pathLst>
            </a:custGeom>
            <a:solidFill>
              <a:srgbClr val="BDFA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106721" y="4428743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478332" y="0"/>
                  </a:moveTo>
                  <a:lnTo>
                    <a:pt x="180505" y="0"/>
                  </a:lnTo>
                  <a:lnTo>
                    <a:pt x="0" y="601649"/>
                  </a:lnTo>
                  <a:lnTo>
                    <a:pt x="180505" y="1203299"/>
                  </a:lnTo>
                  <a:lnTo>
                    <a:pt x="297840" y="1203299"/>
                  </a:lnTo>
                  <a:lnTo>
                    <a:pt x="478332" y="1203299"/>
                  </a:lnTo>
                  <a:lnTo>
                    <a:pt x="297840" y="601649"/>
                  </a:lnTo>
                  <a:lnTo>
                    <a:pt x="478332" y="0"/>
                  </a:lnTo>
                  <a:close/>
                </a:path>
                <a:path w="5919470" h="1203325">
                  <a:moveTo>
                    <a:pt x="5425643" y="12"/>
                  </a:moveTo>
                  <a:lnTo>
                    <a:pt x="5425630" y="1203299"/>
                  </a:lnTo>
                  <a:lnTo>
                    <a:pt x="5425643" y="12"/>
                  </a:lnTo>
                  <a:close/>
                </a:path>
                <a:path w="5919470" h="1203325">
                  <a:moveTo>
                    <a:pt x="5919317" y="601649"/>
                  </a:moveTo>
                  <a:lnTo>
                    <a:pt x="5738812" y="12"/>
                  </a:lnTo>
                  <a:lnTo>
                    <a:pt x="5440985" y="12"/>
                  </a:lnTo>
                  <a:lnTo>
                    <a:pt x="5621490" y="601649"/>
                  </a:lnTo>
                  <a:lnTo>
                    <a:pt x="5440985" y="1203299"/>
                  </a:lnTo>
                  <a:lnTo>
                    <a:pt x="5621490" y="1203299"/>
                  </a:lnTo>
                  <a:lnTo>
                    <a:pt x="5738812" y="1203299"/>
                  </a:lnTo>
                  <a:lnTo>
                    <a:pt x="5919317" y="601649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5635768" y="4692439"/>
            <a:ext cx="572770" cy="5854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650" spc="-25">
                <a:solidFill>
                  <a:srgbClr val="00A5B2"/>
                </a:solidFill>
                <a:latin typeface="微软雅黑"/>
                <a:cs typeface="微软雅黑"/>
              </a:rPr>
              <a:t>03</a:t>
            </a:r>
            <a:endParaRPr sz="3650">
              <a:latin typeface="微软雅黑"/>
              <a:cs typeface="微软雅黑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1877710" y="3429001"/>
            <a:ext cx="725805" cy="724535"/>
          </a:xfrm>
          <a:custGeom>
            <a:rect l="l" t="t" r="r" b="b"/>
            <a:pathLst>
              <a:path w="725805" h="724535">
                <a:moveTo>
                  <a:pt x="160561" y="88075"/>
                </a:moveTo>
                <a:lnTo>
                  <a:pt x="0" y="88075"/>
                </a:lnTo>
                <a:lnTo>
                  <a:pt x="0" y="0"/>
                </a:lnTo>
                <a:lnTo>
                  <a:pt x="145816" y="0"/>
                </a:lnTo>
                <a:lnTo>
                  <a:pt x="160561" y="16310"/>
                </a:lnTo>
                <a:lnTo>
                  <a:pt x="160561" y="88075"/>
                </a:lnTo>
                <a:close/>
              </a:path>
              <a:path w="725805" h="724535">
                <a:moveTo>
                  <a:pt x="725805" y="564333"/>
                </a:moveTo>
                <a:lnTo>
                  <a:pt x="160561" y="564333"/>
                </a:lnTo>
                <a:lnTo>
                  <a:pt x="160561" y="448531"/>
                </a:lnTo>
                <a:lnTo>
                  <a:pt x="73727" y="88075"/>
                </a:lnTo>
                <a:lnTo>
                  <a:pt x="725805" y="88075"/>
                </a:lnTo>
                <a:lnTo>
                  <a:pt x="725805" y="305001"/>
                </a:lnTo>
                <a:lnTo>
                  <a:pt x="260503" y="463210"/>
                </a:lnTo>
                <a:lnTo>
                  <a:pt x="236772" y="467797"/>
                </a:lnTo>
                <a:lnTo>
                  <a:pt x="230398" y="477889"/>
                </a:lnTo>
                <a:lnTo>
                  <a:pt x="242762" y="487981"/>
                </a:lnTo>
                <a:lnTo>
                  <a:pt x="275248" y="492568"/>
                </a:lnTo>
                <a:lnTo>
                  <a:pt x="725805" y="492568"/>
                </a:lnTo>
                <a:lnTo>
                  <a:pt x="725805" y="564333"/>
                </a:lnTo>
                <a:close/>
              </a:path>
              <a:path w="725805" h="724535">
                <a:moveTo>
                  <a:pt x="203159" y="724174"/>
                </a:moveTo>
                <a:lnTo>
                  <a:pt x="171364" y="718924"/>
                </a:lnTo>
                <a:lnTo>
                  <a:pt x="142949" y="704194"/>
                </a:lnTo>
                <a:lnTo>
                  <a:pt x="122520" y="681512"/>
                </a:lnTo>
                <a:lnTo>
                  <a:pt x="114686" y="652409"/>
                </a:lnTo>
                <a:lnTo>
                  <a:pt x="122520" y="620068"/>
                </a:lnTo>
                <a:lnTo>
                  <a:pt x="142949" y="591857"/>
                </a:lnTo>
                <a:lnTo>
                  <a:pt x="171364" y="571902"/>
                </a:lnTo>
                <a:lnTo>
                  <a:pt x="203159" y="564333"/>
                </a:lnTo>
                <a:lnTo>
                  <a:pt x="233086" y="571902"/>
                </a:lnTo>
                <a:lnTo>
                  <a:pt x="255793" y="591857"/>
                </a:lnTo>
                <a:lnTo>
                  <a:pt x="270205" y="620068"/>
                </a:lnTo>
                <a:lnTo>
                  <a:pt x="275248" y="652409"/>
                </a:lnTo>
                <a:lnTo>
                  <a:pt x="270205" y="681512"/>
                </a:lnTo>
                <a:lnTo>
                  <a:pt x="255793" y="704194"/>
                </a:lnTo>
                <a:lnTo>
                  <a:pt x="233086" y="718924"/>
                </a:lnTo>
                <a:lnTo>
                  <a:pt x="203159" y="724174"/>
                </a:lnTo>
                <a:close/>
              </a:path>
              <a:path w="725805" h="724535">
                <a:moveTo>
                  <a:pt x="609479" y="724174"/>
                </a:moveTo>
                <a:lnTo>
                  <a:pt x="577249" y="718924"/>
                </a:lnTo>
                <a:lnTo>
                  <a:pt x="549473" y="704194"/>
                </a:lnTo>
                <a:lnTo>
                  <a:pt x="529992" y="681512"/>
                </a:lnTo>
                <a:lnTo>
                  <a:pt x="522645" y="652409"/>
                </a:lnTo>
                <a:lnTo>
                  <a:pt x="529992" y="620068"/>
                </a:lnTo>
                <a:lnTo>
                  <a:pt x="549473" y="591857"/>
                </a:lnTo>
                <a:lnTo>
                  <a:pt x="577249" y="571902"/>
                </a:lnTo>
                <a:lnTo>
                  <a:pt x="609479" y="564333"/>
                </a:lnTo>
                <a:lnTo>
                  <a:pt x="639661" y="571902"/>
                </a:lnTo>
                <a:lnTo>
                  <a:pt x="662931" y="591857"/>
                </a:lnTo>
                <a:lnTo>
                  <a:pt x="677907" y="620068"/>
                </a:lnTo>
                <a:lnTo>
                  <a:pt x="683206" y="652409"/>
                </a:lnTo>
                <a:lnTo>
                  <a:pt x="677907" y="681512"/>
                </a:lnTo>
                <a:lnTo>
                  <a:pt x="662931" y="704194"/>
                </a:lnTo>
                <a:lnTo>
                  <a:pt x="639661" y="718924"/>
                </a:lnTo>
                <a:lnTo>
                  <a:pt x="609479" y="724174"/>
                </a:lnTo>
                <a:close/>
              </a:path>
            </a:pathLst>
          </a:custGeom>
          <a:solidFill>
            <a:srgbClr val="FFF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6448143" y="2027162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000404"/>
                </a:solidFill>
                <a:latin typeface="微软雅黑"/>
                <a:cs typeface="微软雅黑"/>
              </a:rPr>
              <a:t>服装销售市场竞争激烈，国内外品牌众多，市场</a:t>
            </a:r>
            <a:r>
              <a:rPr sz="1500" spc="-10">
                <a:solidFill>
                  <a:srgbClr val="000404"/>
                </a:solidFill>
                <a:latin typeface="微软雅黑"/>
                <a:cs typeface="微软雅黑"/>
              </a:rPr>
              <a:t>集中度逐渐提高。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435066" y="3348089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000404"/>
                </a:solidFill>
                <a:latin typeface="微软雅黑"/>
                <a:cs typeface="微软雅黑"/>
              </a:rPr>
              <a:t>快时尚品牌在市场上占据重要地位，其产品更新速度快、价格适中，深受消费者喜爱。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6435066" y="4634631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000404"/>
                </a:solidFill>
                <a:latin typeface="微软雅黑"/>
                <a:cs typeface="微软雅黑"/>
              </a:rPr>
              <a:t>高端奢侈品牌通过打造独特的品牌形象和提供优质的购物体验，吸引了部分高端消费者。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竞争格局与主要参与者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079755" y="1600151"/>
            <a:ext cx="1922780" cy="1612900"/>
          </a:xfrm>
          <a:custGeom>
            <a:rect l="l" t="t" r="r" b="b"/>
            <a:pathLst>
              <a:path w="1922779" h="1612900">
                <a:moveTo>
                  <a:pt x="1922775" y="1612594"/>
                </a:moveTo>
                <a:lnTo>
                  <a:pt x="0" y="1612594"/>
                </a:lnTo>
                <a:lnTo>
                  <a:pt x="0" y="0"/>
                </a:lnTo>
                <a:lnTo>
                  <a:pt x="1922775" y="0"/>
                </a:lnTo>
                <a:lnTo>
                  <a:pt x="1922775" y="1612594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8439819" y="3012201"/>
            <a:ext cx="1922780" cy="1612900"/>
          </a:xfrm>
          <a:custGeom>
            <a:rect l="l" t="t" r="r" b="b"/>
            <a:pathLst>
              <a:path w="1922779" h="1612900">
                <a:moveTo>
                  <a:pt x="1922776" y="1612593"/>
                </a:moveTo>
                <a:lnTo>
                  <a:pt x="0" y="1612593"/>
                </a:lnTo>
                <a:lnTo>
                  <a:pt x="0" y="0"/>
                </a:lnTo>
                <a:lnTo>
                  <a:pt x="1922776" y="0"/>
                </a:lnTo>
                <a:lnTo>
                  <a:pt x="1922776" y="1612593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079755" y="4424248"/>
            <a:ext cx="1922780" cy="1612900"/>
          </a:xfrm>
          <a:custGeom>
            <a:rect l="l" t="t" r="r" b="b"/>
            <a:pathLst>
              <a:path w="1922779" h="1612900">
                <a:moveTo>
                  <a:pt x="1922775" y="1612593"/>
                </a:moveTo>
                <a:lnTo>
                  <a:pt x="0" y="1612593"/>
                </a:lnTo>
                <a:lnTo>
                  <a:pt x="0" y="0"/>
                </a:lnTo>
                <a:lnTo>
                  <a:pt x="1922775" y="0"/>
                </a:lnTo>
                <a:lnTo>
                  <a:pt x="1922775" y="1612593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5" name="object 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行业发展趋势预测</a:t>
            </a:r>
          </a:p>
        </p:txBody>
      </p:sp>
      <p:sp>
        <p:nvSpPr>
          <p:cNvPr id="27" name="object 27"/>
          <p:cNvSpPr/>
          <p:nvPr/>
        </p:nvSpPr>
        <p:spPr>
          <a:xfrm>
            <a:off x="2600085" y="1957778"/>
            <a:ext cx="843915" cy="854075"/>
          </a:xfrm>
          <a:custGeom>
            <a:rect l="l" t="t" r="r" b="b"/>
            <a:pathLst>
              <a:path w="843914" h="854075">
                <a:moveTo>
                  <a:pt x="757041" y="853875"/>
                </a:moveTo>
                <a:lnTo>
                  <a:pt x="86873" y="853875"/>
                </a:lnTo>
                <a:lnTo>
                  <a:pt x="52356" y="847447"/>
                </a:lnTo>
                <a:lnTo>
                  <a:pt x="24821" y="830502"/>
                </a:lnTo>
                <a:lnTo>
                  <a:pt x="6593" y="806545"/>
                </a:lnTo>
                <a:lnTo>
                  <a:pt x="0" y="779083"/>
                </a:lnTo>
                <a:lnTo>
                  <a:pt x="0" y="417588"/>
                </a:lnTo>
                <a:lnTo>
                  <a:pt x="2133" y="406291"/>
                </a:lnTo>
                <a:lnTo>
                  <a:pt x="7756" y="392657"/>
                </a:lnTo>
                <a:lnTo>
                  <a:pt x="15707" y="379023"/>
                </a:lnTo>
                <a:lnTo>
                  <a:pt x="24821" y="367727"/>
                </a:lnTo>
                <a:lnTo>
                  <a:pt x="24821" y="355261"/>
                </a:lnTo>
                <a:lnTo>
                  <a:pt x="372315" y="18697"/>
                </a:lnTo>
                <a:lnTo>
                  <a:pt x="398300" y="4674"/>
                </a:lnTo>
                <a:lnTo>
                  <a:pt x="421957" y="0"/>
                </a:lnTo>
                <a:lnTo>
                  <a:pt x="445615" y="4674"/>
                </a:lnTo>
                <a:lnTo>
                  <a:pt x="471599" y="18697"/>
                </a:lnTo>
                <a:lnTo>
                  <a:pt x="719809" y="268004"/>
                </a:lnTo>
                <a:lnTo>
                  <a:pt x="148926" y="268004"/>
                </a:lnTo>
                <a:lnTo>
                  <a:pt x="148926" y="479915"/>
                </a:lnTo>
                <a:lnTo>
                  <a:pt x="313548" y="607684"/>
                </a:lnTo>
                <a:lnTo>
                  <a:pt x="252864" y="607684"/>
                </a:lnTo>
                <a:lnTo>
                  <a:pt x="244913" y="610022"/>
                </a:lnTo>
                <a:lnTo>
                  <a:pt x="235799" y="617033"/>
                </a:lnTo>
                <a:lnTo>
                  <a:pt x="74463" y="779083"/>
                </a:lnTo>
                <a:lnTo>
                  <a:pt x="67482" y="786484"/>
                </a:lnTo>
                <a:lnTo>
                  <a:pt x="65155" y="791548"/>
                </a:lnTo>
                <a:lnTo>
                  <a:pt x="67482" y="796612"/>
                </a:lnTo>
                <a:lnTo>
                  <a:pt x="74463" y="804014"/>
                </a:lnTo>
                <a:lnTo>
                  <a:pt x="76596" y="811025"/>
                </a:lnTo>
                <a:lnTo>
                  <a:pt x="82219" y="813362"/>
                </a:lnTo>
                <a:lnTo>
                  <a:pt x="832135" y="813362"/>
                </a:lnTo>
                <a:lnTo>
                  <a:pt x="819093" y="830502"/>
                </a:lnTo>
                <a:lnTo>
                  <a:pt x="791558" y="847447"/>
                </a:lnTo>
                <a:lnTo>
                  <a:pt x="757041" y="853875"/>
                </a:lnTo>
                <a:close/>
              </a:path>
              <a:path w="843914" h="854075">
                <a:moveTo>
                  <a:pt x="645346" y="691825"/>
                </a:moveTo>
                <a:lnTo>
                  <a:pt x="421957" y="691825"/>
                </a:lnTo>
                <a:lnTo>
                  <a:pt x="682578" y="492380"/>
                </a:lnTo>
                <a:lnTo>
                  <a:pt x="682578" y="268004"/>
                </a:lnTo>
                <a:lnTo>
                  <a:pt x="719809" y="268004"/>
                </a:lnTo>
                <a:lnTo>
                  <a:pt x="806683" y="355261"/>
                </a:lnTo>
                <a:lnTo>
                  <a:pt x="822972" y="366753"/>
                </a:lnTo>
                <a:lnTo>
                  <a:pt x="834607" y="381750"/>
                </a:lnTo>
                <a:lnTo>
                  <a:pt x="841587" y="399085"/>
                </a:lnTo>
                <a:lnTo>
                  <a:pt x="843914" y="417588"/>
                </a:lnTo>
                <a:lnTo>
                  <a:pt x="843914" y="607684"/>
                </a:lnTo>
                <a:lnTo>
                  <a:pt x="603461" y="607684"/>
                </a:lnTo>
                <a:lnTo>
                  <a:pt x="597837" y="610022"/>
                </a:lnTo>
                <a:lnTo>
                  <a:pt x="595704" y="617033"/>
                </a:lnTo>
                <a:lnTo>
                  <a:pt x="588723" y="626188"/>
                </a:lnTo>
                <a:lnTo>
                  <a:pt x="586396" y="634173"/>
                </a:lnTo>
                <a:lnTo>
                  <a:pt x="588723" y="639822"/>
                </a:lnTo>
                <a:lnTo>
                  <a:pt x="595704" y="641964"/>
                </a:lnTo>
                <a:lnTo>
                  <a:pt x="645346" y="691825"/>
                </a:lnTo>
                <a:close/>
              </a:path>
              <a:path w="843914" h="854075">
                <a:moveTo>
                  <a:pt x="595704" y="355261"/>
                </a:moveTo>
                <a:lnTo>
                  <a:pt x="235799" y="355261"/>
                </a:lnTo>
                <a:lnTo>
                  <a:pt x="235799" y="317865"/>
                </a:lnTo>
                <a:lnTo>
                  <a:pt x="595704" y="317865"/>
                </a:lnTo>
                <a:lnTo>
                  <a:pt x="595704" y="355261"/>
                </a:lnTo>
                <a:close/>
              </a:path>
              <a:path w="843914" h="854075">
                <a:moveTo>
                  <a:pt x="595704" y="430053"/>
                </a:moveTo>
                <a:lnTo>
                  <a:pt x="235799" y="430053"/>
                </a:lnTo>
                <a:lnTo>
                  <a:pt x="235799" y="392657"/>
                </a:lnTo>
                <a:lnTo>
                  <a:pt x="595704" y="392657"/>
                </a:lnTo>
                <a:lnTo>
                  <a:pt x="595704" y="430053"/>
                </a:lnTo>
                <a:close/>
              </a:path>
              <a:path w="843914" h="854075">
                <a:moveTo>
                  <a:pt x="595704" y="504846"/>
                </a:moveTo>
                <a:lnTo>
                  <a:pt x="235799" y="504846"/>
                </a:lnTo>
                <a:lnTo>
                  <a:pt x="235799" y="467450"/>
                </a:lnTo>
                <a:lnTo>
                  <a:pt x="595704" y="467450"/>
                </a:lnTo>
                <a:lnTo>
                  <a:pt x="595704" y="504846"/>
                </a:lnTo>
                <a:close/>
              </a:path>
              <a:path w="843914" h="854075">
                <a:moveTo>
                  <a:pt x="775657" y="813362"/>
                </a:moveTo>
                <a:lnTo>
                  <a:pt x="82219" y="813362"/>
                </a:lnTo>
                <a:lnTo>
                  <a:pt x="90170" y="811025"/>
                </a:lnTo>
                <a:lnTo>
                  <a:pt x="99284" y="804014"/>
                </a:lnTo>
                <a:lnTo>
                  <a:pt x="260620" y="641964"/>
                </a:lnTo>
                <a:lnTo>
                  <a:pt x="267601" y="639822"/>
                </a:lnTo>
                <a:lnTo>
                  <a:pt x="269928" y="634173"/>
                </a:lnTo>
                <a:lnTo>
                  <a:pt x="267601" y="626188"/>
                </a:lnTo>
                <a:lnTo>
                  <a:pt x="260620" y="617033"/>
                </a:lnTo>
                <a:lnTo>
                  <a:pt x="258487" y="610022"/>
                </a:lnTo>
                <a:lnTo>
                  <a:pt x="252864" y="607684"/>
                </a:lnTo>
                <a:lnTo>
                  <a:pt x="313548" y="607684"/>
                </a:lnTo>
                <a:lnTo>
                  <a:pt x="421957" y="691825"/>
                </a:lnTo>
                <a:lnTo>
                  <a:pt x="645346" y="691825"/>
                </a:lnTo>
                <a:lnTo>
                  <a:pt x="757041" y="804014"/>
                </a:lnTo>
                <a:lnTo>
                  <a:pt x="766349" y="811025"/>
                </a:lnTo>
                <a:lnTo>
                  <a:pt x="775657" y="813362"/>
                </a:lnTo>
                <a:close/>
              </a:path>
              <a:path w="843914" h="854075">
                <a:moveTo>
                  <a:pt x="832135" y="813362"/>
                </a:moveTo>
                <a:lnTo>
                  <a:pt x="775657" y="813362"/>
                </a:lnTo>
                <a:lnTo>
                  <a:pt x="784965" y="811025"/>
                </a:lnTo>
                <a:lnTo>
                  <a:pt x="794273" y="804014"/>
                </a:lnTo>
                <a:lnTo>
                  <a:pt x="620525" y="617033"/>
                </a:lnTo>
                <a:lnTo>
                  <a:pt x="603461" y="607684"/>
                </a:lnTo>
                <a:lnTo>
                  <a:pt x="843914" y="607684"/>
                </a:lnTo>
                <a:lnTo>
                  <a:pt x="843914" y="779083"/>
                </a:lnTo>
                <a:lnTo>
                  <a:pt x="837321" y="806545"/>
                </a:lnTo>
                <a:lnTo>
                  <a:pt x="832135" y="81336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857250" h="857250">
                <a:moveTo>
                  <a:pt x="857250" y="857250"/>
                </a:moveTo>
                <a:lnTo>
                  <a:pt x="0" y="857250"/>
                </a:lnTo>
                <a:lnTo>
                  <a:pt x="0" y="321468"/>
                </a:lnTo>
                <a:lnTo>
                  <a:pt x="8421" y="279759"/>
                </a:lnTo>
                <a:lnTo>
                  <a:pt x="31386" y="245698"/>
                </a:lnTo>
                <a:lnTo>
                  <a:pt x="65447" y="222733"/>
                </a:lnTo>
                <a:lnTo>
                  <a:pt x="107156" y="214312"/>
                </a:lnTo>
                <a:lnTo>
                  <a:pt x="321575" y="214312"/>
                </a:lnTo>
                <a:lnTo>
                  <a:pt x="412978" y="37102"/>
                </a:lnTo>
                <a:lnTo>
                  <a:pt x="420501" y="22230"/>
                </a:lnTo>
                <a:lnTo>
                  <a:pt x="432103" y="10484"/>
                </a:lnTo>
                <a:lnTo>
                  <a:pt x="446896" y="2772"/>
                </a:lnTo>
                <a:lnTo>
                  <a:pt x="463986" y="0"/>
                </a:lnTo>
                <a:lnTo>
                  <a:pt x="611110" y="0"/>
                </a:lnTo>
                <a:lnTo>
                  <a:pt x="654310" y="21754"/>
                </a:lnTo>
                <a:lnTo>
                  <a:pt x="750093" y="214312"/>
                </a:lnTo>
                <a:lnTo>
                  <a:pt x="791825" y="222733"/>
                </a:lnTo>
                <a:lnTo>
                  <a:pt x="825883" y="245698"/>
                </a:lnTo>
                <a:lnTo>
                  <a:pt x="848836" y="279759"/>
                </a:lnTo>
                <a:lnTo>
                  <a:pt x="857250" y="321468"/>
                </a:lnTo>
                <a:lnTo>
                  <a:pt x="160734" y="321468"/>
                </a:lnTo>
                <a:lnTo>
                  <a:pt x="139874" y="325677"/>
                </a:lnTo>
                <a:lnTo>
                  <a:pt x="122844" y="337157"/>
                </a:lnTo>
                <a:lnTo>
                  <a:pt x="111365" y="354187"/>
                </a:lnTo>
                <a:lnTo>
                  <a:pt x="107156" y="375046"/>
                </a:lnTo>
                <a:lnTo>
                  <a:pt x="111365" y="395906"/>
                </a:lnTo>
                <a:lnTo>
                  <a:pt x="122844" y="412936"/>
                </a:lnTo>
                <a:lnTo>
                  <a:pt x="139874" y="424416"/>
                </a:lnTo>
                <a:lnTo>
                  <a:pt x="160734" y="428625"/>
                </a:lnTo>
                <a:lnTo>
                  <a:pt x="351461" y="428625"/>
                </a:lnTo>
                <a:lnTo>
                  <a:pt x="343253" y="441535"/>
                </a:lnTo>
                <a:lnTo>
                  <a:pt x="327129" y="486644"/>
                </a:lnTo>
                <a:lnTo>
                  <a:pt x="321468" y="535781"/>
                </a:lnTo>
                <a:lnTo>
                  <a:pt x="327129" y="584918"/>
                </a:lnTo>
                <a:lnTo>
                  <a:pt x="343253" y="630026"/>
                </a:lnTo>
                <a:lnTo>
                  <a:pt x="368553" y="669819"/>
                </a:lnTo>
                <a:lnTo>
                  <a:pt x="401743" y="703008"/>
                </a:lnTo>
                <a:lnTo>
                  <a:pt x="441535" y="728309"/>
                </a:lnTo>
                <a:lnTo>
                  <a:pt x="486643" y="744433"/>
                </a:lnTo>
                <a:lnTo>
                  <a:pt x="535781" y="750093"/>
                </a:lnTo>
                <a:lnTo>
                  <a:pt x="857250" y="750093"/>
                </a:lnTo>
                <a:lnTo>
                  <a:pt x="857250" y="857250"/>
                </a:lnTo>
                <a:close/>
              </a:path>
              <a:path w="857250" h="857250">
                <a:moveTo>
                  <a:pt x="351461" y="428625"/>
                </a:moveTo>
                <a:lnTo>
                  <a:pt x="160734" y="428625"/>
                </a:lnTo>
                <a:lnTo>
                  <a:pt x="181594" y="424416"/>
                </a:lnTo>
                <a:lnTo>
                  <a:pt x="198623" y="412936"/>
                </a:lnTo>
                <a:lnTo>
                  <a:pt x="210103" y="395906"/>
                </a:lnTo>
                <a:lnTo>
                  <a:pt x="214312" y="375046"/>
                </a:lnTo>
                <a:lnTo>
                  <a:pt x="210103" y="354187"/>
                </a:lnTo>
                <a:lnTo>
                  <a:pt x="198623" y="337157"/>
                </a:lnTo>
                <a:lnTo>
                  <a:pt x="181594" y="325677"/>
                </a:lnTo>
                <a:lnTo>
                  <a:pt x="160734" y="321468"/>
                </a:lnTo>
                <a:lnTo>
                  <a:pt x="535781" y="321468"/>
                </a:lnTo>
                <a:lnTo>
                  <a:pt x="486643" y="327129"/>
                </a:lnTo>
                <a:lnTo>
                  <a:pt x="441535" y="343253"/>
                </a:lnTo>
                <a:lnTo>
                  <a:pt x="401743" y="368553"/>
                </a:lnTo>
                <a:lnTo>
                  <a:pt x="368553" y="401743"/>
                </a:lnTo>
                <a:lnTo>
                  <a:pt x="351461" y="428625"/>
                </a:lnTo>
                <a:close/>
              </a:path>
              <a:path w="857250" h="857250">
                <a:moveTo>
                  <a:pt x="857250" y="750093"/>
                </a:moveTo>
                <a:lnTo>
                  <a:pt x="535781" y="750093"/>
                </a:lnTo>
                <a:lnTo>
                  <a:pt x="584918" y="744433"/>
                </a:lnTo>
                <a:lnTo>
                  <a:pt x="630026" y="728309"/>
                </a:lnTo>
                <a:lnTo>
                  <a:pt x="669818" y="703008"/>
                </a:lnTo>
                <a:lnTo>
                  <a:pt x="703008" y="669819"/>
                </a:lnTo>
                <a:lnTo>
                  <a:pt x="728309" y="630026"/>
                </a:lnTo>
                <a:lnTo>
                  <a:pt x="744433" y="584918"/>
                </a:lnTo>
                <a:lnTo>
                  <a:pt x="750093" y="535781"/>
                </a:lnTo>
                <a:lnTo>
                  <a:pt x="744433" y="486644"/>
                </a:lnTo>
                <a:lnTo>
                  <a:pt x="728309" y="441535"/>
                </a:lnTo>
                <a:lnTo>
                  <a:pt x="703008" y="401743"/>
                </a:lnTo>
                <a:lnTo>
                  <a:pt x="669818" y="368553"/>
                </a:lnTo>
                <a:lnTo>
                  <a:pt x="630026" y="343253"/>
                </a:lnTo>
                <a:lnTo>
                  <a:pt x="584918" y="327129"/>
                </a:lnTo>
                <a:lnTo>
                  <a:pt x="535781" y="321468"/>
                </a:lnTo>
                <a:lnTo>
                  <a:pt x="857250" y="321468"/>
                </a:lnTo>
                <a:lnTo>
                  <a:pt x="857250" y="750093"/>
                </a:lnTo>
                <a:close/>
              </a:path>
              <a:path w="857250" h="857250">
                <a:moveTo>
                  <a:pt x="535781" y="642937"/>
                </a:moveTo>
                <a:lnTo>
                  <a:pt x="494072" y="634516"/>
                </a:lnTo>
                <a:lnTo>
                  <a:pt x="460011" y="611551"/>
                </a:lnTo>
                <a:lnTo>
                  <a:pt x="437046" y="577490"/>
                </a:lnTo>
                <a:lnTo>
                  <a:pt x="428625" y="535781"/>
                </a:lnTo>
                <a:lnTo>
                  <a:pt x="437046" y="494072"/>
                </a:lnTo>
                <a:lnTo>
                  <a:pt x="460011" y="460011"/>
                </a:lnTo>
                <a:lnTo>
                  <a:pt x="494072" y="437046"/>
                </a:lnTo>
                <a:lnTo>
                  <a:pt x="535781" y="428625"/>
                </a:lnTo>
                <a:lnTo>
                  <a:pt x="577490" y="437046"/>
                </a:lnTo>
                <a:lnTo>
                  <a:pt x="611551" y="460011"/>
                </a:lnTo>
                <a:lnTo>
                  <a:pt x="634516" y="494072"/>
                </a:lnTo>
                <a:lnTo>
                  <a:pt x="642937" y="535781"/>
                </a:lnTo>
                <a:lnTo>
                  <a:pt x="634516" y="577490"/>
                </a:lnTo>
                <a:lnTo>
                  <a:pt x="611551" y="611551"/>
                </a:lnTo>
                <a:lnTo>
                  <a:pt x="577490" y="634516"/>
                </a:lnTo>
                <a:lnTo>
                  <a:pt x="535781" y="64293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2646521" y="4816407"/>
            <a:ext cx="859155" cy="857885"/>
          </a:xfrm>
          <a:custGeom>
            <a:rect l="l" t="t" r="r" b="b"/>
            <a:pathLst>
              <a:path w="859153" h="857885">
                <a:moveTo>
                  <a:pt x="613706" y="59875"/>
                </a:moveTo>
                <a:lnTo>
                  <a:pt x="376464" y="59875"/>
                </a:lnTo>
                <a:lnTo>
                  <a:pt x="375446" y="59420"/>
                </a:lnTo>
                <a:lnTo>
                  <a:pt x="398961" y="34843"/>
                </a:lnTo>
                <a:lnTo>
                  <a:pt x="427361" y="16117"/>
                </a:lnTo>
                <a:lnTo>
                  <a:pt x="459692" y="4187"/>
                </a:lnTo>
                <a:lnTo>
                  <a:pt x="495005" y="0"/>
                </a:lnTo>
                <a:lnTo>
                  <a:pt x="538704" y="6462"/>
                </a:lnTo>
                <a:lnTo>
                  <a:pt x="577327" y="24578"/>
                </a:lnTo>
                <a:lnTo>
                  <a:pt x="608969" y="52442"/>
                </a:lnTo>
                <a:lnTo>
                  <a:pt x="613706" y="59875"/>
                </a:lnTo>
                <a:close/>
              </a:path>
              <a:path w="859153" h="857885">
                <a:moveTo>
                  <a:pt x="171450" y="558124"/>
                </a:moveTo>
                <a:lnTo>
                  <a:pt x="125868" y="552000"/>
                </a:lnTo>
                <a:lnTo>
                  <a:pt x="84911" y="534718"/>
                </a:lnTo>
                <a:lnTo>
                  <a:pt x="50212" y="507911"/>
                </a:lnTo>
                <a:lnTo>
                  <a:pt x="23405" y="473212"/>
                </a:lnTo>
                <a:lnTo>
                  <a:pt x="6123" y="432255"/>
                </a:lnTo>
                <a:lnTo>
                  <a:pt x="0" y="386674"/>
                </a:lnTo>
                <a:lnTo>
                  <a:pt x="6326" y="340366"/>
                </a:lnTo>
                <a:lnTo>
                  <a:pt x="24159" y="298868"/>
                </a:lnTo>
                <a:lnTo>
                  <a:pt x="51781" y="263895"/>
                </a:lnTo>
                <a:lnTo>
                  <a:pt x="87475" y="237165"/>
                </a:lnTo>
                <a:lnTo>
                  <a:pt x="129524" y="220393"/>
                </a:lnTo>
                <a:lnTo>
                  <a:pt x="130702" y="220154"/>
                </a:lnTo>
                <a:lnTo>
                  <a:pt x="130702" y="214419"/>
                </a:lnTo>
                <a:lnTo>
                  <a:pt x="136826" y="168837"/>
                </a:lnTo>
                <a:lnTo>
                  <a:pt x="154108" y="127880"/>
                </a:lnTo>
                <a:lnTo>
                  <a:pt x="180915" y="93182"/>
                </a:lnTo>
                <a:lnTo>
                  <a:pt x="215613" y="66375"/>
                </a:lnTo>
                <a:lnTo>
                  <a:pt x="256570" y="49093"/>
                </a:lnTo>
                <a:lnTo>
                  <a:pt x="302152" y="42969"/>
                </a:lnTo>
                <a:lnTo>
                  <a:pt x="321837" y="44089"/>
                </a:lnTo>
                <a:lnTo>
                  <a:pt x="340866" y="47363"/>
                </a:lnTo>
                <a:lnTo>
                  <a:pt x="359116" y="52668"/>
                </a:lnTo>
                <a:lnTo>
                  <a:pt x="376464" y="59875"/>
                </a:lnTo>
                <a:lnTo>
                  <a:pt x="613706" y="59875"/>
                </a:lnTo>
                <a:lnTo>
                  <a:pt x="631724" y="88149"/>
                </a:lnTo>
                <a:lnTo>
                  <a:pt x="643685" y="129794"/>
                </a:lnTo>
                <a:lnTo>
                  <a:pt x="643767" y="130570"/>
                </a:lnTo>
                <a:lnTo>
                  <a:pt x="674945" y="141858"/>
                </a:lnTo>
                <a:lnTo>
                  <a:pt x="700673" y="161478"/>
                </a:lnTo>
                <a:lnTo>
                  <a:pt x="719359" y="187779"/>
                </a:lnTo>
                <a:lnTo>
                  <a:pt x="729410" y="219107"/>
                </a:lnTo>
                <a:lnTo>
                  <a:pt x="729492" y="219723"/>
                </a:lnTo>
                <a:lnTo>
                  <a:pt x="771705" y="236823"/>
                </a:lnTo>
                <a:lnTo>
                  <a:pt x="807377" y="263667"/>
                </a:lnTo>
                <a:lnTo>
                  <a:pt x="834875" y="298581"/>
                </a:lnTo>
                <a:lnTo>
                  <a:pt x="852570" y="339891"/>
                </a:lnTo>
                <a:lnTo>
                  <a:pt x="858830" y="385922"/>
                </a:lnTo>
                <a:lnTo>
                  <a:pt x="853061" y="428867"/>
                </a:lnTo>
                <a:lnTo>
                  <a:pt x="216427" y="428867"/>
                </a:lnTo>
                <a:lnTo>
                  <a:pt x="335157" y="547596"/>
                </a:lnTo>
                <a:lnTo>
                  <a:pt x="230571" y="547596"/>
                </a:lnTo>
                <a:lnTo>
                  <a:pt x="216903" y="552056"/>
                </a:lnTo>
                <a:lnTo>
                  <a:pt x="202376" y="555362"/>
                </a:lnTo>
                <a:lnTo>
                  <a:pt x="187166" y="557417"/>
                </a:lnTo>
                <a:lnTo>
                  <a:pt x="171450" y="558124"/>
                </a:lnTo>
                <a:close/>
              </a:path>
              <a:path w="859153" h="857885">
                <a:moveTo>
                  <a:pt x="601593" y="557454"/>
                </a:moveTo>
                <a:lnTo>
                  <a:pt x="345014" y="557454"/>
                </a:lnTo>
                <a:lnTo>
                  <a:pt x="345014" y="428867"/>
                </a:lnTo>
                <a:lnTo>
                  <a:pt x="853061" y="428867"/>
                </a:lnTo>
                <a:lnTo>
                  <a:pt x="852706" y="431504"/>
                </a:lnTo>
                <a:lnTo>
                  <a:pt x="835424" y="472461"/>
                </a:lnTo>
                <a:lnTo>
                  <a:pt x="808616" y="507160"/>
                </a:lnTo>
                <a:lnTo>
                  <a:pt x="773917" y="533967"/>
                </a:lnTo>
                <a:lnTo>
                  <a:pt x="612745" y="540309"/>
                </a:lnTo>
                <a:lnTo>
                  <a:pt x="613763" y="540765"/>
                </a:lnTo>
                <a:lnTo>
                  <a:pt x="601593" y="557454"/>
                </a:lnTo>
                <a:close/>
              </a:path>
              <a:path w="859153" h="857885">
                <a:moveTo>
                  <a:pt x="687378" y="557372"/>
                </a:moveTo>
                <a:lnTo>
                  <a:pt x="667598" y="556243"/>
                </a:lnTo>
                <a:lnTo>
                  <a:pt x="648484" y="552939"/>
                </a:lnTo>
                <a:lnTo>
                  <a:pt x="630159" y="547586"/>
                </a:lnTo>
                <a:lnTo>
                  <a:pt x="612745" y="540309"/>
                </a:lnTo>
                <a:lnTo>
                  <a:pt x="758886" y="540309"/>
                </a:lnTo>
                <a:lnTo>
                  <a:pt x="732960" y="551249"/>
                </a:lnTo>
                <a:lnTo>
                  <a:pt x="687378" y="557372"/>
                </a:lnTo>
                <a:close/>
              </a:path>
              <a:path w="859153" h="857885">
                <a:moveTo>
                  <a:pt x="602189" y="857520"/>
                </a:moveTo>
                <a:lnTo>
                  <a:pt x="259289" y="857520"/>
                </a:lnTo>
                <a:lnTo>
                  <a:pt x="259289" y="814657"/>
                </a:lnTo>
                <a:lnTo>
                  <a:pt x="345014" y="771795"/>
                </a:lnTo>
                <a:lnTo>
                  <a:pt x="345014" y="643207"/>
                </a:lnTo>
                <a:lnTo>
                  <a:pt x="230571" y="547622"/>
                </a:lnTo>
                <a:lnTo>
                  <a:pt x="335157" y="547596"/>
                </a:lnTo>
                <a:lnTo>
                  <a:pt x="345014" y="557454"/>
                </a:lnTo>
                <a:lnTo>
                  <a:pt x="601593" y="557454"/>
                </a:lnTo>
                <a:lnTo>
                  <a:pt x="571905" y="590109"/>
                </a:lnTo>
                <a:lnTo>
                  <a:pt x="517831" y="624667"/>
                </a:lnTo>
                <a:lnTo>
                  <a:pt x="516464" y="625204"/>
                </a:lnTo>
                <a:lnTo>
                  <a:pt x="516464" y="771795"/>
                </a:lnTo>
                <a:lnTo>
                  <a:pt x="602189" y="814657"/>
                </a:lnTo>
                <a:lnTo>
                  <a:pt x="602189" y="85752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 txBox="1"/>
          <p:nvPr/>
        </p:nvSpPr>
        <p:spPr>
          <a:xfrm>
            <a:off x="4002530" y="1600152"/>
            <a:ext cx="6360160" cy="1211580"/>
          </a:xfrm>
          <a:prstGeom prst="rect">
            <a:avLst/>
          </a:prstGeom>
          <a:solidFill>
            <a:srgbClr val="BDFAFF"/>
          </a:solidFill>
        </p:spPr>
        <p:txBody>
          <a:bodyPr vert="horz" wrap="square" lIns="0" tIns="222250" rIns="0" bIns="0" rtlCol="0">
            <a:spAutoFit/>
          </a:bodyPr>
          <a:lstStyle/>
          <a:p>
            <a:pPr marL="164465" marR="91440">
              <a:lnSpc>
                <a:spcPct val="150000"/>
              </a:lnSpc>
              <a:spcBef>
                <a:spcPts val="1750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个性化定制将成为未来服装销售的重要趋势之一，消费者可以根据自己的需求和喜好定制服装。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2079755" y="3212745"/>
            <a:ext cx="6360160" cy="1211580"/>
          </a:xfrm>
          <a:prstGeom prst="rect">
            <a:avLst/>
          </a:prstGeom>
          <a:solidFill>
            <a:srgbClr val="BDFAFF"/>
          </a:solidFill>
        </p:spPr>
        <p:txBody>
          <a:bodyPr vert="horz" wrap="square" lIns="0" tIns="222250" rIns="0" bIns="0" rtlCol="0">
            <a:spAutoFit/>
          </a:bodyPr>
          <a:lstStyle/>
          <a:p>
            <a:pPr marL="121920" marR="133985">
              <a:lnSpc>
                <a:spcPct val="150000"/>
              </a:lnSpc>
              <a:spcBef>
                <a:spcPts val="1750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线上线下融合将成为服装销售的主要模式，消费者可以在线上选择商品并到线下店铺试穿购买。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4002530" y="4825343"/>
            <a:ext cx="6360160" cy="1211580"/>
          </a:xfrm>
          <a:prstGeom prst="rect">
            <a:avLst/>
          </a:prstGeom>
          <a:solidFill>
            <a:srgbClr val="BDFAF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2000">
              <a:latin typeface="Times New Roman"/>
              <a:cs typeface="Times New Roman"/>
            </a:endParaRPr>
          </a:p>
          <a:p>
            <a:pPr marL="217170">
              <a:lnSpc>
                <a:spcPct val="100000"/>
              </a:lnSpc>
              <a:spcBef>
                <a:spcPts val="1700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智能化、数字化技术的应用将进一步提升服装销售的效率和消费者体验。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87595" y="2992034"/>
            <a:ext cx="391160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0" spc="-10">
                <a:solidFill>
                  <a:srgbClr val="2C3E55"/>
                </a:solidFill>
                <a:latin typeface="微软雅黑"/>
                <a:cs typeface="微软雅黑"/>
              </a:rPr>
              <a:t>服装销售方案介绍</a:t>
            </a:r>
            <a:endParaRPr sz="3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842150" y="3008634"/>
            <a:ext cx="92900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57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67763" y="1600640"/>
            <a:ext cx="9862820" cy="4098290"/>
            <a:chOff x="1167763" y="1600640"/>
            <a:chExt cx="9862820" cy="4098290"/>
          </a:xfrm>
        </p:grpSpPr>
        <p:sp>
          <p:nvSpPr>
            <p:cNvPr id="3" name="object 3"/>
            <p:cNvSpPr/>
            <p:nvPr/>
          </p:nvSpPr>
          <p:spPr>
            <a:xfrm>
              <a:off x="1167763" y="1600640"/>
              <a:ext cx="9862820" cy="4098290"/>
            </a:xfrm>
            <a:custGeom>
              <a:rect l="l" t="t" r="r" b="b"/>
              <a:pathLst>
                <a:path w="9862820" h="4098290">
                  <a:moveTo>
                    <a:pt x="9862567" y="4097662"/>
                  </a:moveTo>
                  <a:lnTo>
                    <a:pt x="0" y="4097662"/>
                  </a:lnTo>
                  <a:lnTo>
                    <a:pt x="0" y="0"/>
                  </a:lnTo>
                  <a:lnTo>
                    <a:pt x="9862567" y="0"/>
                  </a:lnTo>
                  <a:lnTo>
                    <a:pt x="9862567" y="4097662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552790" y="1859907"/>
              <a:ext cx="271145" cy="271145"/>
            </a:xfrm>
            <a:custGeom>
              <a:rect l="l" t="t" r="r" b="b"/>
              <a:pathLst>
                <a:path w="271144" h="271144">
                  <a:moveTo>
                    <a:pt x="270893" y="270892"/>
                  </a:moveTo>
                  <a:lnTo>
                    <a:pt x="0" y="270892"/>
                  </a:lnTo>
                  <a:lnTo>
                    <a:pt x="0" y="0"/>
                  </a:lnTo>
                  <a:lnTo>
                    <a:pt x="270893" y="0"/>
                  </a:lnTo>
                  <a:lnTo>
                    <a:pt x="270893" y="27089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167763" y="1600640"/>
            <a:ext cx="9862820" cy="4098290"/>
          </a:xfrm>
          <a:prstGeom prst="rect">
            <a:avLst/>
          </a:prstGeom>
        </p:spPr>
        <p:txBody>
          <a:bodyPr vert="horz" wrap="square" lIns="0" tIns="226060" rIns="0" bIns="0" rtlCol="0">
            <a:spAutoFit/>
          </a:bodyPr>
          <a:lstStyle/>
          <a:p>
            <a:pPr marL="1045210">
              <a:lnSpc>
                <a:spcPct val="100000"/>
              </a:lnSpc>
              <a:spcBef>
                <a:spcPts val="1780"/>
              </a:spcBef>
            </a:pPr>
            <a:r>
              <a:rPr sz="2000" b="1">
                <a:solidFill>
                  <a:srgbClr val="FFFFFF"/>
                </a:solidFill>
                <a:latin typeface="微软雅黑"/>
                <a:cs typeface="微软雅黑"/>
              </a:rPr>
              <a:t>目</a:t>
            </a:r>
            <a:r>
              <a:rPr sz="2000" b="1" spc="-50">
                <a:solidFill>
                  <a:srgbClr val="FFFFFF"/>
                </a:solidFill>
                <a:latin typeface="微软雅黑"/>
                <a:cs typeface="微软雅黑"/>
              </a:rPr>
              <a:t>标</a:t>
            </a:r>
            <a:endParaRPr sz="2000">
              <a:latin typeface="微软雅黑"/>
              <a:cs typeface="微软雅黑"/>
            </a:endParaRPr>
          </a:p>
          <a:p>
            <a:pPr marL="1045210" marR="998855">
              <a:lnSpc>
                <a:spcPct val="150000"/>
              </a:lnSpc>
              <a:spcBef>
                <a:spcPts val="85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本方案旨在通过精准的市场定位、优质的产品策略、合理的价格策略、多元化的渠道策略以及有效的推广策略，实现服装品牌的市场份额提升和盈利增长。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700">
              <a:latin typeface="微软雅黑"/>
              <a:cs typeface="微软雅黑"/>
            </a:endParaRPr>
          </a:p>
          <a:p>
            <a:pPr marL="1045210">
              <a:lnSpc>
                <a:spcPct val="100000"/>
              </a:lnSpc>
            </a:pPr>
            <a:r>
              <a:rPr sz="2000" b="1">
                <a:solidFill>
                  <a:srgbClr val="FFFFFF"/>
                </a:solidFill>
                <a:latin typeface="微软雅黑"/>
                <a:cs typeface="微软雅黑"/>
              </a:rPr>
              <a:t>定</a:t>
            </a:r>
            <a:r>
              <a:rPr sz="2000" b="1" spc="-50">
                <a:solidFill>
                  <a:srgbClr val="FFFFFF"/>
                </a:solidFill>
                <a:latin typeface="微软雅黑"/>
                <a:cs typeface="微软雅黑"/>
              </a:rPr>
              <a:t>位</a:t>
            </a:r>
            <a:endParaRPr sz="2000">
              <a:latin typeface="微软雅黑"/>
              <a:cs typeface="微软雅黑"/>
            </a:endParaRPr>
          </a:p>
          <a:p>
            <a:pPr marL="1045210" marR="998855">
              <a:lnSpc>
                <a:spcPct val="150000"/>
              </a:lnSpc>
              <a:spcBef>
                <a:spcPts val="61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针对目标消费群体，提供符合其审美、品质和价格需求的服装产品，打造独特的品牌形象和消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费者体验。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552790" y="3813831"/>
            <a:ext cx="271145" cy="271145"/>
          </a:xfrm>
          <a:custGeom>
            <a:rect l="l" t="t" r="r" b="b"/>
            <a:pathLst>
              <a:path w="271144" h="271145">
                <a:moveTo>
                  <a:pt x="270893" y="270893"/>
                </a:moveTo>
                <a:lnTo>
                  <a:pt x="0" y="270893"/>
                </a:lnTo>
                <a:lnTo>
                  <a:pt x="0" y="0"/>
                </a:lnTo>
                <a:lnTo>
                  <a:pt x="270893" y="0"/>
                </a:lnTo>
                <a:lnTo>
                  <a:pt x="270893" y="27089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8" name="object 2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方案目标与定位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220586" y="1729537"/>
            <a:ext cx="5081270" cy="4358005"/>
            <a:chOff x="6220586" y="1729537"/>
            <a:chExt cx="5081270" cy="435800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235700" y="1739900"/>
              <a:ext cx="5058969" cy="2163307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230111" y="1739062"/>
              <a:ext cx="5059045" cy="2163445"/>
            </a:xfrm>
            <a:custGeom>
              <a:rect l="l" t="t" r="r" b="b"/>
              <a:pathLst>
                <a:path w="5059045" h="2163445">
                  <a:moveTo>
                    <a:pt x="0" y="0"/>
                  </a:moveTo>
                  <a:lnTo>
                    <a:pt x="5058968" y="0"/>
                  </a:lnTo>
                  <a:lnTo>
                    <a:pt x="5058968" y="2163307"/>
                  </a:lnTo>
                  <a:lnTo>
                    <a:pt x="0" y="2163307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5259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235700" y="3911600"/>
              <a:ext cx="5058969" cy="2163307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6233164" y="3914561"/>
              <a:ext cx="5059045" cy="2163445"/>
            </a:xfrm>
            <a:custGeom>
              <a:rect l="l" t="t" r="r" b="b"/>
              <a:pathLst>
                <a:path w="5059045" h="2163445">
                  <a:moveTo>
                    <a:pt x="0" y="0"/>
                  </a:moveTo>
                  <a:lnTo>
                    <a:pt x="5058968" y="0"/>
                  </a:lnTo>
                  <a:lnTo>
                    <a:pt x="5058968" y="2163307"/>
                  </a:lnTo>
                  <a:lnTo>
                    <a:pt x="0" y="2163307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5259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763828" y="1409026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111125" rIns="0" bIns="0" rtlCol="0">
            <a:spAutoFit/>
          </a:bodyPr>
          <a:lstStyle/>
          <a:p>
            <a:pPr marL="88900">
              <a:lnSpc>
                <a:spcPct val="100000"/>
              </a:lnSpc>
              <a:spcBef>
                <a:spcPts val="875"/>
              </a:spcBef>
            </a:pPr>
            <a:r>
              <a:rPr sz="1400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379366" y="1274123"/>
            <a:ext cx="4025900" cy="1547495"/>
          </a:xfrm>
          <a:prstGeom prst="rect">
            <a:avLst/>
          </a:prstGeom>
        </p:spPr>
        <p:txBody>
          <a:bodyPr vert="horz" wrap="square" lIns="0" tIns="1873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7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设计风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格</a:t>
            </a:r>
            <a:endParaRPr sz="20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05"/>
              </a:spcBef>
            </a:pPr>
            <a:r>
              <a:rPr sz="1500" spc="-5">
                <a:latin typeface="微软雅黑"/>
                <a:cs typeface="微软雅黑"/>
              </a:rPr>
              <a:t>结合市场趋势和消费者需求，制定独特且具吸引力的服装设计风格，包括色彩搭配、剪裁、面料</a:t>
            </a:r>
            <a:r>
              <a:rPr sz="1500" spc="-15">
                <a:latin typeface="微软雅黑"/>
                <a:cs typeface="微软雅黑"/>
              </a:rPr>
              <a:t>选择等。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63828" y="3104812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120014" rIns="0" bIns="0" rtlCol="0">
            <a:spAutoFit/>
          </a:bodyPr>
          <a:lstStyle/>
          <a:p>
            <a:pPr marL="102870">
              <a:lnSpc>
                <a:spcPct val="100000"/>
              </a:lnSpc>
              <a:spcBef>
                <a:spcPts val="944"/>
              </a:spcBef>
            </a:pPr>
            <a:r>
              <a:rPr sz="1400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379366" y="3137309"/>
            <a:ext cx="4025900" cy="1094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品质保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证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585"/>
              </a:spcBef>
            </a:pPr>
            <a:r>
              <a:rPr sz="1500" spc="-5">
                <a:latin typeface="微软雅黑"/>
                <a:cs typeface="微软雅黑"/>
              </a:rPr>
              <a:t>严格控制生产流程，确保产品质量符合国家标准和消费者期望，提供优质的售后服务。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63828" y="4902277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120014" rIns="0" bIns="0" rtlCol="0">
            <a:spAutoFit/>
          </a:bodyPr>
          <a:lstStyle/>
          <a:p>
            <a:pPr marL="112395">
              <a:lnSpc>
                <a:spcPct val="100000"/>
              </a:lnSpc>
              <a:spcBef>
                <a:spcPts val="944"/>
              </a:spcBef>
            </a:pPr>
            <a:r>
              <a:rPr sz="1400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379366" y="4762173"/>
            <a:ext cx="4025900" cy="1204595"/>
          </a:xfrm>
          <a:prstGeom prst="rect">
            <a:avLst/>
          </a:prstGeom>
        </p:spPr>
        <p:txBody>
          <a:bodyPr vert="horz" wrap="square" lIns="0" tIns="1873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7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创新与多样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性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05"/>
              </a:spcBef>
            </a:pPr>
            <a:r>
              <a:rPr sz="1500" spc="-5">
                <a:latin typeface="微软雅黑"/>
                <a:cs typeface="微软雅黑"/>
              </a:rPr>
              <a:t>持续推出新款式、新系列，保持品牌的新鲜感和吸引力，满足不同消费者的多样化需求。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4" name="object 3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产品策略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529112" y="2092524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成本导向定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价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根据产品成本、市场需求和竞争状况，制定具有竞争力的价格策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略，确保利润空间。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591972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促销活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动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73171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定期开展促销活动，如打折、满减、赠品等，吸引消费者购买，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提高销售额。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3" name="object 13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9064284" y="2092524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价格调整机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制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40757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根据市场变化和成本波动，灵活调整价格策略，保持品牌的市场</a:t>
            </a:r>
            <a:r>
              <a:rPr sz="1500" spc="-15">
                <a:solidFill>
                  <a:srgbClr val="FFFFFF"/>
                </a:solidFill>
                <a:latin typeface="微软雅黑"/>
                <a:cs typeface="微软雅黑"/>
              </a:rPr>
              <a:t>竞争力。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价格策略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908800" y="1790700"/>
            <a:ext cx="4502785" cy="4074795"/>
            <a:chOff x="6908800" y="1790700"/>
            <a:chExt cx="4502785" cy="407479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908800" y="1803400"/>
              <a:ext cx="4502195" cy="406176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908800" y="1790700"/>
              <a:ext cx="4502195" cy="2732627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1262115" y="1488887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102870" rIns="0" bIns="0" rtlCol="0">
            <a:spAutoFit/>
          </a:bodyPr>
          <a:lstStyle/>
          <a:p>
            <a:pPr marL="107314">
              <a:lnSpc>
                <a:spcPct val="100000"/>
              </a:lnSpc>
              <a:spcBef>
                <a:spcPts val="810"/>
              </a:spcBef>
            </a:pP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877721" y="1264414"/>
            <a:ext cx="4025900" cy="1204595"/>
          </a:xfrm>
          <a:prstGeom prst="rect">
            <a:avLst/>
          </a:prstGeom>
        </p:spPr>
        <p:txBody>
          <a:bodyPr vert="horz" wrap="square" lIns="0" tIns="1873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7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线上渠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道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05"/>
              </a:spcBef>
            </a:pPr>
            <a:r>
              <a:rPr sz="1500" spc="-5">
                <a:latin typeface="微软雅黑"/>
                <a:cs typeface="微软雅黑"/>
              </a:rPr>
              <a:t>利用电商平台、社交媒体等途径，拓展线上销售渠道，提高品牌曝光度和购买便利性。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262115" y="3256474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83820" rIns="0" bIns="0" rtlCol="0">
            <a:spAutoFit/>
          </a:bodyPr>
          <a:lstStyle/>
          <a:p>
            <a:pPr marL="106680">
              <a:lnSpc>
                <a:spcPct val="100000"/>
              </a:lnSpc>
              <a:spcBef>
                <a:spcPts val="660"/>
              </a:spcBef>
            </a:pP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877721" y="3019651"/>
            <a:ext cx="4025900" cy="1204595"/>
          </a:xfrm>
          <a:prstGeom prst="rect">
            <a:avLst/>
          </a:prstGeom>
        </p:spPr>
        <p:txBody>
          <a:bodyPr vert="horz" wrap="square" lIns="0" tIns="1873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7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线下渠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道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05"/>
              </a:spcBef>
            </a:pPr>
            <a:r>
              <a:rPr sz="1500" spc="-5">
                <a:latin typeface="微软雅黑"/>
                <a:cs typeface="微软雅黑"/>
              </a:rPr>
              <a:t>优化实体店布局，提升店面形象和服务质量，吸引更多消费者进店购买。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62115" y="5030785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101600" rIns="0" bIns="0" rtlCol="0">
            <a:spAutoFit/>
          </a:bodyPr>
          <a:lstStyle/>
          <a:p>
            <a:pPr marL="118745">
              <a:lnSpc>
                <a:spcPct val="100000"/>
              </a:lnSpc>
              <a:spcBef>
                <a:spcPts val="800"/>
              </a:spcBef>
            </a:pP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877721" y="4787067"/>
            <a:ext cx="4025900" cy="1204595"/>
          </a:xfrm>
          <a:prstGeom prst="rect">
            <a:avLst/>
          </a:prstGeom>
        </p:spPr>
        <p:txBody>
          <a:bodyPr vert="horz" wrap="square" lIns="0" tIns="187325" rIns="0" bIns="0" rtlCol="0">
            <a:spAutoFit/>
          </a:bodyPr>
          <a:lstStyle/>
          <a:p>
            <a:pPr marL="29845">
              <a:lnSpc>
                <a:spcPct val="100000"/>
              </a:lnSpc>
              <a:spcBef>
                <a:spcPts val="147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渠道合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作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05"/>
              </a:spcBef>
            </a:pPr>
            <a:r>
              <a:rPr sz="1500" spc="-5">
                <a:latin typeface="微软雅黑"/>
                <a:cs typeface="微软雅黑"/>
              </a:rPr>
              <a:t>与合作伙伴建立良好的合作关系，如代理商、分销商等，共同拓展市场份额。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2" name="object 3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渠道策略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319126"/>
            <a:ext cx="4357370" cy="5105400"/>
            <a:chOff x="0" y="1319126"/>
            <a:chExt cx="4357370" cy="5105400"/>
          </a:xfrm>
        </p:grpSpPr>
        <p:sp>
          <p:nvSpPr>
            <p:cNvPr id="3" name="object 3"/>
            <p:cNvSpPr/>
            <p:nvPr/>
          </p:nvSpPr>
          <p:spPr>
            <a:xfrm>
              <a:off x="0" y="1319126"/>
              <a:ext cx="4357370" cy="5105400"/>
            </a:xfrm>
            <a:custGeom>
              <a:rect l="l" t="t" r="r" b="b"/>
              <a:pathLst>
                <a:path w="4357370" h="5105400">
                  <a:moveTo>
                    <a:pt x="2091266" y="12699"/>
                  </a:moveTo>
                  <a:lnTo>
                    <a:pt x="1515976" y="12699"/>
                  </a:lnTo>
                  <a:lnTo>
                    <a:pt x="1563315" y="0"/>
                  </a:lnTo>
                  <a:lnTo>
                    <a:pt x="2043927" y="0"/>
                  </a:lnTo>
                  <a:lnTo>
                    <a:pt x="2091266" y="12699"/>
                  </a:lnTo>
                  <a:close/>
                </a:path>
                <a:path w="4357370" h="5105400">
                  <a:moveTo>
                    <a:pt x="2185157" y="25399"/>
                  </a:moveTo>
                  <a:lnTo>
                    <a:pt x="1422085" y="25399"/>
                  </a:lnTo>
                  <a:lnTo>
                    <a:pt x="1468897" y="12699"/>
                  </a:lnTo>
                  <a:lnTo>
                    <a:pt x="2138345" y="12699"/>
                  </a:lnTo>
                  <a:lnTo>
                    <a:pt x="2185157" y="25399"/>
                  </a:lnTo>
                  <a:close/>
                </a:path>
                <a:path w="4357370" h="5105400">
                  <a:moveTo>
                    <a:pt x="2323908" y="50799"/>
                  </a:moveTo>
                  <a:lnTo>
                    <a:pt x="1283335" y="50799"/>
                  </a:lnTo>
                  <a:lnTo>
                    <a:pt x="1375549" y="25399"/>
                  </a:lnTo>
                  <a:lnTo>
                    <a:pt x="2231694" y="25399"/>
                  </a:lnTo>
                  <a:lnTo>
                    <a:pt x="2323908" y="50799"/>
                  </a:lnTo>
                  <a:close/>
                </a:path>
                <a:path w="4357370" h="5105400">
                  <a:moveTo>
                    <a:pt x="2369574" y="5041900"/>
                  </a:moveTo>
                  <a:lnTo>
                    <a:pt x="1237674" y="5041900"/>
                  </a:lnTo>
                  <a:lnTo>
                    <a:pt x="970438" y="4965700"/>
                  </a:lnTo>
                  <a:lnTo>
                    <a:pt x="927095" y="4940300"/>
                  </a:lnTo>
                  <a:lnTo>
                    <a:pt x="841509" y="4914900"/>
                  </a:lnTo>
                  <a:lnTo>
                    <a:pt x="799281" y="4889500"/>
                  </a:lnTo>
                  <a:lnTo>
                    <a:pt x="757439" y="4876800"/>
                  </a:lnTo>
                  <a:lnTo>
                    <a:pt x="715994" y="4851400"/>
                  </a:lnTo>
                  <a:lnTo>
                    <a:pt x="674951" y="4838700"/>
                  </a:lnTo>
                  <a:lnTo>
                    <a:pt x="634320" y="4813300"/>
                  </a:lnTo>
                  <a:lnTo>
                    <a:pt x="594107" y="4800600"/>
                  </a:lnTo>
                  <a:lnTo>
                    <a:pt x="514973" y="4749800"/>
                  </a:lnTo>
                  <a:lnTo>
                    <a:pt x="437610" y="4699000"/>
                  </a:lnTo>
                  <a:lnTo>
                    <a:pt x="362085" y="4648200"/>
                  </a:lnTo>
                  <a:lnTo>
                    <a:pt x="288459" y="4597400"/>
                  </a:lnTo>
                  <a:lnTo>
                    <a:pt x="216798" y="4546600"/>
                  </a:lnTo>
                  <a:lnTo>
                    <a:pt x="181724" y="4521200"/>
                  </a:lnTo>
                  <a:lnTo>
                    <a:pt x="147164" y="4495800"/>
                  </a:lnTo>
                  <a:lnTo>
                    <a:pt x="113128" y="4457700"/>
                  </a:lnTo>
                  <a:lnTo>
                    <a:pt x="79623" y="4432300"/>
                  </a:lnTo>
                  <a:lnTo>
                    <a:pt x="46657" y="4394200"/>
                  </a:lnTo>
                  <a:lnTo>
                    <a:pt x="14237" y="4368800"/>
                  </a:lnTo>
                  <a:lnTo>
                    <a:pt x="0" y="4356100"/>
                  </a:lnTo>
                  <a:lnTo>
                    <a:pt x="0" y="736600"/>
                  </a:lnTo>
                  <a:lnTo>
                    <a:pt x="14237" y="723900"/>
                  </a:lnTo>
                  <a:lnTo>
                    <a:pt x="46657" y="698500"/>
                  </a:lnTo>
                  <a:lnTo>
                    <a:pt x="79623" y="660400"/>
                  </a:lnTo>
                  <a:lnTo>
                    <a:pt x="113128" y="635000"/>
                  </a:lnTo>
                  <a:lnTo>
                    <a:pt x="147164" y="609600"/>
                  </a:lnTo>
                  <a:lnTo>
                    <a:pt x="181723" y="571500"/>
                  </a:lnTo>
                  <a:lnTo>
                    <a:pt x="216798" y="546100"/>
                  </a:lnTo>
                  <a:lnTo>
                    <a:pt x="288459" y="495300"/>
                  </a:lnTo>
                  <a:lnTo>
                    <a:pt x="362084" y="444500"/>
                  </a:lnTo>
                  <a:lnTo>
                    <a:pt x="437610" y="393700"/>
                  </a:lnTo>
                  <a:lnTo>
                    <a:pt x="514972" y="342900"/>
                  </a:lnTo>
                  <a:lnTo>
                    <a:pt x="594107" y="292099"/>
                  </a:lnTo>
                  <a:lnTo>
                    <a:pt x="634319" y="279399"/>
                  </a:lnTo>
                  <a:lnTo>
                    <a:pt x="674950" y="253999"/>
                  </a:lnTo>
                  <a:lnTo>
                    <a:pt x="715993" y="241299"/>
                  </a:lnTo>
                  <a:lnTo>
                    <a:pt x="757439" y="215899"/>
                  </a:lnTo>
                  <a:lnTo>
                    <a:pt x="799280" y="203199"/>
                  </a:lnTo>
                  <a:lnTo>
                    <a:pt x="841508" y="177799"/>
                  </a:lnTo>
                  <a:lnTo>
                    <a:pt x="927095" y="152399"/>
                  </a:lnTo>
                  <a:lnTo>
                    <a:pt x="970437" y="126999"/>
                  </a:lnTo>
                  <a:lnTo>
                    <a:pt x="1237673" y="50799"/>
                  </a:lnTo>
                  <a:lnTo>
                    <a:pt x="2369570" y="50799"/>
                  </a:lnTo>
                  <a:lnTo>
                    <a:pt x="2636806" y="126999"/>
                  </a:lnTo>
                  <a:lnTo>
                    <a:pt x="2680148" y="152399"/>
                  </a:lnTo>
                  <a:lnTo>
                    <a:pt x="2765735" y="177799"/>
                  </a:lnTo>
                  <a:lnTo>
                    <a:pt x="2807963" y="203199"/>
                  </a:lnTo>
                  <a:lnTo>
                    <a:pt x="2849804" y="215899"/>
                  </a:lnTo>
                  <a:lnTo>
                    <a:pt x="2891250" y="241299"/>
                  </a:lnTo>
                  <a:lnTo>
                    <a:pt x="2932293" y="253999"/>
                  </a:lnTo>
                  <a:lnTo>
                    <a:pt x="2972924" y="279399"/>
                  </a:lnTo>
                  <a:lnTo>
                    <a:pt x="3013136" y="292099"/>
                  </a:lnTo>
                  <a:lnTo>
                    <a:pt x="3092271" y="342900"/>
                  </a:lnTo>
                  <a:lnTo>
                    <a:pt x="3169633" y="393700"/>
                  </a:lnTo>
                  <a:lnTo>
                    <a:pt x="3245159" y="444500"/>
                  </a:lnTo>
                  <a:lnTo>
                    <a:pt x="3318785" y="495300"/>
                  </a:lnTo>
                  <a:lnTo>
                    <a:pt x="3390446" y="546100"/>
                  </a:lnTo>
                  <a:lnTo>
                    <a:pt x="3425520" y="571500"/>
                  </a:lnTo>
                  <a:lnTo>
                    <a:pt x="3460080" y="609600"/>
                  </a:lnTo>
                  <a:lnTo>
                    <a:pt x="3494116" y="635000"/>
                  </a:lnTo>
                  <a:lnTo>
                    <a:pt x="3527621" y="660400"/>
                  </a:lnTo>
                  <a:lnTo>
                    <a:pt x="3560587" y="698500"/>
                  </a:lnTo>
                  <a:lnTo>
                    <a:pt x="3593007" y="723900"/>
                  </a:lnTo>
                  <a:lnTo>
                    <a:pt x="3624871" y="762000"/>
                  </a:lnTo>
                  <a:lnTo>
                    <a:pt x="3656173" y="787400"/>
                  </a:lnTo>
                  <a:lnTo>
                    <a:pt x="3686904" y="825500"/>
                  </a:lnTo>
                  <a:lnTo>
                    <a:pt x="3717056" y="850900"/>
                  </a:lnTo>
                  <a:lnTo>
                    <a:pt x="3746621" y="889000"/>
                  </a:lnTo>
                  <a:lnTo>
                    <a:pt x="3775591" y="927100"/>
                  </a:lnTo>
                  <a:lnTo>
                    <a:pt x="3803958" y="965200"/>
                  </a:lnTo>
                  <a:lnTo>
                    <a:pt x="3831715" y="990600"/>
                  </a:lnTo>
                  <a:lnTo>
                    <a:pt x="3858853" y="1028700"/>
                  </a:lnTo>
                  <a:lnTo>
                    <a:pt x="3885364" y="1066800"/>
                  </a:lnTo>
                  <a:lnTo>
                    <a:pt x="3911240" y="1104900"/>
                  </a:lnTo>
                  <a:lnTo>
                    <a:pt x="3936474" y="1143000"/>
                  </a:lnTo>
                  <a:lnTo>
                    <a:pt x="3961057" y="1181100"/>
                  </a:lnTo>
                  <a:lnTo>
                    <a:pt x="3984981" y="1219200"/>
                  </a:lnTo>
                  <a:lnTo>
                    <a:pt x="4008239" y="1257300"/>
                  </a:lnTo>
                  <a:lnTo>
                    <a:pt x="4030822" y="1295400"/>
                  </a:lnTo>
                  <a:lnTo>
                    <a:pt x="4052722" y="1333500"/>
                  </a:lnTo>
                  <a:lnTo>
                    <a:pt x="4073932" y="1371600"/>
                  </a:lnTo>
                  <a:lnTo>
                    <a:pt x="4094443" y="1422400"/>
                  </a:lnTo>
                  <a:lnTo>
                    <a:pt x="4114248" y="1460500"/>
                  </a:lnTo>
                  <a:lnTo>
                    <a:pt x="4133338" y="1498600"/>
                  </a:lnTo>
                  <a:lnTo>
                    <a:pt x="4151705" y="1536700"/>
                  </a:lnTo>
                  <a:lnTo>
                    <a:pt x="4169342" y="1587500"/>
                  </a:lnTo>
                  <a:lnTo>
                    <a:pt x="4186241" y="1625600"/>
                  </a:lnTo>
                  <a:lnTo>
                    <a:pt x="4202393" y="1676400"/>
                  </a:lnTo>
                  <a:lnTo>
                    <a:pt x="4217790" y="1714500"/>
                  </a:lnTo>
                  <a:lnTo>
                    <a:pt x="4232425" y="1752600"/>
                  </a:lnTo>
                  <a:lnTo>
                    <a:pt x="4246290" y="1803400"/>
                  </a:lnTo>
                  <a:lnTo>
                    <a:pt x="4259376" y="1841500"/>
                  </a:lnTo>
                  <a:lnTo>
                    <a:pt x="4271675" y="1892300"/>
                  </a:lnTo>
                  <a:lnTo>
                    <a:pt x="4283181" y="1930400"/>
                  </a:lnTo>
                  <a:lnTo>
                    <a:pt x="4293884" y="1981200"/>
                  </a:lnTo>
                  <a:lnTo>
                    <a:pt x="4303776" y="2032000"/>
                  </a:lnTo>
                  <a:lnTo>
                    <a:pt x="4312851" y="2070100"/>
                  </a:lnTo>
                  <a:lnTo>
                    <a:pt x="4321099" y="2120900"/>
                  </a:lnTo>
                  <a:lnTo>
                    <a:pt x="4328512" y="2159000"/>
                  </a:lnTo>
                  <a:lnTo>
                    <a:pt x="4335084" y="2209800"/>
                  </a:lnTo>
                  <a:lnTo>
                    <a:pt x="4340805" y="2260600"/>
                  </a:lnTo>
                  <a:lnTo>
                    <a:pt x="4345668" y="2311400"/>
                  </a:lnTo>
                  <a:lnTo>
                    <a:pt x="4349664" y="2349500"/>
                  </a:lnTo>
                  <a:lnTo>
                    <a:pt x="4352787" y="2400300"/>
                  </a:lnTo>
                  <a:lnTo>
                    <a:pt x="4355027" y="2451100"/>
                  </a:lnTo>
                  <a:lnTo>
                    <a:pt x="4356377" y="2501900"/>
                  </a:lnTo>
                  <a:lnTo>
                    <a:pt x="4356829" y="2552700"/>
                  </a:lnTo>
                  <a:lnTo>
                    <a:pt x="4356376" y="2590800"/>
                  </a:lnTo>
                  <a:lnTo>
                    <a:pt x="4355026" y="2641600"/>
                  </a:lnTo>
                  <a:lnTo>
                    <a:pt x="4352786" y="2692400"/>
                  </a:lnTo>
                  <a:lnTo>
                    <a:pt x="4349664" y="2743200"/>
                  </a:lnTo>
                  <a:lnTo>
                    <a:pt x="4345668" y="2781300"/>
                  </a:lnTo>
                  <a:lnTo>
                    <a:pt x="4340805" y="2832100"/>
                  </a:lnTo>
                  <a:lnTo>
                    <a:pt x="4335084" y="2882900"/>
                  </a:lnTo>
                  <a:lnTo>
                    <a:pt x="4328512" y="2933700"/>
                  </a:lnTo>
                  <a:lnTo>
                    <a:pt x="4321099" y="2971800"/>
                  </a:lnTo>
                  <a:lnTo>
                    <a:pt x="4312851" y="3022600"/>
                  </a:lnTo>
                  <a:lnTo>
                    <a:pt x="4303777" y="3073400"/>
                  </a:lnTo>
                  <a:lnTo>
                    <a:pt x="4293884" y="3111500"/>
                  </a:lnTo>
                  <a:lnTo>
                    <a:pt x="4283181" y="3162300"/>
                  </a:lnTo>
                  <a:lnTo>
                    <a:pt x="4271676" y="3200400"/>
                  </a:lnTo>
                  <a:lnTo>
                    <a:pt x="4259376" y="3251200"/>
                  </a:lnTo>
                  <a:lnTo>
                    <a:pt x="4246290" y="3289300"/>
                  </a:lnTo>
                  <a:lnTo>
                    <a:pt x="4232426" y="3340100"/>
                  </a:lnTo>
                  <a:lnTo>
                    <a:pt x="4217791" y="3378200"/>
                  </a:lnTo>
                  <a:lnTo>
                    <a:pt x="4202394" y="3429000"/>
                  </a:lnTo>
                  <a:lnTo>
                    <a:pt x="4186242" y="3467100"/>
                  </a:lnTo>
                  <a:lnTo>
                    <a:pt x="4169343" y="3505200"/>
                  </a:lnTo>
                  <a:lnTo>
                    <a:pt x="4151706" y="3556000"/>
                  </a:lnTo>
                  <a:lnTo>
                    <a:pt x="4133339" y="3594100"/>
                  </a:lnTo>
                  <a:lnTo>
                    <a:pt x="4114249" y="3632200"/>
                  </a:lnTo>
                  <a:lnTo>
                    <a:pt x="4094445" y="3670300"/>
                  </a:lnTo>
                  <a:lnTo>
                    <a:pt x="4073934" y="3721100"/>
                  </a:lnTo>
                  <a:lnTo>
                    <a:pt x="4052724" y="3759200"/>
                  </a:lnTo>
                  <a:lnTo>
                    <a:pt x="4030824" y="3797300"/>
                  </a:lnTo>
                  <a:lnTo>
                    <a:pt x="4008241" y="3835400"/>
                  </a:lnTo>
                  <a:lnTo>
                    <a:pt x="3984983" y="3873500"/>
                  </a:lnTo>
                  <a:lnTo>
                    <a:pt x="3961059" y="3911600"/>
                  </a:lnTo>
                  <a:lnTo>
                    <a:pt x="3936476" y="3949700"/>
                  </a:lnTo>
                  <a:lnTo>
                    <a:pt x="3911242" y="3987800"/>
                  </a:lnTo>
                  <a:lnTo>
                    <a:pt x="3885366" y="4025900"/>
                  </a:lnTo>
                  <a:lnTo>
                    <a:pt x="3858855" y="4064000"/>
                  </a:lnTo>
                  <a:lnTo>
                    <a:pt x="3831717" y="4102100"/>
                  </a:lnTo>
                  <a:lnTo>
                    <a:pt x="3803960" y="4127500"/>
                  </a:lnTo>
                  <a:lnTo>
                    <a:pt x="3775593" y="4165600"/>
                  </a:lnTo>
                  <a:lnTo>
                    <a:pt x="3746623" y="4203700"/>
                  </a:lnTo>
                  <a:lnTo>
                    <a:pt x="3717058" y="4241800"/>
                  </a:lnTo>
                  <a:lnTo>
                    <a:pt x="3686906" y="4267200"/>
                  </a:lnTo>
                  <a:lnTo>
                    <a:pt x="3656175" y="4305300"/>
                  </a:lnTo>
                  <a:lnTo>
                    <a:pt x="3624874" y="4330700"/>
                  </a:lnTo>
                  <a:lnTo>
                    <a:pt x="3593009" y="4368800"/>
                  </a:lnTo>
                  <a:lnTo>
                    <a:pt x="3560590" y="4394200"/>
                  </a:lnTo>
                  <a:lnTo>
                    <a:pt x="3527624" y="4432300"/>
                  </a:lnTo>
                  <a:lnTo>
                    <a:pt x="3494119" y="4457700"/>
                  </a:lnTo>
                  <a:lnTo>
                    <a:pt x="3460082" y="4495800"/>
                  </a:lnTo>
                  <a:lnTo>
                    <a:pt x="3425523" y="4521200"/>
                  </a:lnTo>
                  <a:lnTo>
                    <a:pt x="3390449" y="4546600"/>
                  </a:lnTo>
                  <a:lnTo>
                    <a:pt x="3318788" y="4597400"/>
                  </a:lnTo>
                  <a:lnTo>
                    <a:pt x="3245162" y="4648200"/>
                  </a:lnTo>
                  <a:lnTo>
                    <a:pt x="3169637" y="4699000"/>
                  </a:lnTo>
                  <a:lnTo>
                    <a:pt x="3092274" y="4749800"/>
                  </a:lnTo>
                  <a:lnTo>
                    <a:pt x="3013140" y="4800600"/>
                  </a:lnTo>
                  <a:lnTo>
                    <a:pt x="2972928" y="4813300"/>
                  </a:lnTo>
                  <a:lnTo>
                    <a:pt x="2932296" y="4838700"/>
                  </a:lnTo>
                  <a:lnTo>
                    <a:pt x="2891254" y="4851400"/>
                  </a:lnTo>
                  <a:lnTo>
                    <a:pt x="2849808" y="4876800"/>
                  </a:lnTo>
                  <a:lnTo>
                    <a:pt x="2807967" y="4889500"/>
                  </a:lnTo>
                  <a:lnTo>
                    <a:pt x="2765738" y="4914900"/>
                  </a:lnTo>
                  <a:lnTo>
                    <a:pt x="2680152" y="4940300"/>
                  </a:lnTo>
                  <a:lnTo>
                    <a:pt x="2636810" y="4965700"/>
                  </a:lnTo>
                  <a:lnTo>
                    <a:pt x="2369574" y="5041900"/>
                  </a:lnTo>
                  <a:close/>
                </a:path>
                <a:path w="4357370" h="5105400">
                  <a:moveTo>
                    <a:pt x="2231698" y="5067300"/>
                  </a:moveTo>
                  <a:lnTo>
                    <a:pt x="1375550" y="5067300"/>
                  </a:lnTo>
                  <a:lnTo>
                    <a:pt x="1283336" y="5041900"/>
                  </a:lnTo>
                  <a:lnTo>
                    <a:pt x="2323912" y="5041900"/>
                  </a:lnTo>
                  <a:lnTo>
                    <a:pt x="2231698" y="5067300"/>
                  </a:lnTo>
                  <a:close/>
                </a:path>
                <a:path w="4357370" h="5105400">
                  <a:moveTo>
                    <a:pt x="2138350" y="5080000"/>
                  </a:moveTo>
                  <a:lnTo>
                    <a:pt x="1468898" y="5080000"/>
                  </a:lnTo>
                  <a:lnTo>
                    <a:pt x="1422086" y="5067300"/>
                  </a:lnTo>
                  <a:lnTo>
                    <a:pt x="2185161" y="5067300"/>
                  </a:lnTo>
                  <a:lnTo>
                    <a:pt x="2138350" y="5080000"/>
                  </a:lnTo>
                  <a:close/>
                </a:path>
                <a:path w="4357370" h="5105400">
                  <a:moveTo>
                    <a:pt x="2043931" y="5092700"/>
                  </a:moveTo>
                  <a:lnTo>
                    <a:pt x="1563316" y="5092700"/>
                  </a:lnTo>
                  <a:lnTo>
                    <a:pt x="1515977" y="5080000"/>
                  </a:lnTo>
                  <a:lnTo>
                    <a:pt x="2091270" y="5080000"/>
                  </a:lnTo>
                  <a:lnTo>
                    <a:pt x="2043931" y="5092700"/>
                  </a:lnTo>
                  <a:close/>
                </a:path>
                <a:path w="4357370" h="5105400">
                  <a:moveTo>
                    <a:pt x="1852140" y="5105400"/>
                  </a:moveTo>
                  <a:lnTo>
                    <a:pt x="1755108" y="5105400"/>
                  </a:lnTo>
                  <a:lnTo>
                    <a:pt x="1706810" y="5092700"/>
                  </a:lnTo>
                  <a:lnTo>
                    <a:pt x="1900437" y="5092700"/>
                  </a:lnTo>
                  <a:lnTo>
                    <a:pt x="1852140" y="5105400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584356"/>
              <a:ext cx="4091599" cy="4572000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4935910" y="509596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256718" y="540183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85696" y="5042043"/>
            <a:ext cx="5168900" cy="10814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00A5B2"/>
                </a:solidFill>
                <a:latin typeface="微软雅黑"/>
                <a:cs typeface="微软雅黑"/>
              </a:rPr>
              <a:t>KOL</a:t>
            </a:r>
            <a:r>
              <a:rPr sz="1600" b="1" spc="-25">
                <a:solidFill>
                  <a:srgbClr val="00A5B2"/>
                </a:solidFill>
                <a:latin typeface="微软雅黑"/>
                <a:cs typeface="微软雅黑"/>
              </a:rPr>
              <a:t>合作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985"/>
              </a:spcBef>
            </a:pPr>
            <a:r>
              <a:rPr sz="1500" spc="-5">
                <a:latin typeface="微软雅黑"/>
                <a:cs typeface="微软雅黑"/>
              </a:rPr>
              <a:t>与时尚博主、意见领袖等合作，进行产品推广和品牌宣传，提高品牌在目标消费群体中的认知度和购买意愿。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35910" y="181958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4" y="34727"/>
                </a:lnTo>
                <a:lnTo>
                  <a:pt x="357392" y="19846"/>
                </a:lnTo>
                <a:lnTo>
                  <a:pt x="402463" y="8959"/>
                </a:lnTo>
                <a:lnTo>
                  <a:pt x="449033" y="2274"/>
                </a:lnTo>
                <a:lnTo>
                  <a:pt x="496879" y="0"/>
                </a:lnTo>
                <a:lnTo>
                  <a:pt x="544733" y="2274"/>
                </a:lnTo>
                <a:lnTo>
                  <a:pt x="591298" y="8959"/>
                </a:lnTo>
                <a:lnTo>
                  <a:pt x="636369" y="19846"/>
                </a:lnTo>
                <a:lnTo>
                  <a:pt x="679736" y="34727"/>
                </a:lnTo>
                <a:lnTo>
                  <a:pt x="721191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3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0"/>
                </a:lnTo>
                <a:lnTo>
                  <a:pt x="991483" y="449026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4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9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6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6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256718" y="2130404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85696" y="1729087"/>
            <a:ext cx="5168900" cy="1057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00A5B2"/>
                </a:solidFill>
                <a:latin typeface="微软雅黑"/>
                <a:cs typeface="微软雅黑"/>
              </a:rPr>
              <a:t>品牌形象塑造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795"/>
              </a:spcBef>
            </a:pPr>
            <a:r>
              <a:rPr sz="1500" spc="-5">
                <a:latin typeface="微软雅黑"/>
                <a:cs typeface="微软雅黑"/>
              </a:rPr>
              <a:t>通过广告投放、公关活动等方式，塑造品牌形象，提高品牌知</a:t>
            </a:r>
            <a:r>
              <a:rPr sz="1500" spc="-10">
                <a:latin typeface="微软雅黑"/>
                <a:cs typeface="微软雅黑"/>
              </a:rPr>
              <a:t>名度和美誉度。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935910" y="345777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5256718" y="376364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185696" y="3379469"/>
            <a:ext cx="5168900" cy="10693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00A5B2"/>
                </a:solidFill>
                <a:latin typeface="微软雅黑"/>
                <a:cs typeface="微软雅黑"/>
              </a:rPr>
              <a:t>社交媒体营销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90"/>
              </a:spcBef>
            </a:pPr>
            <a:r>
              <a:rPr sz="1500" spc="-5">
                <a:latin typeface="微软雅黑"/>
                <a:cs typeface="微软雅黑"/>
              </a:rPr>
              <a:t>利用社交媒体平台，发布品牌动态、新品信息、互动活动等，吸引粉丝关注和转发，扩大品牌影响力。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推广策略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https://d.book118.com/576202134024010100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Office Theme</vt:lpstr>
      <vt:lpstr>服装销售方案的可行性分析</vt:lpstr>
      <vt:lpstr>PowerPoint Presentation</vt:lpstr>
      <vt:lpstr>PowerPoint Presentation</vt:lpstr>
      <vt:lpstr>目的和背景</vt:lpstr>
      <vt:lpstr>汇报范围</vt:lpstr>
      <vt:lpstr>服装销售市场现状及趋势分析</vt:lpstr>
      <vt:lpstr>市场规模与增长</vt:lpstr>
      <vt:lpstr>消费者需求特点</vt:lpstr>
      <vt:lpstr>竞争格局与主要参与者</vt:lpstr>
      <vt:lpstr>行业发展趋势预测</vt:lpstr>
      <vt:lpstr>服装销售方案介绍</vt:lpstr>
      <vt:lpstr>方案目标与定位</vt:lpstr>
      <vt:lpstr>产品策略</vt:lpstr>
      <vt:lpstr>价格策略</vt:lpstr>
      <vt:lpstr>渠道策略</vt:lpstr>
      <vt:lpstr>推广策略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2024-09-24T00:32:56.498</cp:lastPrinted>
  <dcterms:created xsi:type="dcterms:W3CDTF">2024-09-23T16:32:56Z</dcterms:created>
  <dcterms:modified xsi:type="dcterms:W3CDTF">2024-09-23T16:32:57Z</dcterms:modified>
</cp:coreProperties>
</file>