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3D97D03-4842-423F-9B04-D706F9CE135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28FE30-1EAE-4D68-A221-54F43B7AC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2412FC-BEF4-419E-B3B3-FC077D592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ED16B4-2A93-4819-A931-42B915A347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73A21A-FDA4-4F60-98EC-801C20C8AE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4B9EA4-7D8A-4C4F-9457-12B52D9D9B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3297E0-7596-4028-AD0F-2C0F238CE6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7FBB98-767E-4F34-89BC-6A5613058A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5C5206-FCA3-4911-A3FD-663B06191B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2317FD-05BE-428F-B829-394AD950A4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A7BEDC-8958-444E-8A91-85D177681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A2E1C5-BCC4-45C0-A36C-631311A1A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07EE8D9-8D5E-4899-8B86-E04AD21AC88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8F34671-2403-4489-9B80-1F3B6AF3C44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00102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设备操作与维修培训的操作步骤</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设备操作流程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常见故障排除方法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设备维护保养要点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安全操作规范</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设备操作与维修培训概述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设备操作与维修培训是为了帮助员工熟悉公司的设备使用和维护流程而设计的培训课程。通过培训，员工可以了解设备的基本操作方法，常见故障处理技巧以及维护保养知识。</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培训目的</a:t>
            </a:r>
            <a:endParaRPr lang="en-US" sz="3500" b="0" strike="noStrike" spc="-1">
              <a:solidFill>
                <a:srgbClr val="000000"/>
              </a:solidFill>
              <a:latin typeface="Arial"/>
            </a:endParaRPr>
          </a:p>
        </p:txBody>
      </p:sp>
      <p:sp>
        <p:nvSpPr>
          <p:cNvPr id="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提高员工对设备操作的熟练程度，减少操作失误和事故发生的可能性。培养员工对设备故障的快速识别和解决能力，提高设备的工作效率和稳定性。</a:t>
            </a:r>
            <a:endParaRPr lang="en-US" sz="25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培训对象</a:t>
            </a:r>
            <a:endParaRPr lang="en-US" sz="3600" b="0" strike="noStrike" spc="-1">
              <a:solidFill>
                <a:schemeClr val="dk1"/>
              </a:solidFill>
              <a:latin typeface="Arial"/>
            </a:endParaRPr>
          </a:p>
        </p:txBody>
      </p:sp>
      <p:sp>
        <p:nvSpPr>
          <p:cNvPr id="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操作员</a:t>
            </a:r>
            <a:endParaRPr lang="en-US" sz="2200" b="0" strike="noStrike" spc="-1">
              <a:solidFill>
                <a:srgbClr val="000000"/>
              </a:solidFill>
              <a:latin typeface="Arial"/>
            </a:endParaRPr>
          </a:p>
        </p:txBody>
      </p:sp>
      <p:sp>
        <p:nvSpPr>
          <p:cNvPr id="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技术人员</a:t>
            </a:r>
            <a:endParaRPr lang="en-US" sz="2200" b="0" strike="noStrike" spc="-1">
              <a:solidFill>
                <a:srgbClr val="000000"/>
              </a:solidFill>
              <a:latin typeface="Arial"/>
            </a:endParaRPr>
          </a:p>
        </p:txBody>
      </p:sp>
      <p:sp>
        <p:nvSpPr>
          <p:cNvPr id="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维修人员</a:t>
            </a:r>
            <a:endParaRPr lang="en-US" sz="2200" b="0" strike="noStrike" spc="-1">
              <a:solidFill>
                <a:srgbClr val="000000"/>
              </a:solidFill>
              <a:latin typeface="Arial"/>
            </a:endParaRPr>
          </a:p>
        </p:txBody>
      </p:sp>
      <p:sp>
        <p:nvSpPr>
          <p:cNvPr id="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常见故障排除方法</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故障</a:t>
            </a:r>
            <a:r>
              <a:rPr lang="en-US" sz="1500" b="0" strike="noStrike" spc="-1">
                <a:solidFill>
                  <a:schemeClr val="dk1">
                    <a:lumMod val="85000"/>
                    <a:lumOff val="15000"/>
                  </a:schemeClr>
                </a:solidFill>
                <a:latin typeface="微软雅黑"/>
                <a:ea typeface="微软雅黑"/>
              </a:rPr>
              <a:t>1: </a:t>
            </a:r>
            <a:r>
              <a:rPr lang="zh-CN" sz="1500" b="0" strike="noStrike" spc="-1">
                <a:solidFill>
                  <a:schemeClr val="dk1">
                    <a:lumMod val="85000"/>
                    <a:lumOff val="15000"/>
                  </a:schemeClr>
                </a:solidFill>
                <a:latin typeface="微软雅黑"/>
                <a:ea typeface="微软雅黑"/>
              </a:rPr>
              <a:t>设备无法启动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故障</a:t>
            </a:r>
            <a:r>
              <a:rPr lang="en-US" sz="1500" b="0" strike="noStrike" spc="-1">
                <a:solidFill>
                  <a:schemeClr val="dk1">
                    <a:lumMod val="85000"/>
                    <a:lumOff val="15000"/>
                  </a:schemeClr>
                </a:solidFill>
                <a:latin typeface="微软雅黑"/>
                <a:ea typeface="微软雅黑"/>
              </a:rPr>
              <a:t>2: </a:t>
            </a:r>
            <a:r>
              <a:rPr lang="zh-CN" sz="1500" b="0" strike="noStrike" spc="-1">
                <a:solidFill>
                  <a:schemeClr val="dk1">
                    <a:lumMod val="85000"/>
                    <a:lumOff val="15000"/>
                  </a:schemeClr>
                </a:solidFill>
                <a:latin typeface="微软雅黑"/>
                <a:ea typeface="微软雅黑"/>
              </a:rPr>
              <a:t>设备出现异常声音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故障</a:t>
            </a:r>
            <a:r>
              <a:rPr lang="en-US" sz="1500" b="0" strike="noStrike" spc="-1">
                <a:solidFill>
                  <a:schemeClr val="dk1">
                    <a:lumMod val="85000"/>
                    <a:lumOff val="15000"/>
                  </a:schemeClr>
                </a:solidFill>
                <a:latin typeface="微软雅黑"/>
                <a:ea typeface="微软雅黑"/>
              </a:rPr>
              <a:t>3: </a:t>
            </a:r>
            <a:r>
              <a:rPr lang="zh-CN" sz="1500" b="0" strike="noStrike" spc="-1">
                <a:solidFill>
                  <a:schemeClr val="dk1">
                    <a:lumMod val="85000"/>
                    <a:lumOff val="15000"/>
                  </a:schemeClr>
                </a:solidFill>
                <a:latin typeface="微软雅黑"/>
                <a:ea typeface="微软雅黑"/>
              </a:rPr>
              <a:t>设备温度过高</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设备维护保养要点</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保养</a:t>
            </a:r>
            <a:r>
              <a:rPr lang="en-US" sz="1500" b="0" strike="noStrike" spc="-1">
                <a:solidFill>
                  <a:schemeClr val="dk1">
                    <a:lumMod val="85000"/>
                    <a:lumOff val="15000"/>
                  </a:schemeClr>
                </a:solidFill>
                <a:latin typeface="微软雅黑"/>
                <a:ea typeface="微软雅黑"/>
              </a:rPr>
              <a:t>1: </a:t>
            </a:r>
            <a:r>
              <a:rPr lang="zh-CN" sz="1500" b="0" strike="noStrike" spc="-1">
                <a:solidFill>
                  <a:schemeClr val="dk1">
                    <a:lumMod val="85000"/>
                    <a:lumOff val="15000"/>
                  </a:schemeClr>
                </a:solidFill>
                <a:latin typeface="微软雅黑"/>
                <a:ea typeface="微软雅黑"/>
              </a:rPr>
              <a:t>清洁设备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保养</a:t>
            </a:r>
            <a:r>
              <a:rPr lang="en-US" sz="1500" b="0" strike="noStrike" spc="-1">
                <a:solidFill>
                  <a:schemeClr val="dk1">
                    <a:lumMod val="85000"/>
                    <a:lumOff val="15000"/>
                  </a:schemeClr>
                </a:solidFill>
                <a:latin typeface="微软雅黑"/>
                <a:ea typeface="微软雅黑"/>
              </a:rPr>
              <a:t>2: </a:t>
            </a:r>
            <a:r>
              <a:rPr lang="zh-CN" sz="1500" b="0" strike="noStrike" spc="-1">
                <a:solidFill>
                  <a:schemeClr val="dk1">
                    <a:lumMod val="85000"/>
                    <a:lumOff val="15000"/>
                  </a:schemeClr>
                </a:solidFill>
                <a:latin typeface="微软雅黑"/>
                <a:ea typeface="微软雅黑"/>
              </a:rPr>
              <a:t>添加润滑油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保养</a:t>
            </a:r>
            <a:r>
              <a:rPr lang="en-US" sz="1500" b="0" strike="noStrike" spc="-1">
                <a:solidFill>
                  <a:schemeClr val="dk1">
                    <a:lumMod val="85000"/>
                    <a:lumOff val="15000"/>
                  </a:schemeClr>
                </a:solidFill>
                <a:latin typeface="微软雅黑"/>
                <a:ea typeface="微软雅黑"/>
              </a:rPr>
              <a:t>3: </a:t>
            </a:r>
            <a:r>
              <a:rPr lang="zh-CN" sz="1500" b="0" strike="noStrike" spc="-1">
                <a:solidFill>
                  <a:schemeClr val="dk1">
                    <a:lumMod val="85000"/>
                    <a:lumOff val="15000"/>
                  </a:schemeClr>
                </a:solidFill>
                <a:latin typeface="微软雅黑"/>
                <a:ea typeface="微软雅黑"/>
              </a:rPr>
              <a:t>定期检查</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安全操作规范</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规范</a:t>
            </a:r>
            <a:r>
              <a:rPr lang="en-US" sz="1500" b="0" strike="noStrike" spc="-1">
                <a:solidFill>
                  <a:schemeClr val="dk1">
                    <a:lumMod val="85000"/>
                    <a:lumOff val="15000"/>
                  </a:schemeClr>
                </a:solidFill>
                <a:latin typeface="微软雅黑"/>
                <a:ea typeface="微软雅黑"/>
              </a:rPr>
              <a:t>1: </a:t>
            </a:r>
            <a:r>
              <a:rPr lang="zh-CN" sz="1500" b="0" strike="noStrike" spc="-1">
                <a:solidFill>
                  <a:schemeClr val="dk1">
                    <a:lumMod val="85000"/>
                    <a:lumOff val="15000"/>
                  </a:schemeClr>
                </a:solidFill>
                <a:latin typeface="微软雅黑"/>
                <a:ea typeface="微软雅黑"/>
              </a:rPr>
              <a:t>佩戴防护装备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规范</a:t>
            </a:r>
            <a:r>
              <a:rPr lang="en-US" sz="1500" b="0" strike="noStrike" spc="-1">
                <a:solidFill>
                  <a:schemeClr val="dk1">
                    <a:lumMod val="85000"/>
                    <a:lumOff val="15000"/>
                  </a:schemeClr>
                </a:solidFill>
                <a:latin typeface="微软雅黑"/>
                <a:ea typeface="微软雅黑"/>
              </a:rPr>
              <a:t>2: </a:t>
            </a:r>
            <a:r>
              <a:rPr lang="zh-CN" sz="1500" b="0" strike="noStrike" spc="-1">
                <a:solidFill>
                  <a:schemeClr val="dk1">
                    <a:lumMod val="85000"/>
                    <a:lumOff val="15000"/>
                  </a:schemeClr>
                </a:solidFill>
                <a:latin typeface="微软雅黑"/>
                <a:ea typeface="微软雅黑"/>
              </a:rPr>
              <a:t>遵守操作流程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规范</a:t>
            </a:r>
            <a:r>
              <a:rPr lang="en-US" sz="1500" b="0" strike="noStrike" spc="-1">
                <a:solidFill>
                  <a:schemeClr val="dk1">
                    <a:lumMod val="85000"/>
                    <a:lumOff val="15000"/>
                  </a:schemeClr>
                </a:solidFill>
                <a:latin typeface="微软雅黑"/>
                <a:ea typeface="微软雅黑"/>
              </a:rPr>
              <a:t>3: </a:t>
            </a:r>
            <a:r>
              <a:rPr lang="zh-CN" sz="1500" b="0" strike="noStrike" spc="-1">
                <a:solidFill>
                  <a:schemeClr val="dk1">
                    <a:lumMod val="85000"/>
                    <a:lumOff val="15000"/>
                  </a:schemeClr>
                </a:solidFill>
                <a:latin typeface="微软雅黑"/>
                <a:ea typeface="微软雅黑"/>
              </a:rPr>
              <a:t>注意设备周围环境</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培训内容</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设备操作流程详解</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步骤</a:t>
            </a:r>
            <a:r>
              <a:rPr lang="en-US" sz="1500" b="0" strike="noStrike" spc="-1">
                <a:solidFill>
                  <a:schemeClr val="dk1">
                    <a:lumMod val="85000"/>
                    <a:lumOff val="15000"/>
                  </a:schemeClr>
                </a:solidFill>
                <a:latin typeface="微软雅黑"/>
                <a:ea typeface="微软雅黑"/>
              </a:rPr>
              <a:t>1: </a:t>
            </a:r>
            <a:r>
              <a:rPr lang="zh-CN" sz="1500" b="0" strike="noStrike" spc="-1">
                <a:solidFill>
                  <a:schemeClr val="dk1">
                    <a:lumMod val="85000"/>
                    <a:lumOff val="15000"/>
                  </a:schemeClr>
                </a:solidFill>
                <a:latin typeface="微软雅黑"/>
                <a:ea typeface="微软雅黑"/>
              </a:rPr>
              <a:t>准备设备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步骤</a:t>
            </a:r>
            <a:r>
              <a:rPr lang="en-US" sz="1500" b="0" strike="noStrike" spc="-1">
                <a:solidFill>
                  <a:schemeClr val="dk1">
                    <a:lumMod val="85000"/>
                    <a:lumOff val="15000"/>
                  </a:schemeClr>
                </a:solidFill>
                <a:latin typeface="微软雅黑"/>
                <a:ea typeface="微软雅黑"/>
              </a:rPr>
              <a:t>2: </a:t>
            </a:r>
            <a:r>
              <a:rPr lang="zh-CN" sz="1500" b="0" strike="noStrike" spc="-1">
                <a:solidFill>
                  <a:schemeClr val="dk1">
                    <a:lumMod val="85000"/>
                    <a:lumOff val="15000"/>
                  </a:schemeClr>
                </a:solidFill>
                <a:latin typeface="微软雅黑"/>
                <a:ea typeface="微软雅黑"/>
              </a:rPr>
              <a:t>启动设备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步骤</a:t>
            </a:r>
            <a:r>
              <a:rPr lang="en-US" sz="1500" b="0" strike="noStrike" spc="-1">
                <a:solidFill>
                  <a:schemeClr val="dk1">
                    <a:lumMod val="85000"/>
                    <a:lumOff val="15000"/>
                  </a:schemeClr>
                </a:solidFill>
                <a:latin typeface="微软雅黑"/>
                <a:ea typeface="微软雅黑"/>
              </a:rPr>
              <a:t>3: </a:t>
            </a:r>
            <a:r>
              <a:rPr lang="zh-CN" sz="1500" b="0" strike="noStrike" spc="-1">
                <a:solidFill>
                  <a:schemeClr val="dk1">
                    <a:lumMod val="85000"/>
                    <a:lumOff val="15000"/>
                  </a:schemeClr>
                </a:solidFill>
                <a:latin typeface="微软雅黑"/>
                <a:ea typeface="微软雅黑"/>
              </a:rPr>
              <a:t>运行设备</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提高员工技能</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增加设备稳定性</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减少事故发生</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设备操作流程</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设备操作流程</a:t>
            </a:r>
            <a:endParaRPr lang="en-US" sz="3600" b="0" strike="noStrike" spc="-1">
              <a:solidFill>
                <a:schemeClr val="dk1"/>
              </a:solidFill>
              <a:latin typeface="Arial"/>
            </a:endParaRPr>
          </a:p>
        </p:txBody>
      </p:sp>
      <p:sp>
        <p:nvSpPr>
          <p:cNvPr id="12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设备操作是一项重要工作，正确的操作流程能够保障设备的正常运行，并且延长设备的使用寿命。本章将介绍设备操作的流程，包括设备启动、设备操作步骤、应急处理和设备关机。</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设备启动</a:t>
            </a:r>
            <a:endParaRPr lang="en-US" sz="3600" b="0" strike="noStrike" spc="-1">
              <a:solidFill>
                <a:schemeClr val="dk1"/>
              </a:solidFill>
              <a:latin typeface="Arial"/>
            </a:endParaRPr>
          </a:p>
        </p:txBody>
      </p:sp>
      <p:sp>
        <p:nvSpPr>
          <p:cNvPr id="12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检查设备电源是否接通</a:t>
            </a:r>
            <a:endParaRPr lang="en-US" sz="2000" b="0" strike="noStrike" spc="-1">
              <a:solidFill>
                <a:srgbClr val="000000"/>
              </a:solidFill>
              <a:latin typeface="Arial"/>
            </a:endParaRPr>
          </a:p>
        </p:txBody>
      </p:sp>
      <p:sp>
        <p:nvSpPr>
          <p:cNvPr id="12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检查设备电源</a:t>
            </a:r>
            <a:endParaRPr lang="en-US" sz="3000" b="0" strike="noStrike" spc="-1">
              <a:solidFill>
                <a:srgbClr val="000000"/>
              </a:solidFill>
              <a:latin typeface="Arial"/>
            </a:endParaRPr>
          </a:p>
        </p:txBody>
      </p:sp>
      <p:sp>
        <p:nvSpPr>
          <p:cNvPr id="12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检查设备各部分运行状态是否正常</a:t>
            </a:r>
            <a:endParaRPr lang="en-US" sz="2000" b="0" strike="noStrike" spc="-1">
              <a:solidFill>
                <a:srgbClr val="000000"/>
              </a:solidFill>
              <a:latin typeface="Arial"/>
            </a:endParaRPr>
          </a:p>
        </p:txBody>
      </p:sp>
      <p:sp>
        <p:nvSpPr>
          <p:cNvPr id="12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检查运行状态</a:t>
            </a:r>
            <a:endParaRPr lang="en-US" sz="3000" b="0" strike="noStrike" spc="-1">
              <a:solidFill>
                <a:srgbClr val="000000"/>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启动设备主控制界面</a:t>
            </a:r>
            <a:endParaRPr lang="en-US" sz="2000" b="0" strike="noStrike" spc="-1">
              <a:solidFill>
                <a:srgbClr val="000000"/>
              </a:solidFill>
              <a:latin typeface="Arial"/>
            </a:endParaRPr>
          </a:p>
        </p:txBody>
      </p:sp>
      <p:sp>
        <p:nvSpPr>
          <p:cNvPr id="13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启动主控制界面</a:t>
            </a:r>
            <a:endParaRPr lang="en-US" sz="3000" b="0" strike="noStrike" spc="-1">
              <a:solidFill>
                <a:srgbClr val="000000"/>
              </a:solidFill>
              <a:latin typeface="Arial"/>
            </a:endParaRPr>
          </a:p>
        </p:txBody>
      </p:sp>
      <p:sp>
        <p:nvSpPr>
          <p:cNvPr id="13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设备操作步骤</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设置所需参数</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设置参数</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启动设备</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启动设备</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监控设备运行状态</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监控运行状态</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完成操作后关闭设备</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关闭设备</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切断电源</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切断电源以确保安全</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报告主管</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向主管报告异常状况</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应急处理</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按停止按钮</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设备操作异常时立即按停止按钮</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设备关机</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设备关机是操作步骤中至关重要的一环，正确的关机程序能够确保设备长时间稳定运行。在操作完成后，按照规程正确关机，清理设备周围的杂物，并做好设备保护措施。</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常见故障排除方法</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设备故障诊断原则</a:t>
            </a:r>
            <a:endParaRPr lang="en-US" sz="3600" b="0" strike="noStrike" spc="-1">
              <a:solidFill>
                <a:schemeClr val="dk1"/>
              </a:solidFill>
              <a:latin typeface="Arial"/>
            </a:endParaRPr>
          </a:p>
        </p:txBody>
      </p:sp>
      <p:sp>
        <p:nvSpPr>
          <p:cNvPr id="16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排除设备故障时，首先要查看设备故障代码或指示灯进行初步判断。接着，逐步进行设备各部分的检查与测试，最后根据故障现象和报警信息进行综合判断和处理。这一流程是非常重要的，可以帮助快速准确地定位故障原因。</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常见故障处理方法</a:t>
            </a:r>
            <a:endParaRPr lang="en-US" sz="3600" b="0" strike="noStrike" spc="-1">
              <a:solidFill>
                <a:schemeClr val="dk1"/>
              </a:solidFill>
              <a:latin typeface="Arial"/>
            </a:endParaRPr>
          </a:p>
        </p:txBody>
      </p:sp>
      <p:sp>
        <p:nvSpPr>
          <p:cNvPr id="16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包括线路检查、电路板更换等</a:t>
            </a:r>
            <a:endParaRPr lang="en-US" sz="1500" b="0" strike="noStrike" spc="-1">
              <a:solidFill>
                <a:srgbClr val="000000"/>
              </a:solidFill>
              <a:latin typeface="Arial"/>
            </a:endParaRPr>
          </a:p>
        </p:txBody>
      </p:sp>
      <p:sp>
        <p:nvSpPr>
          <p:cNvPr id="16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电气故障处理</a:t>
            </a:r>
            <a:endParaRPr lang="en-US" sz="2200" b="0" strike="noStrike" spc="-1">
              <a:solidFill>
                <a:srgbClr val="000000"/>
              </a:solidFill>
              <a:latin typeface="Arial"/>
            </a:endParaRPr>
          </a:p>
        </p:txBody>
      </p:sp>
      <p:sp>
        <p:nvSpPr>
          <p:cNvPr id="16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如传动系统故障、机械部件损坏等</a:t>
            </a:r>
            <a:endParaRPr lang="en-US" sz="1500" b="0" strike="noStrike" spc="-1">
              <a:solidFill>
                <a:srgbClr val="000000"/>
              </a:solidFill>
              <a:latin typeface="Arial"/>
            </a:endParaRPr>
          </a:p>
        </p:txBody>
      </p:sp>
      <p:sp>
        <p:nvSpPr>
          <p:cNvPr id="16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机械故障处理</a:t>
            </a:r>
            <a:endParaRPr lang="en-US" sz="2200" b="0" strike="noStrike" spc="-1">
              <a:solidFill>
                <a:srgbClr val="000000"/>
              </a:solidFill>
              <a:latin typeface="Arial"/>
            </a:endParaRPr>
          </a:p>
        </p:txBody>
      </p:sp>
      <p:sp>
        <p:nvSpPr>
          <p:cNvPr id="16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例如液压系统漏油、气动元件损坏等</a:t>
            </a:r>
            <a:endParaRPr lang="en-US" sz="1500" b="0" strike="noStrike" spc="-1">
              <a:solidFill>
                <a:srgbClr val="000000"/>
              </a:solidFill>
              <a:latin typeface="Arial"/>
            </a:endParaRPr>
          </a:p>
        </p:txBody>
      </p:sp>
      <p:sp>
        <p:nvSpPr>
          <p:cNvPr id="16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液压气动故障处理</a:t>
            </a:r>
            <a:endParaRPr lang="en-US" sz="2200" b="0" strike="noStrike" spc="-1">
              <a:solidFill>
                <a:srgbClr val="000000"/>
              </a:solidFill>
              <a:latin typeface="Arial"/>
            </a:endParaRPr>
          </a:p>
        </p:txBody>
      </p:sp>
      <p:sp>
        <p:nvSpPr>
          <p:cNvPr id="17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故障排除注意事项</a:t>
            </a:r>
            <a:endParaRPr lang="en-US" sz="3600" b="0" strike="noStrike" spc="-1">
              <a:solidFill>
                <a:schemeClr val="dk1"/>
              </a:solidFill>
              <a:latin typeface="Arial"/>
            </a:endParaRPr>
          </a:p>
        </p:txBody>
      </p:sp>
      <p:sp>
        <p:nvSpPr>
          <p:cNvPr id="17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在进行故障排除时务必做好安全防护，避免造成意外伤害。</a:t>
            </a:r>
            <a:endParaRPr lang="en-US" sz="2000" b="0" strike="noStrike" spc="-1">
              <a:solidFill>
                <a:srgbClr val="000000"/>
              </a:solidFill>
              <a:latin typeface="Arial"/>
            </a:endParaRPr>
          </a:p>
        </p:txBody>
      </p:sp>
      <p:sp>
        <p:nvSpPr>
          <p:cNvPr id="17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安全防护</a:t>
            </a:r>
            <a:endParaRPr lang="en-US" sz="3000" b="0" strike="noStrike" spc="-1">
              <a:solidFill>
                <a:srgbClr val="000000"/>
              </a:solidFill>
              <a:latin typeface="Arial"/>
            </a:endParaRPr>
          </a:p>
        </p:txBody>
      </p:sp>
      <p:sp>
        <p:nvSpPr>
          <p:cNvPr id="17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如果遇到无法解决的故障，及时向技术人员或维修人员寻求帮助是明智之举。</a:t>
            </a:r>
            <a:endParaRPr lang="en-US" sz="2000" b="0" strike="noStrike" spc="-1">
              <a:solidFill>
                <a:srgbClr val="000000"/>
              </a:solidFill>
              <a:latin typeface="Arial"/>
            </a:endParaRPr>
          </a:p>
        </p:txBody>
      </p:sp>
      <p:sp>
        <p:nvSpPr>
          <p:cNvPr id="18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寻求帮助</a:t>
            </a:r>
            <a:endParaRPr lang="en-US" sz="3000" b="0" strike="noStrike" spc="-1">
              <a:solidFill>
                <a:srgbClr val="000000"/>
              </a:solidFill>
              <a:latin typeface="Arial"/>
            </a:endParaRPr>
          </a:p>
        </p:txBody>
      </p:sp>
      <p:sp>
        <p:nvSpPr>
          <p:cNvPr id="18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故障预防措施</a:t>
            </a:r>
            <a:endParaRPr lang="en-US" sz="3500" b="0" strike="noStrike" spc="-1">
              <a:solidFill>
                <a:srgbClr val="000000"/>
              </a:solidFill>
              <a:latin typeface="Arial"/>
            </a:endParaRPr>
          </a:p>
        </p:txBody>
      </p:sp>
      <p:sp>
        <p:nvSpPr>
          <p:cNvPr id="1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预防故障比排除故障更重要。定期对设备进行保养维护，可以有效减少故障发生的概率。此外，增加设备运行的稳定性和可靠性也是故障预防的重要手段。</a:t>
            </a:r>
            <a:endParaRPr lang="en-US" sz="2500" b="0" strike="noStrike" spc="-1">
              <a:solidFill>
                <a:srgbClr val="000000"/>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https://d.book118.com/577000102012006055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设备操作与维修培训的操作步骤</vt:lpstr>
      <vt:lpstr>目录</vt:lpstr>
      <vt:lpstr>第1章 简介</vt:lpstr>
      <vt:lpstr>设备操作与维修培训概述</vt:lpstr>
      <vt:lpstr> </vt:lpstr>
      <vt:lpstr>培训对象</vt:lpstr>
      <vt:lpstr>培训内容</vt:lpstr>
      <vt:lpstr>总结</vt:lpstr>
      <vt:lpstr>第二章 设备操作流程</vt:lpstr>
      <vt:lpstr>设备操作流程</vt:lpstr>
      <vt:lpstr>设备启动</vt:lpstr>
      <vt:lpstr>设备操作步骤</vt:lpstr>
      <vt:lpstr>应急处理</vt:lpstr>
      <vt:lpstr> </vt:lpstr>
      <vt:lpstr>第3章 常见故障排除方法</vt:lpstr>
      <vt:lpstr>设备故障诊断原则</vt:lpstr>
      <vt:lpstr>常见故障处理方法</vt:lpstr>
      <vt:lpstr>故障排除注意事项</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2024-09-29T14:44:47.969</cp:lastPrinted>
  <dcterms:created xsi:type="dcterms:W3CDTF">2024-09-29T06:44:47Z</dcterms:created>
  <dcterms:modified xsi:type="dcterms:W3CDTF">2024-09-29T06:44:50Z</dcterms:modified>
</cp:coreProperties>
</file>