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印品黑体" panose="00000500000000000000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印品黑体" panose="00000500000000000000" pitchFamily="2" charset="-122"/>
              </a:defRPr>
            </a:lvl1pPr>
          </a:lstStyle>
          <a:p>
            <a:pPr>
              <a:defRPr/>
            </a:pPr>
            <a:fld id="{06024D97-E667-405D-B634-E583E2108D71}" type="datetimeFigureOut">
              <a:rPr lang="zh-CN" altLang="en-US" smtClean="0"/>
              <a:t>2023/12/8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印品黑体" panose="00000500000000000000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>
                <a:latin typeface="印品黑体" panose="00000500000000000000" pitchFamily="2" charset="-122"/>
              </a:defRPr>
            </a:lvl1pPr>
          </a:lstStyle>
          <a:p>
            <a:fld id="{418F03C3-53C1-4F10-8DAF-D1F318E96C6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95207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35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1pPr>
    <a:lvl2pPr marL="431800" algn="l" rtl="0" eaLnBrk="0" fontAlgn="base" hangingPunct="0">
      <a:spcBef>
        <a:spcPct val="30000"/>
      </a:spcBef>
      <a:spcAft>
        <a:spcPct val="0"/>
      </a:spcAft>
      <a:defRPr sz="1235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2pPr>
    <a:lvl3pPr marL="865505" algn="l" rtl="0" eaLnBrk="0" fontAlgn="base" hangingPunct="0">
      <a:spcBef>
        <a:spcPct val="30000"/>
      </a:spcBef>
      <a:spcAft>
        <a:spcPct val="0"/>
      </a:spcAft>
      <a:defRPr sz="1235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3pPr>
    <a:lvl4pPr marL="1298575" algn="l" rtl="0" eaLnBrk="0" fontAlgn="base" hangingPunct="0">
      <a:spcBef>
        <a:spcPct val="30000"/>
      </a:spcBef>
      <a:spcAft>
        <a:spcPct val="0"/>
      </a:spcAft>
      <a:defRPr sz="1235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4pPr>
    <a:lvl5pPr marL="1731645" algn="l" rtl="0" eaLnBrk="0" fontAlgn="base" hangingPunct="0">
      <a:spcBef>
        <a:spcPct val="30000"/>
      </a:spcBef>
      <a:spcAft>
        <a:spcPct val="0"/>
      </a:spcAft>
      <a:defRPr sz="1235" kern="1200">
        <a:solidFill>
          <a:schemeClr val="tx1"/>
        </a:solidFill>
        <a:latin typeface="印品黑体" panose="00000500000000000000" pitchFamily="2" charset="-122"/>
        <a:ea typeface="+mn-ea"/>
        <a:cs typeface="+mn-cs"/>
      </a:defRPr>
    </a:lvl5pPr>
    <a:lvl6pPr marL="2166620" algn="l" defTabSz="866775" rtl="0" eaLnBrk="1" latinLnBrk="0" hangingPunct="1">
      <a:defRPr sz="1235" kern="1200">
        <a:solidFill>
          <a:schemeClr val="tx1"/>
        </a:solidFill>
        <a:latin typeface="+mn-lt"/>
        <a:ea typeface="+mn-ea"/>
        <a:cs typeface="+mn-cs"/>
      </a:defRPr>
    </a:lvl6pPr>
    <a:lvl7pPr marL="2599690" algn="l" defTabSz="866775" rtl="0" eaLnBrk="1" latinLnBrk="0" hangingPunct="1">
      <a:defRPr sz="1235" kern="1200">
        <a:solidFill>
          <a:schemeClr val="tx1"/>
        </a:solidFill>
        <a:latin typeface="+mn-lt"/>
        <a:ea typeface="+mn-ea"/>
        <a:cs typeface="+mn-cs"/>
      </a:defRPr>
    </a:lvl7pPr>
    <a:lvl8pPr marL="3032760" algn="l" defTabSz="866775" rtl="0" eaLnBrk="1" latinLnBrk="0" hangingPunct="1">
      <a:defRPr sz="1235" kern="1200">
        <a:solidFill>
          <a:schemeClr val="tx1"/>
        </a:solidFill>
        <a:latin typeface="+mn-lt"/>
        <a:ea typeface="+mn-ea"/>
        <a:cs typeface="+mn-cs"/>
      </a:defRPr>
    </a:lvl8pPr>
    <a:lvl9pPr marL="3465830" algn="l" defTabSz="866775" rtl="0" eaLnBrk="1" latinLnBrk="0" hangingPunct="1">
      <a:defRPr sz="123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3016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248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27DC7C-EA85-41EA-BE8E-3BC04B9579CE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86259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19522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4864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6027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506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4943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5672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130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0337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8084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72402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AEA61-A28B-4B47-B85B-6C514599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F74C3-7518-4C49-8EF3-D83AA3AB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7E74C-C815-4B5A-AE79-5F66F14BF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1F878-AF79-44BD-9B6E-400665FAF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D7465-4552-4369-B582-4D87EA535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95BB9-956E-4E69-8261-63C7F01B1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CC89F-64A8-4429-9788-30E117E55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C36C5-1CEF-44AD-B0D2-C212A39D0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98598-A422-4F5B-84B6-A583CEBE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CAE40-80A9-4BA8-9703-8577B5EF9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B1B22-AADB-4C2D-8112-04268D568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>2023/12/8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699542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9479793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391" y="365780"/>
            <a:ext cx="10515224" cy="13246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391" y="1825890"/>
            <a:ext cx="10515224" cy="43517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391" y="6356749"/>
            <a:ext cx="2742447" cy="364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140" kern="1200">
                <a:solidFill>
                  <a:schemeClr val="tx1">
                    <a:tint val="75000"/>
                  </a:schemeClr>
                </a:solidFill>
                <a:latin typeface="印品黑体" panose="00000500000000000000" pitchFamily="2" charset="-122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2BF82D2-7A68-459D-A996-9BDDA2518FA4}" type="datetimeFigureOut">
              <a:rPr lang="zh-CN" altLang="en-US" smtClean="0"/>
              <a:t>2023/12/8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415" y="6356749"/>
            <a:ext cx="4115176" cy="364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140" kern="1200">
                <a:solidFill>
                  <a:schemeClr val="tx1">
                    <a:tint val="75000"/>
                  </a:schemeClr>
                </a:solidFill>
                <a:latin typeface="印品黑体" panose="00000500000000000000" pitchFamily="2" charset="-122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1168" y="6356749"/>
            <a:ext cx="2742447" cy="364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140" kern="1200">
                <a:solidFill>
                  <a:schemeClr val="tx1">
                    <a:tint val="75000"/>
                  </a:schemeClr>
                </a:solidFill>
                <a:latin typeface="印品黑体" panose="00000500000000000000" pitchFamily="2" charset="-122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E01EE5D-26FB-46D5-A381-ECFB35BF1D3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</p:sldLayoutIdLst>
  <p:transition/>
  <p:timing/>
  <p:txStyles>
    <p:titleStyle>
      <a:lvl1pPr algn="l" defTabSz="866775" rtl="0" eaLnBrk="1" latinLnBrk="0" hangingPunct="1">
        <a:lnSpc>
          <a:spcPct val="90000"/>
        </a:lnSpc>
        <a:spcBef>
          <a:spcPct val="0"/>
        </a:spcBef>
        <a:buNone/>
        <a:defRPr sz="4170" kern="1200">
          <a:solidFill>
            <a:schemeClr val="tx1"/>
          </a:solidFill>
          <a:latin typeface="印品黑体" panose="00000500000000000000" pitchFamily="2" charset="-122"/>
          <a:ea typeface="+mj-ea"/>
          <a:cs typeface="+mj-cs"/>
        </a:defRPr>
      </a:lvl1pPr>
    </p:titleStyle>
    <p:bodyStyle>
      <a:lvl1pPr marL="216535" indent="-216535" algn="l" defTabSz="866775" rtl="0" eaLnBrk="1" latinLnBrk="0" hangingPunct="1">
        <a:lnSpc>
          <a:spcPct val="90000"/>
        </a:lnSpc>
        <a:spcBef>
          <a:spcPts val="950"/>
        </a:spcBef>
        <a:buFont typeface="Arial" pitchFamily="34" charset="0"/>
        <a:buChar char="•"/>
        <a:defRPr sz="2655" kern="1200">
          <a:solidFill>
            <a:schemeClr val="tx1"/>
          </a:solidFill>
          <a:latin typeface="印品黑体" panose="00000500000000000000" pitchFamily="2" charset="-122"/>
          <a:ea typeface="+mn-ea"/>
          <a:cs typeface="+mn-cs"/>
        </a:defRPr>
      </a:lvl1pPr>
      <a:lvl2pPr marL="650240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2275" kern="1200">
          <a:solidFill>
            <a:schemeClr val="tx1"/>
          </a:solidFill>
          <a:latin typeface="印品黑体" panose="00000500000000000000" pitchFamily="2" charset="-122"/>
          <a:ea typeface="+mn-ea"/>
          <a:cs typeface="+mn-cs"/>
        </a:defRPr>
      </a:lvl2pPr>
      <a:lvl3pPr marL="1083945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895" kern="1200">
          <a:solidFill>
            <a:schemeClr val="tx1"/>
          </a:solidFill>
          <a:latin typeface="印品黑体" panose="00000500000000000000" pitchFamily="2" charset="-122"/>
          <a:ea typeface="+mn-ea"/>
          <a:cs typeface="+mn-cs"/>
        </a:defRPr>
      </a:lvl3pPr>
      <a:lvl4pPr marL="1517015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705" kern="1200">
          <a:solidFill>
            <a:schemeClr val="tx1"/>
          </a:solidFill>
          <a:latin typeface="印品黑体" panose="00000500000000000000" pitchFamily="2" charset="-122"/>
          <a:ea typeface="+mn-ea"/>
          <a:cs typeface="+mn-cs"/>
        </a:defRPr>
      </a:lvl4pPr>
      <a:lvl5pPr marL="1950720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705" kern="1200">
          <a:solidFill>
            <a:schemeClr val="tx1"/>
          </a:solidFill>
          <a:latin typeface="印品黑体" panose="00000500000000000000" pitchFamily="2" charset="-122"/>
          <a:ea typeface="+mn-ea"/>
          <a:cs typeface="+mn-cs"/>
        </a:defRPr>
      </a:lvl5pPr>
      <a:lvl6pPr marL="2383790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705" kern="1200">
          <a:solidFill>
            <a:schemeClr val="tx1"/>
          </a:solidFill>
          <a:latin typeface="+mn-lt"/>
          <a:ea typeface="+mn-ea"/>
          <a:cs typeface="+mn-cs"/>
        </a:defRPr>
      </a:lvl6pPr>
      <a:lvl7pPr marL="2817495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705" kern="1200">
          <a:solidFill>
            <a:schemeClr val="tx1"/>
          </a:solidFill>
          <a:latin typeface="+mn-lt"/>
          <a:ea typeface="+mn-ea"/>
          <a:cs typeface="+mn-cs"/>
        </a:defRPr>
      </a:lvl7pPr>
      <a:lvl8pPr marL="3251200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705" kern="1200">
          <a:solidFill>
            <a:schemeClr val="tx1"/>
          </a:solidFill>
          <a:latin typeface="+mn-lt"/>
          <a:ea typeface="+mn-ea"/>
          <a:cs typeface="+mn-cs"/>
        </a:defRPr>
      </a:lvl8pPr>
      <a:lvl9pPr marL="3684270" indent="-216535" algn="l" defTabSz="866775" rtl="0" eaLnBrk="1" latinLnBrk="0" hangingPunct="1">
        <a:lnSpc>
          <a:spcPct val="90000"/>
        </a:lnSpc>
        <a:spcBef>
          <a:spcPts val="475"/>
        </a:spcBef>
        <a:buFont typeface="Arial" pitchFamily="34" charset="0"/>
        <a:buChar char="•"/>
        <a:defRPr sz="17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1pPr>
      <a:lvl2pPr marL="433705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2pPr>
      <a:lvl3pPr marL="866775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3pPr>
      <a:lvl4pPr marL="1300480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4pPr>
      <a:lvl5pPr marL="1733550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5pPr>
      <a:lvl6pPr marL="2167255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6pPr>
      <a:lvl7pPr marL="2600960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7pPr>
      <a:lvl8pPr marL="3034030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8pPr>
      <a:lvl9pPr marL="3467735" algn="l" defTabSz="866775" rtl="0" eaLnBrk="1" latinLnBrk="0" hangingPunct="1">
        <a:defRPr sz="17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image" Target="../media/image1.jpe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tags" Target="../tags/tag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Relationship Id="rId4" Type="http://schemas.openxmlformats.org/officeDocument/2006/relationships/tags" Target="../tags/tag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020351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alphaModFix amt="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任意多边形 3"/>
          <p:cNvSpPr/>
          <p:nvPr/>
        </p:nvSpPr>
        <p:spPr>
          <a:xfrm flipH="1">
            <a:off x="289817" y="628780"/>
            <a:ext cx="6096347" cy="5711987"/>
          </a:xfrm>
          <a:custGeom>
            <a:gdLst>
              <a:gd name="connsiteX0" fmla="*/ 1446530 w 7232650"/>
              <a:gd name="connsiteY0" fmla="*/ 0 h 7232651"/>
              <a:gd name="connsiteX1" fmla="*/ 7232650 w 7232650"/>
              <a:gd name="connsiteY1" fmla="*/ 0 h 7232651"/>
              <a:gd name="connsiteX2" fmla="*/ 7232650 w 7232650"/>
              <a:gd name="connsiteY2" fmla="*/ 7232651 h 7232651"/>
              <a:gd name="connsiteX3" fmla="*/ 0 w 7232650"/>
              <a:gd name="connsiteY3" fmla="*/ 7232651 h 7232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32650" h="7232651">
                <a:moveTo>
                  <a:pt x="1446530" y="0"/>
                </a:moveTo>
                <a:lnTo>
                  <a:pt x="7232650" y="0"/>
                </a:lnTo>
                <a:lnTo>
                  <a:pt x="7232650" y="7232651"/>
                </a:lnTo>
                <a:lnTo>
                  <a:pt x="0" y="7232651"/>
                </a:lnTo>
                <a:close/>
              </a:path>
            </a:pathLst>
          </a:cu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Rectangle 18"/>
          <p:cNvSpPr>
            <a:spLocks noChangeArrowheads="1"/>
          </p:cNvSpPr>
          <p:nvPr/>
        </p:nvSpPr>
        <p:spPr bwMode="auto">
          <a:xfrm>
            <a:off x="5877391" y="2981021"/>
            <a:ext cx="6164276" cy="1065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275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第六单元</a:t>
            </a:r>
            <a:r>
              <a:rPr lang="en-US" altLang="zh-CN" sz="2275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-</a:t>
            </a:r>
            <a:r>
              <a:rPr lang="zh-CN" altLang="en-US" sz="2275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第</a:t>
            </a:r>
            <a:r>
              <a:rPr lang="en-US" altLang="zh-CN" sz="2275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13</a:t>
            </a:r>
            <a:r>
              <a:rPr lang="zh-CN" altLang="en-US" sz="2275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课  </a:t>
            </a:r>
            <a:endParaRPr lang="en-US" altLang="zh-CN" sz="2275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655" b="1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读书：目的和前提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9" name="Rectangle 18"/>
          <p:cNvSpPr>
            <a:spLocks noChangeArrowheads="1"/>
          </p:cNvSpPr>
          <p:nvPr/>
        </p:nvSpPr>
        <p:spPr bwMode="auto">
          <a:xfrm>
            <a:off x="5863527" y="2492328"/>
            <a:ext cx="3716499" cy="386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895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部编版高中语文必修上册</a:t>
            </a:r>
            <a:endParaRPr lang="en-US" altLang="zh-CN" sz="2275" b="1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8"/>
          <p:cNvSpPr txBox="1"/>
          <p:nvPr/>
        </p:nvSpPr>
        <p:spPr>
          <a:xfrm>
            <a:off x="353826" y="277160"/>
            <a:ext cx="6408712" cy="466923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35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激情导入</a:t>
            </a:r>
            <a:r>
              <a:rPr lang="en-US" altLang="zh-CN" sz="3035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—</a:t>
            </a:r>
            <a:r>
              <a:rPr lang="zh-CN" altLang="en-US" sz="3035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走近书籍</a:t>
            </a:r>
            <a:endParaRPr lang="zh-CN" altLang="en-US" sz="3790">
              <a:solidFill>
                <a:schemeClr val="accent1">
                  <a:lumMod val="75000"/>
                </a:schemeClr>
              </a:solidFill>
              <a:latin typeface="印品黑体" panose="00000500000000000000" pitchFamily="2" charset="-122"/>
              <a:ea typeface="印品黑体" panose="00000500000000000000" pitchFamily="2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3392" y="830251"/>
            <a:ext cx="7627092" cy="5654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这世上所有的书籍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都不会给你带来幸运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然而它们秘密地引着你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找回你自己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那里有你需要的一切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阳光、星星和月亮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因为你所追寻的光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正住在你心里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而你在图书馆里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寻找已久的智慧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便会点亮在每一页里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因为那正在你自身里。</a:t>
            </a:r>
          </a:p>
          <a:p>
            <a:pPr>
              <a:lnSpc>
                <a:spcPct val="13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这是赫尔曼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黑塞的诗歌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书籍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中的诗句，今天我们就来一起分享德国作家赫尔曼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黑塞对于阅读、对于读书的看法。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915" y="1399990"/>
            <a:ext cx="5021642" cy="331893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任意多边形 31"/>
          <p:cNvSpPr/>
          <p:nvPr/>
        </p:nvSpPr>
        <p:spPr bwMode="auto">
          <a:xfrm>
            <a:off x="596947" y="1886976"/>
            <a:ext cx="6803582" cy="3084047"/>
          </a:xfrm>
          <a:custGeom>
            <a:gdLst>
              <a:gd name="connsiteX0" fmla="*/ 0 w 7112227"/>
              <a:gd name="connsiteY0" fmla="*/ 0 h 4261259"/>
              <a:gd name="connsiteX1" fmla="*/ 4629551 w 7112227"/>
              <a:gd name="connsiteY1" fmla="*/ 0 h 4261259"/>
              <a:gd name="connsiteX2" fmla="*/ 7112227 w 7112227"/>
              <a:gd name="connsiteY2" fmla="*/ 4261259 h 4261259"/>
              <a:gd name="connsiteX3" fmla="*/ 0 w 7112227"/>
              <a:gd name="connsiteY3" fmla="*/ 4261259 h 4261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12227" h="4261259">
                <a:moveTo>
                  <a:pt x="0" y="0"/>
                </a:moveTo>
                <a:lnTo>
                  <a:pt x="4629551" y="0"/>
                </a:lnTo>
                <a:lnTo>
                  <a:pt x="7112227" y="4261259"/>
                </a:lnTo>
                <a:lnTo>
                  <a:pt x="0" y="4261259"/>
                </a:lnTo>
                <a:close/>
              </a:path>
            </a:pathLst>
          </a:custGeom>
          <a:solidFill>
            <a:srgbClr val="0070C0"/>
          </a:solidFill>
          <a:ln w="0">
            <a:noFill/>
            <a:prstDash val="solid"/>
            <a:round/>
          </a:ln>
        </p:spPr>
        <p:txBody>
          <a:bodyPr vert="horz" wrap="square" lIns="121913" tIns="60956" rIns="121913" bIns="60956" numCol="1" anchor="t" anchorCtr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" name="MH_Number_1"/>
          <p:cNvSpPr/>
          <p:nvPr>
            <p:custDataLst>
              <p:tags r:id="rId3"/>
            </p:custDataLst>
          </p:nvPr>
        </p:nvSpPr>
        <p:spPr>
          <a:xfrm>
            <a:off x="5813116" y="1995244"/>
            <a:ext cx="359981" cy="359981"/>
          </a:xfrm>
          <a:prstGeom prst="ellipse">
            <a:avLst/>
          </a:prstGeom>
          <a:solidFill>
            <a:srgbClr val="0070C0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1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1" name="MH_Entry_1"/>
          <p:cNvSpPr/>
          <p:nvPr>
            <p:custDataLst>
              <p:tags r:id="rId4"/>
            </p:custDataLst>
          </p:nvPr>
        </p:nvSpPr>
        <p:spPr>
          <a:xfrm>
            <a:off x="6481554" y="2025406"/>
            <a:ext cx="2338647" cy="369332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知人论世</a:t>
            </a:r>
            <a:endParaRPr lang="zh-CN" altLang="en-US" sz="114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MH_Number_2"/>
          <p:cNvSpPr/>
          <p:nvPr>
            <p:custDataLst>
              <p:tags r:id="rId5"/>
            </p:custDataLst>
          </p:nvPr>
        </p:nvSpPr>
        <p:spPr>
          <a:xfrm>
            <a:off x="6267315" y="2819674"/>
            <a:ext cx="359981" cy="35998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2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3" name="MH_Entry_2"/>
          <p:cNvSpPr/>
          <p:nvPr>
            <p:custDataLst>
              <p:tags r:id="rId6"/>
            </p:custDataLst>
          </p:nvPr>
        </p:nvSpPr>
        <p:spPr>
          <a:xfrm>
            <a:off x="6935755" y="2849837"/>
            <a:ext cx="2338647" cy="369332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初读课文</a:t>
            </a:r>
            <a:endParaRPr lang="zh-CN" altLang="en-US" sz="114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7">
            <a:alphaModFix amt="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" name="MH_Number_3"/>
          <p:cNvSpPr/>
          <p:nvPr>
            <p:custDataLst>
              <p:tags r:id="rId8"/>
            </p:custDataLst>
          </p:nvPr>
        </p:nvSpPr>
        <p:spPr>
          <a:xfrm>
            <a:off x="6803582" y="3644103"/>
            <a:ext cx="359981" cy="359981"/>
          </a:xfrm>
          <a:prstGeom prst="ellipse">
            <a:avLst/>
          </a:prstGeom>
          <a:solidFill>
            <a:srgbClr val="0070C0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3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5" name="MH_Entry_3"/>
          <p:cNvSpPr/>
          <p:nvPr>
            <p:custDataLst>
              <p:tags r:id="rId9"/>
            </p:custDataLst>
          </p:nvPr>
        </p:nvSpPr>
        <p:spPr>
          <a:xfrm>
            <a:off x="7472021" y="3674268"/>
            <a:ext cx="3376507" cy="369332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任务活动探究</a:t>
            </a:r>
          </a:p>
        </p:txBody>
      </p:sp>
      <p:sp>
        <p:nvSpPr>
          <p:cNvPr id="26" name="MH_Number_4"/>
          <p:cNvSpPr/>
          <p:nvPr>
            <p:custDataLst>
              <p:tags r:id="rId10"/>
            </p:custDataLst>
          </p:nvPr>
        </p:nvSpPr>
        <p:spPr>
          <a:xfrm>
            <a:off x="7288408" y="4468533"/>
            <a:ext cx="359981" cy="35998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4</a:t>
            </a:r>
            <a:endParaRPr lang="zh-CN" altLang="en-US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7" name="MH_Entry_4"/>
          <p:cNvSpPr/>
          <p:nvPr>
            <p:custDataLst>
              <p:tags r:id="rId11"/>
            </p:custDataLst>
          </p:nvPr>
        </p:nvSpPr>
        <p:spPr>
          <a:xfrm>
            <a:off x="7956848" y="4498697"/>
            <a:ext cx="3472854" cy="369332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总结感悟</a:t>
            </a:r>
          </a:p>
        </p:txBody>
      </p:sp>
      <p:sp>
        <p:nvSpPr>
          <p:cNvPr id="18" name="MH_Others_1"/>
          <p:cNvSpPr txBox="1"/>
          <p:nvPr>
            <p:custDataLst>
              <p:tags r:id="rId12"/>
            </p:custDataLst>
          </p:nvPr>
        </p:nvSpPr>
        <p:spPr>
          <a:xfrm>
            <a:off x="2491432" y="1507807"/>
            <a:ext cx="1015663" cy="359783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目  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alphaModFix amt="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Rectangle 8"/>
          <p:cNvSpPr>
            <a:spLocks noChangeArrowheads="1"/>
          </p:cNvSpPr>
          <p:nvPr/>
        </p:nvSpPr>
        <p:spPr bwMode="auto">
          <a:xfrm>
            <a:off x="0" y="2617273"/>
            <a:ext cx="12192000" cy="162345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miter lim="800000"/>
          </a:ln>
        </p:spPr>
        <p:txBody>
          <a:bodyPr vert="horz" wrap="square" lIns="121906" tIns="60953" rIns="121906" bIns="60953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95"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平行四边形 3"/>
          <p:cNvSpPr/>
          <p:nvPr/>
        </p:nvSpPr>
        <p:spPr>
          <a:xfrm>
            <a:off x="1670505" y="2419565"/>
            <a:ext cx="3971895" cy="2060207"/>
          </a:xfrm>
          <a:prstGeom prst="parallelogram">
            <a:avLst>
              <a:gd name="adj" fmla="val 43853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95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6" name="MH_Others_1"/>
          <p:cNvSpPr txBox="1"/>
          <p:nvPr>
            <p:custDataLst>
              <p:tags r:id="rId4"/>
            </p:custDataLst>
          </p:nvPr>
        </p:nvSpPr>
        <p:spPr>
          <a:xfrm>
            <a:off x="2361786" y="2398895"/>
            <a:ext cx="2589334" cy="206020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01</a:t>
            </a:r>
          </a:p>
        </p:txBody>
      </p:sp>
      <p:sp>
        <p:nvSpPr>
          <p:cNvPr id="10" name="矩形 9"/>
          <p:cNvSpPr/>
          <p:nvPr/>
        </p:nvSpPr>
        <p:spPr>
          <a:xfrm>
            <a:off x="6118285" y="3213556"/>
            <a:ext cx="3019125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Arial" pitchFamily="34" charset="0"/>
              </a:rPr>
              <a:t>知人论世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3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4" grpId="0"/>
      <p:bldP spid="46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8"/>
          <p:cNvSpPr txBox="1"/>
          <p:nvPr/>
        </p:nvSpPr>
        <p:spPr>
          <a:xfrm>
            <a:off x="1428478" y="623919"/>
            <a:ext cx="2304256" cy="369332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5">
                    <a:lumMod val="50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作者档案</a:t>
            </a:r>
            <a:endParaRPr lang="zh-CN" altLang="en-US" sz="3200">
              <a:solidFill>
                <a:schemeClr val="accent5">
                  <a:lumMod val="50000"/>
                </a:schemeClr>
              </a:solidFill>
              <a:latin typeface="印品黑体" panose="00000500000000000000" pitchFamily="2" charset="-122"/>
              <a:ea typeface="印品黑体" panose="00000500000000000000" pitchFamily="2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439816" y="1058191"/>
            <a:ext cx="69127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①简历：赫尔曼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黑塞（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Hesse Hermann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1877—1962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），原籍德国，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1923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年入瑞士籍，以后长期在瑞士隐居乡间。黑塞一生曾获多种文学荣誉，比较重要的有：冯泰纳奖、诺贝尔奖、歌德奖。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1946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年获诺贝尔文学奖。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1962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年于瑞士家中去世，享年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85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岁。爱好音乐与绘画。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②代表作品：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彼得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卡门青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荒原狼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东方之旅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》《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玻璃球游戏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0932" y="1844824"/>
            <a:ext cx="3094489" cy="27956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TextBox 8"/>
          <p:cNvSpPr txBox="1"/>
          <p:nvPr/>
        </p:nvSpPr>
        <p:spPr>
          <a:xfrm>
            <a:off x="1428478" y="623919"/>
            <a:ext cx="2304256" cy="369332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5">
                    <a:lumMod val="50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作者档案</a:t>
            </a:r>
            <a:endParaRPr lang="zh-CN" altLang="en-US" sz="3200">
              <a:solidFill>
                <a:schemeClr val="accent5">
                  <a:lumMod val="50000"/>
                </a:schemeClr>
              </a:solidFill>
              <a:latin typeface="印品黑体" panose="00000500000000000000" pitchFamily="2" charset="-122"/>
              <a:ea typeface="印品黑体" panose="00000500000000000000" pitchFamily="2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511824" y="1580266"/>
            <a:ext cx="6524102" cy="3351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③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评价：德国作家、诗人。被雨果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·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巴尔称为德国浪漫派最后一位骑士，黑塞的创作真正继承了德国文学的浪漫主义，因而世人称他为“新浪漫主义者”。黑塞一生不在乎世俗，一心追求自我实现，他的文字朴素笨拙没有废话，却有着直戳人心的力量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0932" y="1844824"/>
            <a:ext cx="3094489" cy="279565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277"/>
            <a:ext cx="12192000" cy="6857107"/>
          </a:xfrm>
          <a:prstGeom prst="rect">
            <a:avLst/>
          </a:prstGeom>
        </p:spPr>
      </p:pic>
      <p:sp>
        <p:nvSpPr>
          <p:cNvPr id="30" name="TextBox 8"/>
          <p:cNvSpPr txBox="1"/>
          <p:nvPr/>
        </p:nvSpPr>
        <p:spPr>
          <a:xfrm>
            <a:off x="695400" y="695008"/>
            <a:ext cx="1872208" cy="369332"/>
          </a:xfrm>
          <a:prstGeom prst="rect">
            <a:avLst/>
          </a:prstGeom>
          <a:solidFill>
            <a:schemeClr val="bg1"/>
          </a:solidFill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400">
                <a:solidFill>
                  <a:schemeClr val="bg2">
                    <a:lumMod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写作背景</a:t>
            </a:r>
            <a:endParaRPr lang="zh-CN" altLang="en-US" sz="3200">
              <a:solidFill>
                <a:schemeClr val="bg2">
                  <a:lumMod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783632" y="2204864"/>
            <a:ext cx="8871740" cy="27970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黑塞迁居瑞士后不久，第一次世界大战便爆发了。战争无疑是毁灭人性的，这使得黑塞陷入了对人性的思考和探讨中，他试图从教育和修养方面来探索人性。他认为通过读书能提高修养，达到心灵和个性的自我完善，因此他写下了一系列探讨人性的作品。本文就是其中一篇鼓励人们读书的杰作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alphaModFix amt="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Rectangle 8"/>
          <p:cNvSpPr>
            <a:spLocks noChangeArrowheads="1"/>
          </p:cNvSpPr>
          <p:nvPr/>
        </p:nvSpPr>
        <p:spPr bwMode="auto">
          <a:xfrm>
            <a:off x="0" y="2617273"/>
            <a:ext cx="12192000" cy="162345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miter lim="800000"/>
          </a:ln>
        </p:spPr>
        <p:txBody>
          <a:bodyPr vert="horz" wrap="square" lIns="121906" tIns="60953" rIns="121906" bIns="60953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95"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平行四边形 3"/>
          <p:cNvSpPr/>
          <p:nvPr/>
        </p:nvSpPr>
        <p:spPr>
          <a:xfrm>
            <a:off x="1670505" y="2419565"/>
            <a:ext cx="3971895" cy="2060207"/>
          </a:xfrm>
          <a:prstGeom prst="parallelogram">
            <a:avLst>
              <a:gd name="adj" fmla="val 43853"/>
            </a:avLst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95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6" name="MH_Others_1"/>
          <p:cNvSpPr txBox="1"/>
          <p:nvPr>
            <p:custDataLst>
              <p:tags r:id="rId4"/>
            </p:custDataLst>
          </p:nvPr>
        </p:nvSpPr>
        <p:spPr>
          <a:xfrm>
            <a:off x="2361786" y="2398895"/>
            <a:ext cx="2589334" cy="206020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02</a:t>
            </a:r>
          </a:p>
        </p:txBody>
      </p:sp>
      <p:sp>
        <p:nvSpPr>
          <p:cNvPr id="10" name="矩形 9"/>
          <p:cNvSpPr/>
          <p:nvPr/>
        </p:nvSpPr>
        <p:spPr>
          <a:xfrm>
            <a:off x="6118285" y="3213556"/>
            <a:ext cx="3019125" cy="4308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Arial" pitchFamily="34" charset="0"/>
              </a:rPr>
              <a:t>初读课文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6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3" presetClass="entr" presetSubtype="3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4" grpId="0"/>
      <p:bldP spid="4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3432" y="1445269"/>
            <a:ext cx="10676114" cy="4459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①涉猎：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粗略地阅读；接触、涉及。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②望洋兴叹：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本指在伟大的事物面前感叹自己的渺小，现多指要做一件事情力量不够，感到无可奈何。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③豁然开朗：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从黑暗狭窄变得宽敞明亮，比喻突然领悟了一个道理。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④卷帙浩繁：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形容书籍很多或篇章多而纷杂。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⑤一劳永逸：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辛苦一次，把事情办好，以后就不再费事了。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⑥牵强附会：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把关系不大的事物勉强地扯在一起，加以比附。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⑦索然寡味：</a:t>
            </a:r>
            <a:r>
              <a:rPr lang="zh-CN" altLang="en-US" sz="2400" b="1">
                <a:solidFill>
                  <a:schemeClr val="accent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没有兴趣、兴致，缺乏意味。</a:t>
            </a:r>
          </a:p>
        </p:txBody>
      </p:sp>
      <p:sp>
        <p:nvSpPr>
          <p:cNvPr id="5" name="TextBox 8"/>
          <p:cNvSpPr txBox="1"/>
          <p:nvPr/>
        </p:nvSpPr>
        <p:spPr>
          <a:xfrm>
            <a:off x="767408" y="582676"/>
            <a:ext cx="5760640" cy="430887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字词检测过关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83432" y="1268760"/>
            <a:ext cx="10676114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阅读课文，依据下面表格中的提示，概括相应内容，将表格补充完整。</a:t>
            </a:r>
          </a:p>
        </p:txBody>
      </p:sp>
      <p:sp>
        <p:nvSpPr>
          <p:cNvPr id="5" name="TextBox 8"/>
          <p:cNvSpPr txBox="1"/>
          <p:nvPr/>
        </p:nvSpPr>
        <p:spPr>
          <a:xfrm>
            <a:off x="767408" y="582676"/>
            <a:ext cx="5760640" cy="430887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理清层次</a:t>
            </a: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1703512" y="2452731"/>
          <a:ext cx="8568952" cy="38404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786520"/>
                <a:gridCol w="5782432"/>
              </a:tblGrid>
              <a:tr h="0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2400" kern="100">
                          <a:effectLst/>
                        </a:rPr>
                        <a:t>读书：目的和前提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2400" kern="100">
                          <a:effectLst/>
                        </a:rPr>
                        <a:t>第</a:t>
                      </a:r>
                      <a:r>
                        <a:rPr lang="en-US" sz="2400" kern="100">
                          <a:effectLst/>
                        </a:rPr>
                        <a:t>1</a:t>
                      </a:r>
                      <a:r>
                        <a:rPr lang="zh-CN" sz="2400" kern="100">
                          <a:effectLst/>
                        </a:rPr>
                        <a:t>段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2400" kern="100">
                          <a:effectLst/>
                        </a:rPr>
                        <a:t>第</a:t>
                      </a:r>
                      <a:r>
                        <a:rPr lang="en-US" sz="2400" kern="100">
                          <a:effectLst/>
                        </a:rPr>
                        <a:t>2</a:t>
                      </a:r>
                      <a:r>
                        <a:rPr lang="zh-CN" sz="2400" kern="100">
                          <a:effectLst/>
                        </a:rPr>
                        <a:t>段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2400" kern="100">
                          <a:effectLst/>
                        </a:rPr>
                        <a:t>第</a:t>
                      </a:r>
                      <a:r>
                        <a:rPr lang="en-US" sz="2400" kern="100">
                          <a:effectLst/>
                        </a:rPr>
                        <a:t>3</a:t>
                      </a:r>
                      <a:r>
                        <a:rPr lang="zh-CN" sz="2400" kern="100">
                          <a:effectLst/>
                        </a:rPr>
                        <a:t>段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2400" kern="100">
                          <a:effectLst/>
                        </a:rPr>
                        <a:t>第</a:t>
                      </a:r>
                      <a:r>
                        <a:rPr lang="en-US" sz="2400" kern="100">
                          <a:effectLst/>
                        </a:rPr>
                        <a:t>4</a:t>
                      </a:r>
                      <a:r>
                        <a:rPr lang="zh-CN" sz="2400" kern="100">
                          <a:effectLst/>
                        </a:rPr>
                        <a:t>段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5</a:t>
                      </a:r>
                      <a:r>
                        <a:rPr lang="zh-CN" sz="2400" kern="100">
                          <a:effectLst/>
                        </a:rPr>
                        <a:t>～</a:t>
                      </a:r>
                      <a:r>
                        <a:rPr lang="en-US" sz="2400" kern="100">
                          <a:effectLst/>
                        </a:rPr>
                        <a:t>7</a:t>
                      </a:r>
                      <a:r>
                        <a:rPr lang="zh-CN" sz="2400" kern="100">
                          <a:effectLst/>
                        </a:rPr>
                        <a:t>段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2400" kern="100">
                          <a:effectLst/>
                        </a:rPr>
                        <a:t>第</a:t>
                      </a:r>
                      <a:r>
                        <a:rPr lang="en-US" sz="2400" kern="100">
                          <a:effectLst/>
                        </a:rPr>
                        <a:t>8</a:t>
                      </a:r>
                      <a:r>
                        <a:rPr lang="zh-CN" sz="2400" kern="100">
                          <a:effectLst/>
                        </a:rPr>
                        <a:t>段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2400" kern="100">
                          <a:effectLst/>
                        </a:rPr>
                        <a:t> </a:t>
                      </a:r>
                      <a:endParaRPr lang="zh-CN" sz="2400" kern="1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文本框 3"/>
          <p:cNvSpPr txBox="1"/>
          <p:nvPr/>
        </p:nvSpPr>
        <p:spPr>
          <a:xfrm>
            <a:off x="4943872" y="3039343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真正的教养是精神和心灵的完善</a:t>
            </a:r>
            <a:endParaRPr kumimoji="1"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943872" y="3615407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研读世界文学是获得教养的途径</a:t>
            </a:r>
            <a:endParaRPr kumimoji="1"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871864" y="4171167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自己的爱好是开始阅读的凭借</a:t>
            </a:r>
            <a:endParaRPr kumimoji="1"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799856" y="4775179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个性或人格是教养的提前</a:t>
            </a:r>
            <a:endParaRPr kumimoji="1"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799856" y="5264611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作者迷恋阅读的情形</a:t>
            </a:r>
            <a:endParaRPr kumimoji="1"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799856" y="580526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再次强调必须读杰作</a:t>
            </a:r>
            <a:endParaRPr kumimoji="1" lang="zh-CN" altLang="en-US" sz="2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81580" y="1324183"/>
            <a:ext cx="6404057" cy="5013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黑塞认为读书的目的和前提各是什么？请简要概括。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目的：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读书绝不是要使我们“散心消遣”，倒是要使我们集中心智；不是要用虚假的慰藉来麻痹我们，使我们对无意义的人生视而不见，而是正好相反，要帮助我们将自己的人生变得越来越充实、高尚，越来越有意义。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前提：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以个人的阅读兴趣为前提，同时还必须要以个性或人格作为前提。</a:t>
            </a:r>
          </a:p>
        </p:txBody>
      </p:sp>
      <p:sp>
        <p:nvSpPr>
          <p:cNvPr id="5" name="TextBox 8"/>
          <p:cNvSpPr txBox="1"/>
          <p:nvPr/>
        </p:nvSpPr>
        <p:spPr>
          <a:xfrm>
            <a:off x="767408" y="582676"/>
            <a:ext cx="5760640" cy="430887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问题初探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1463" y="1993884"/>
            <a:ext cx="3744399" cy="249892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99748" y="1844824"/>
            <a:ext cx="10676114" cy="2797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分段解读：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①（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段）简说什么是“真正的教养”。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意义：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为了自我完善，找到生活的意义。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呈现形式：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永远都在半道上，是努力的过程。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目的：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精神和心灵的自我完善。</a:t>
            </a:r>
          </a:p>
        </p:txBody>
      </p:sp>
      <p:sp>
        <p:nvSpPr>
          <p:cNvPr id="5" name="TextBox 8"/>
          <p:cNvSpPr txBox="1"/>
          <p:nvPr/>
        </p:nvSpPr>
        <p:spPr>
          <a:xfrm>
            <a:off x="767408" y="582676"/>
            <a:ext cx="3024336" cy="430887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问题初探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1463" y="1993884"/>
            <a:ext cx="3744399" cy="249892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矩形 34"/>
          <p:cNvSpPr/>
          <p:nvPr/>
        </p:nvSpPr>
        <p:spPr>
          <a:xfrm>
            <a:off x="156140" y="150970"/>
            <a:ext cx="11879720" cy="6555196"/>
          </a:xfrm>
          <a:prstGeom prst="rect">
            <a:avLst/>
          </a:prstGeom>
          <a:noFill/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8647" y="1772816"/>
            <a:ext cx="10676114" cy="3905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②（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～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段）论述阅读杰作的作用。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作者认为获得教养最重要的途径之一，是“研读世界文学”，通过阅读作家和思想家的作品获得鲜活的意识和理解，逐渐熟悉并掌握大师们的思想成果。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在论述读书的必要性时，再次强调读书是为了完善自我，是为了使人生充实、高尚、有意义，不是“散心消遣”，也不是“虚伪的慰藉”。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③（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～</a:t>
            </a:r>
            <a:r>
              <a:rPr lang="en-US" altLang="zh-CN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段）进一步阐述通过阅读经典作品获得教养的必要性，阐述对待经典作品的态度和方法（有选择、虔诚、反复）。</a:t>
            </a:r>
          </a:p>
        </p:txBody>
      </p:sp>
      <p:sp>
        <p:nvSpPr>
          <p:cNvPr id="5" name="TextBox 8"/>
          <p:cNvSpPr txBox="1"/>
          <p:nvPr/>
        </p:nvSpPr>
        <p:spPr>
          <a:xfrm>
            <a:off x="767408" y="582676"/>
            <a:ext cx="5760640" cy="430887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06425" indent="-173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16025" indent="-3492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824990" indent="-52514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434590" indent="-70104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16662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60032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033395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467100" algn="l" defTabSz="866775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印品黑体" panose="00000500000000000000" pitchFamily="2" charset="-122"/>
                <a:ea typeface="印品黑体" panose="00000500000000000000" pitchFamily="2" charset="-122"/>
                <a:sym typeface="Arial" pitchFamily="34" charset="0"/>
              </a:rPr>
              <a:t>问题初探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https://d.book118.com/577002035104006025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NUMBER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<p:tag name="ID" val="553512"/>
  <p:tag name="MH" val="20160830110146"/>
  <p:tag name="MH_LIBRARY" val="CONTENTS"/>
  <p:tag name="MH_ORDER" val="2"/>
  <p:tag name="MH_TYPE" val="NUMBER"/>
</p:tagLst>
</file>

<file path=ppt/tags/tag4.xml><?xml version="1.0" encoding="utf-8"?>
<p:tagLst xmlns:p="http://schemas.openxmlformats.org/presentationml/2006/main">
  <p:tag name="ID" val="553512"/>
  <p:tag name="MH" val="20160830110146"/>
  <p:tag name="MH_LIBRARY" val="CONTENTS"/>
  <p:tag name="MH_ORDER" val="2"/>
  <p:tag name="MH_TYPE" val="ENTRY"/>
</p:tagLst>
</file>

<file path=ppt/tags/tag5.xml><?xml version="1.0" encoding="utf-8"?>
<p:tagLst xmlns:p="http://schemas.openxmlformats.org/presentationml/2006/main">
  <p:tag name="ID" val="553512"/>
  <p:tag name="MH" val="20160830110146"/>
  <p:tag name="MH_LIBRARY" val="CONTENTS"/>
  <p:tag name="MH_ORDER" val="3"/>
  <p:tag name="MH_TYPE" val="NUMBER"/>
</p:tagLst>
</file>

<file path=ppt/tags/tag6.xml><?xml version="1.0" encoding="utf-8"?>
<p:tagLst xmlns:p="http://schemas.openxmlformats.org/presentationml/2006/main">
  <p:tag name="ID" val="553512"/>
  <p:tag name="MH" val="20160830110146"/>
  <p:tag name="MH_LIBRARY" val="CONTENTS"/>
  <p:tag name="MH_ORDER" val="3"/>
  <p:tag name="MH_TYPE" val="ENTRY"/>
</p:tagLst>
</file>

<file path=ppt/tags/tag7.xml><?xml version="1.0" encoding="utf-8"?>
<p:tagLst xmlns:p="http://schemas.openxmlformats.org/presentationml/2006/main">
  <p:tag name="ID" val="553512"/>
  <p:tag name="MH" val="20160830110146"/>
  <p:tag name="MH_LIBRARY" val="CONTENTS"/>
  <p:tag name="MH_ORDER" val="4"/>
  <p:tag name="MH_TYPE" val="NUMBER"/>
</p:tagLst>
</file>

<file path=ppt/tags/tag8.xml><?xml version="1.0" encoding="utf-8"?>
<p:tagLst xmlns:p="http://schemas.openxmlformats.org/presentationml/2006/main">
  <p:tag name="ID" val="553512"/>
  <p:tag name="MH" val="20160830110146"/>
  <p:tag name="MH_LIBRARY" val="CONTENTS"/>
  <p:tag name="MH_ORDER" val="4"/>
  <p:tag name="MH_TYPE" val="ENTRY"/>
</p:tagLst>
</file>

<file path=ppt/tags/tag9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10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1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自定义 6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3B4F81"/>
      </a:accent1>
      <a:accent2>
        <a:srgbClr val="47689D"/>
      </a:accent2>
      <a:accent3>
        <a:srgbClr val="648EB8"/>
      </a:accent3>
      <a:accent4>
        <a:srgbClr val="A2D1EF"/>
      </a:accent4>
      <a:accent5>
        <a:srgbClr val="C2DDE4"/>
      </a:accent5>
      <a:accent6>
        <a:srgbClr val="BED5E8"/>
      </a:accent6>
      <a:hlink>
        <a:srgbClr val="3B4F81"/>
      </a:hlink>
      <a:folHlink>
        <a:srgbClr val="BFBFBF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印品黑体</vt:lpstr>
      <vt:lpstr>微软雅黑</vt:lpstr>
      <vt:lpstr>Times New Roman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2024-08-30T02:05:54.498</cp:lastPrinted>
  <dcterms:created xsi:type="dcterms:W3CDTF">2024-08-29T18:05:54Z</dcterms:created>
  <dcterms:modified xsi:type="dcterms:W3CDTF">2024-08-29T18:05:56Z</dcterms:modified>
</cp:coreProperties>
</file>