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5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3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BC3EB-199E-4F36-B69E-26D5606E8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D7F03-6CFE-4AD8-BE41-6A013325D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FEF69-A64B-47C3-A551-9179D369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FB408-AAB0-46A6-A010-3C8B4D0C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940125-481D-4916-A6C3-8F6AEE1B5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E5F9B-530A-4223-A4CF-AA1A69B5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9D925-E41A-44C3-BE46-43264916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1C347-0175-441F-B941-78534D0CC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5282E-B309-4EE7-AD70-82601E3F7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897E7-3CFD-48C3-9E55-EADE649A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38E31-24F8-4C1C-8F7D-7855EC0AE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4566" r:id="rId2"/>
    <p:sldLayoutId id="2147514567" r:id="rId3"/>
    <p:sldLayoutId id="2147514568" r:id="rId4"/>
    <p:sldLayoutId id="2147514569" r:id="rId5"/>
    <p:sldLayoutId id="2147514570" r:id="rId6"/>
    <p:sldLayoutId id="2147514571" r:id="rId7"/>
    <p:sldLayoutId id="2147514572" r:id="rId8"/>
    <p:sldLayoutId id="2147514573" r:id="rId9"/>
    <p:sldLayoutId id="2147514574" r:id="rId10"/>
    <p:sldLayoutId id="21475145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040032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项目风险可行性分析计划书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风险评估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可行性分析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风险管理策略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项目实施计划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项目概况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项目概况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910" name="矩形 3"/>
          <p:cNvSpPr/>
          <p:nvPr>
            <p:custDataLst>
              <p:tags r:id="rId2"/>
            </p:custDataLst>
          </p:nvPr>
        </p:nvSpPr>
        <p:spPr>
          <a:xfrm>
            <a:off x="1053494" y="1659717"/>
            <a:ext cx="4842230" cy="12224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3"/>
          <p:cNvSpPr/>
          <p:nvPr>
            <p:custDataLst>
              <p:tags r:id="rId3"/>
            </p:custDataLst>
          </p:nvPr>
        </p:nvSpPr>
        <p:spPr>
          <a:xfrm>
            <a:off x="694799" y="1659717"/>
            <a:ext cx="174927" cy="12224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"/>
          <p:cNvSpPr txBox="1"/>
          <p:nvPr>
            <p:custDataLst>
              <p:tags r:id="rId4"/>
            </p:custDataLst>
          </p:nvPr>
        </p:nvSpPr>
        <p:spPr>
          <a:xfrm>
            <a:off x="1238525" y="1765178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项目名称：项目风险可行性分析计划书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39"/>
          <p:cNvSpPr/>
          <p:nvPr>
            <p:custDataLst>
              <p:tags r:id="rId5"/>
            </p:custDataLst>
          </p:nvPr>
        </p:nvSpPr>
        <p:spPr>
          <a:xfrm>
            <a:off x="1053494" y="3110916"/>
            <a:ext cx="4842230" cy="12224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5"/>
          <p:cNvSpPr/>
          <p:nvPr>
            <p:custDataLst>
              <p:tags r:id="rId6"/>
            </p:custDataLst>
          </p:nvPr>
        </p:nvSpPr>
        <p:spPr>
          <a:xfrm>
            <a:off x="694799" y="3110916"/>
            <a:ext cx="174927" cy="12224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41"/>
          <p:cNvSpPr txBox="1"/>
          <p:nvPr>
            <p:custDataLst>
              <p:tags r:id="rId7"/>
            </p:custDataLst>
          </p:nvPr>
        </p:nvSpPr>
        <p:spPr>
          <a:xfrm>
            <a:off x="1238525" y="3216377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项目目标：评估项目风险，制定可行性方案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12"/>
          <p:cNvSpPr/>
          <p:nvPr>
            <p:custDataLst>
              <p:tags r:id="rId8"/>
            </p:custDataLst>
          </p:nvPr>
        </p:nvSpPr>
        <p:spPr>
          <a:xfrm>
            <a:off x="1053494" y="4562114"/>
            <a:ext cx="4842230" cy="12224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7"/>
          <p:cNvSpPr/>
          <p:nvPr>
            <p:custDataLst>
              <p:tags r:id="rId9"/>
            </p:custDataLst>
          </p:nvPr>
        </p:nvSpPr>
        <p:spPr>
          <a:xfrm>
            <a:off x="694799" y="4562114"/>
            <a:ext cx="174927" cy="12224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19"/>
          <p:cNvSpPr txBox="1"/>
          <p:nvPr>
            <p:custDataLst>
              <p:tags r:id="rId10"/>
            </p:custDataLst>
          </p:nvPr>
        </p:nvSpPr>
        <p:spPr>
          <a:xfrm>
            <a:off x="1238525" y="466757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项目范围：涉及项目规划、设计、实施、运营等全过程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49"/>
          <p:cNvSpPr/>
          <p:nvPr>
            <p:custDataLst>
              <p:tags r:id="rId11"/>
            </p:custDataLst>
          </p:nvPr>
        </p:nvSpPr>
        <p:spPr>
          <a:xfrm>
            <a:off x="6652417" y="1659717"/>
            <a:ext cx="4842230" cy="12224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26"/>
          <p:cNvSpPr/>
          <p:nvPr>
            <p:custDataLst>
              <p:tags r:id="rId12"/>
            </p:custDataLst>
          </p:nvPr>
        </p:nvSpPr>
        <p:spPr>
          <a:xfrm>
            <a:off x="6293723" y="1659717"/>
            <a:ext cx="174927" cy="12224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27"/>
          <p:cNvSpPr txBox="1"/>
          <p:nvPr>
            <p:custDataLst>
              <p:tags r:id="rId13"/>
            </p:custDataLst>
          </p:nvPr>
        </p:nvSpPr>
        <p:spPr>
          <a:xfrm>
            <a:off x="6837448" y="1765178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项目时间：预计完成时间，具体时间节点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64"/>
          <p:cNvSpPr/>
          <p:nvPr>
            <p:custDataLst>
              <p:tags r:id="rId14"/>
            </p:custDataLst>
          </p:nvPr>
        </p:nvSpPr>
        <p:spPr>
          <a:xfrm>
            <a:off x="6652417" y="3110916"/>
            <a:ext cx="4842230" cy="1222435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65"/>
          <p:cNvSpPr/>
          <p:nvPr>
            <p:custDataLst>
              <p:tags r:id="rId15"/>
            </p:custDataLst>
          </p:nvPr>
        </p:nvSpPr>
        <p:spPr>
          <a:xfrm>
            <a:off x="6293723" y="3110916"/>
            <a:ext cx="174927" cy="1222435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66"/>
          <p:cNvSpPr txBox="1"/>
          <p:nvPr>
            <p:custDataLst>
              <p:tags r:id="rId16"/>
            </p:custDataLst>
          </p:nvPr>
        </p:nvSpPr>
        <p:spPr>
          <a:xfrm>
            <a:off x="6837448" y="3216377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项目预算：项目所需资金，资金来源，预算分配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67"/>
          <p:cNvSpPr/>
          <p:nvPr>
            <p:custDataLst>
              <p:tags r:id="rId17"/>
            </p:custDataLst>
          </p:nvPr>
        </p:nvSpPr>
        <p:spPr>
          <a:xfrm>
            <a:off x="6652417" y="4562114"/>
            <a:ext cx="4842230" cy="1222435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68"/>
          <p:cNvSpPr/>
          <p:nvPr>
            <p:custDataLst>
              <p:tags r:id="rId18"/>
            </p:custDataLst>
          </p:nvPr>
        </p:nvSpPr>
        <p:spPr>
          <a:xfrm>
            <a:off x="6293723" y="4562114"/>
            <a:ext cx="174927" cy="1222435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69"/>
          <p:cNvSpPr txBox="1"/>
          <p:nvPr>
            <p:custDataLst>
              <p:tags r:id="rId19"/>
            </p:custDataLst>
          </p:nvPr>
        </p:nvSpPr>
        <p:spPr>
          <a:xfrm>
            <a:off x="6837448" y="466757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项目团队：项目负责人，团队成员，职责分工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1053494" y="1659717"/>
            <a:ext cx="4842230" cy="12224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3"/>
          <p:cNvSpPr/>
          <p:nvPr>
            <p:custDataLst>
              <p:tags r:id="rId3"/>
            </p:custDataLst>
          </p:nvPr>
        </p:nvSpPr>
        <p:spPr>
          <a:xfrm>
            <a:off x="694799" y="1659717"/>
            <a:ext cx="174927" cy="12224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"/>
          <p:cNvSpPr txBox="1"/>
          <p:nvPr>
            <p:custDataLst>
              <p:tags r:id="rId4"/>
            </p:custDataLst>
          </p:nvPr>
        </p:nvSpPr>
        <p:spPr>
          <a:xfrm>
            <a:off x="1238525" y="1765178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提高项目成功率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39"/>
          <p:cNvSpPr/>
          <p:nvPr>
            <p:custDataLst>
              <p:tags r:id="rId5"/>
            </p:custDataLst>
          </p:nvPr>
        </p:nvSpPr>
        <p:spPr>
          <a:xfrm>
            <a:off x="1053494" y="3110916"/>
            <a:ext cx="4842230" cy="12224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6"/>
            </p:custDataLst>
          </p:nvPr>
        </p:nvSpPr>
        <p:spPr>
          <a:xfrm>
            <a:off x="694799" y="3110916"/>
            <a:ext cx="174927" cy="12224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1"/>
          <p:cNvSpPr txBox="1"/>
          <p:nvPr>
            <p:custDataLst>
              <p:tags r:id="rId7"/>
            </p:custDataLst>
          </p:nvPr>
        </p:nvSpPr>
        <p:spPr>
          <a:xfrm>
            <a:off x="1238525" y="3216377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降低项目风险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12"/>
          <p:cNvSpPr/>
          <p:nvPr>
            <p:custDataLst>
              <p:tags r:id="rId8"/>
            </p:custDataLst>
          </p:nvPr>
        </p:nvSpPr>
        <p:spPr>
          <a:xfrm>
            <a:off x="1053494" y="4562114"/>
            <a:ext cx="4842230" cy="12224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7"/>
          <p:cNvSpPr/>
          <p:nvPr>
            <p:custDataLst>
              <p:tags r:id="rId9"/>
            </p:custDataLst>
          </p:nvPr>
        </p:nvSpPr>
        <p:spPr>
          <a:xfrm>
            <a:off x="694799" y="4562114"/>
            <a:ext cx="174927" cy="12224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19"/>
          <p:cNvSpPr txBox="1"/>
          <p:nvPr>
            <p:custDataLst>
              <p:tags r:id="rId10"/>
            </p:custDataLst>
          </p:nvPr>
        </p:nvSpPr>
        <p:spPr>
          <a:xfrm>
            <a:off x="1238525" y="466757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提高项目效率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9"/>
          <p:cNvSpPr/>
          <p:nvPr>
            <p:custDataLst>
              <p:tags r:id="rId11"/>
            </p:custDataLst>
          </p:nvPr>
        </p:nvSpPr>
        <p:spPr>
          <a:xfrm>
            <a:off x="6652417" y="1659717"/>
            <a:ext cx="4842230" cy="12224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6"/>
          <p:cNvSpPr/>
          <p:nvPr>
            <p:custDataLst>
              <p:tags r:id="rId12"/>
            </p:custDataLst>
          </p:nvPr>
        </p:nvSpPr>
        <p:spPr>
          <a:xfrm>
            <a:off x="6293723" y="1659717"/>
            <a:ext cx="174927" cy="12224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7"/>
          <p:cNvSpPr txBox="1"/>
          <p:nvPr>
            <p:custDataLst>
              <p:tags r:id="rId13"/>
            </p:custDataLst>
          </p:nvPr>
        </p:nvSpPr>
        <p:spPr>
          <a:xfrm>
            <a:off x="6837448" y="1765178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确保项目质量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64"/>
          <p:cNvSpPr/>
          <p:nvPr>
            <p:custDataLst>
              <p:tags r:id="rId14"/>
            </p:custDataLst>
          </p:nvPr>
        </p:nvSpPr>
        <p:spPr>
          <a:xfrm>
            <a:off x="6652417" y="3110916"/>
            <a:ext cx="4842230" cy="1222435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65"/>
          <p:cNvSpPr/>
          <p:nvPr>
            <p:custDataLst>
              <p:tags r:id="rId15"/>
            </p:custDataLst>
          </p:nvPr>
        </p:nvSpPr>
        <p:spPr>
          <a:xfrm>
            <a:off x="6293723" y="3110916"/>
            <a:ext cx="174927" cy="1222435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66"/>
          <p:cNvSpPr txBox="1"/>
          <p:nvPr>
            <p:custDataLst>
              <p:tags r:id="rId16"/>
            </p:custDataLst>
          </p:nvPr>
        </p:nvSpPr>
        <p:spPr>
          <a:xfrm>
            <a:off x="6837448" y="3216377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满足客户需求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67"/>
          <p:cNvSpPr/>
          <p:nvPr>
            <p:custDataLst>
              <p:tags r:id="rId17"/>
            </p:custDataLst>
          </p:nvPr>
        </p:nvSpPr>
        <p:spPr>
          <a:xfrm>
            <a:off x="6652417" y="4562114"/>
            <a:ext cx="4842230" cy="1222435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68"/>
          <p:cNvSpPr/>
          <p:nvPr>
            <p:custDataLst>
              <p:tags r:id="rId18"/>
            </p:custDataLst>
          </p:nvPr>
        </p:nvSpPr>
        <p:spPr>
          <a:xfrm>
            <a:off x="6293723" y="4562114"/>
            <a:ext cx="174927" cy="1222435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69"/>
          <p:cNvSpPr txBox="1"/>
          <p:nvPr>
            <p:custDataLst>
              <p:tags r:id="rId19"/>
            </p:custDataLst>
          </p:nvPr>
        </p:nvSpPr>
        <p:spPr>
          <a:xfrm>
            <a:off x="6837448" y="466757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项目内容</a:t>
            </a:r>
            <a:endParaRPr lang="zh-CN" altLang="en-US"/>
          </a:p>
        </p:txBody>
      </p:sp>
      <p:sp>
        <p:nvSpPr>
          <p:cNvPr id="1049050" name="椭圆 28"/>
          <p:cNvSpPr/>
          <p:nvPr>
            <p:custDataLst>
              <p:tags r:id="rId2"/>
            </p:custDataLst>
          </p:nvPr>
        </p:nvSpPr>
        <p:spPr>
          <a:xfrm>
            <a:off x="9362083" y="2747847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29"/>
          <p:cNvSpPr/>
          <p:nvPr>
            <p:custDataLst>
              <p:tags r:id="rId3"/>
            </p:custDataLst>
          </p:nvPr>
        </p:nvSpPr>
        <p:spPr>
          <a:xfrm>
            <a:off x="9579860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4"/>
            </p:custDataLst>
          </p:nvPr>
        </p:nvSpPr>
        <p:spPr>
          <a:xfrm>
            <a:off x="9624292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项目团队：项目负责人、团队成员、职责分工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6" name="弧形 58"/>
          <p:cNvSpPr/>
          <p:nvPr>
            <p:custDataLst>
              <p:tags r:id="rId5"/>
            </p:custDataLst>
          </p:nvPr>
        </p:nvSpPr>
        <p:spPr>
          <a:xfrm>
            <a:off x="9178099" y="2563863"/>
            <a:ext cx="2317235" cy="231723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椭圆 30"/>
          <p:cNvSpPr/>
          <p:nvPr>
            <p:custDataLst>
              <p:tags r:id="rId6"/>
            </p:custDataLst>
          </p:nvPr>
        </p:nvSpPr>
        <p:spPr>
          <a:xfrm>
            <a:off x="7553531" y="2747847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椭圆 31"/>
          <p:cNvSpPr/>
          <p:nvPr>
            <p:custDataLst>
              <p:tags r:id="rId7"/>
            </p:custDataLst>
          </p:nvPr>
        </p:nvSpPr>
        <p:spPr>
          <a:xfrm>
            <a:off x="7811359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8"/>
            </p:custDataLst>
          </p:nvPr>
        </p:nvSpPr>
        <p:spPr>
          <a:xfrm>
            <a:off x="7855790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项目预算：预计投入资金，具体预算分配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弧形 57"/>
          <p:cNvSpPr/>
          <p:nvPr>
            <p:custDataLst>
              <p:tags r:id="rId9"/>
            </p:custDataLst>
          </p:nvPr>
        </p:nvSpPr>
        <p:spPr>
          <a:xfrm>
            <a:off x="694799" y="2563863"/>
            <a:ext cx="2317235" cy="231723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椭圆 22"/>
          <p:cNvSpPr/>
          <p:nvPr>
            <p:custDataLst>
              <p:tags r:id="rId10"/>
            </p:custDataLst>
          </p:nvPr>
        </p:nvSpPr>
        <p:spPr>
          <a:xfrm>
            <a:off x="5929588" y="2747847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23"/>
          <p:cNvSpPr/>
          <p:nvPr>
            <p:custDataLst>
              <p:tags r:id="rId11"/>
            </p:custDataLst>
          </p:nvPr>
        </p:nvSpPr>
        <p:spPr>
          <a:xfrm>
            <a:off x="6186791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2"/>
            </p:custDataLst>
          </p:nvPr>
        </p:nvSpPr>
        <p:spPr>
          <a:xfrm>
            <a:off x="6231848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项目时间：预计完成时间，具体时间安排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2" name="椭圆 24"/>
          <p:cNvSpPr/>
          <p:nvPr>
            <p:custDataLst>
              <p:tags r:id="rId13"/>
            </p:custDataLst>
          </p:nvPr>
        </p:nvSpPr>
        <p:spPr>
          <a:xfrm>
            <a:off x="4305646" y="2747847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25"/>
          <p:cNvSpPr/>
          <p:nvPr>
            <p:custDataLst>
              <p:tags r:id="rId14"/>
            </p:custDataLst>
          </p:nvPr>
        </p:nvSpPr>
        <p:spPr>
          <a:xfrm>
            <a:off x="4562848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15"/>
            </p:custDataLst>
          </p:nvPr>
        </p:nvSpPr>
        <p:spPr>
          <a:xfrm>
            <a:off x="4607906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项目范围：包括市场分析、技术分析、财务分析等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椭圆 7"/>
          <p:cNvSpPr/>
          <p:nvPr>
            <p:custDataLst>
              <p:tags r:id="rId16"/>
            </p:custDataLst>
          </p:nvPr>
        </p:nvSpPr>
        <p:spPr>
          <a:xfrm>
            <a:off x="2681078" y="2747847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9"/>
          <p:cNvSpPr/>
          <p:nvPr>
            <p:custDataLst>
              <p:tags r:id="rId17"/>
            </p:custDataLst>
          </p:nvPr>
        </p:nvSpPr>
        <p:spPr>
          <a:xfrm>
            <a:off x="2938906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18"/>
            </p:custDataLst>
          </p:nvPr>
        </p:nvSpPr>
        <p:spPr>
          <a:xfrm>
            <a:off x="2983337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项目目标：分析项目风险，提出可行性建议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4" name="椭圆 5"/>
          <p:cNvSpPr/>
          <p:nvPr>
            <p:custDataLst>
              <p:tags r:id="rId19"/>
            </p:custDataLst>
          </p:nvPr>
        </p:nvSpPr>
        <p:spPr>
          <a:xfrm>
            <a:off x="873151" y="2747847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4"/>
          <p:cNvSpPr/>
          <p:nvPr>
            <p:custDataLst>
              <p:tags r:id="rId20"/>
            </p:custDataLst>
          </p:nvPr>
        </p:nvSpPr>
        <p:spPr>
          <a:xfrm>
            <a:off x="1130353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1"/>
            </p:custDataLst>
          </p:nvPr>
        </p:nvSpPr>
        <p:spPr>
          <a:xfrm>
            <a:off x="1175411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项目名称：项目风险可行性分析计划书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风险评估</a:t>
            </a:r>
            <a:endParaRPr lang="zh-CN" altLang="en-US"/>
          </a:p>
        </p:txBody>
      </p:sp>
      <p:sp>
        <p:nvSpPr>
          <p:cNvPr id="10491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市场风险</a:t>
            </a:r>
            <a:endParaRPr lang="zh-CN" altLang="en-US"/>
          </a:p>
        </p:txBody>
      </p:sp>
      <p:sp>
        <p:nvSpPr>
          <p:cNvPr id="1049160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市场需求变化：市场需求的变化可能导致项目无法达到预期收益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竞争压力：市场竞争激烈，可能导致项目无法获得足够的市场份额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2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法规政策变化：法规政策的变化可能导致项目无法满足合规要求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8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技术更新换代：技术更新换代可能导致项目无法保持竞争力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技术风险</a:t>
            </a:r>
            <a:endParaRPr lang="zh-CN" altLang="en-US"/>
          </a:p>
        </p:txBody>
      </p:sp>
      <p:sp>
        <p:nvSpPr>
          <p:cNvPr id="1049218" name="弧形 58"/>
          <p:cNvSpPr/>
          <p:nvPr>
            <p:custDataLst>
              <p:tags r:id="rId2"/>
            </p:custDataLst>
          </p:nvPr>
        </p:nvSpPr>
        <p:spPr>
          <a:xfrm>
            <a:off x="8717334" y="2333480"/>
            <a:ext cx="2778107" cy="2778107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30"/>
          <p:cNvSpPr/>
          <p:nvPr>
            <p:custDataLst>
              <p:tags r:id="rId3"/>
            </p:custDataLst>
          </p:nvPr>
        </p:nvSpPr>
        <p:spPr>
          <a:xfrm>
            <a:off x="8938661" y="2554057"/>
            <a:ext cx="2336311" cy="233631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椭圆 31"/>
          <p:cNvSpPr/>
          <p:nvPr>
            <p:custDataLst>
              <p:tags r:id="rId4"/>
            </p:custDataLst>
          </p:nvPr>
        </p:nvSpPr>
        <p:spPr>
          <a:xfrm>
            <a:off x="9247018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5"/>
            </p:custDataLst>
          </p:nvPr>
        </p:nvSpPr>
        <p:spPr>
          <a:xfrm>
            <a:off x="9301036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技术兼容性：技术是否与其他技术兼容，是否容易与其他技术集成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弧形 57"/>
          <p:cNvSpPr/>
          <p:nvPr>
            <p:custDataLst>
              <p:tags r:id="rId6"/>
            </p:custDataLst>
          </p:nvPr>
        </p:nvSpPr>
        <p:spPr>
          <a:xfrm>
            <a:off x="694799" y="2333480"/>
            <a:ext cx="2778107" cy="2778107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22"/>
          <p:cNvSpPr/>
          <p:nvPr>
            <p:custDataLst>
              <p:tags r:id="rId7"/>
            </p:custDataLst>
          </p:nvPr>
        </p:nvSpPr>
        <p:spPr>
          <a:xfrm>
            <a:off x="6970728" y="2554057"/>
            <a:ext cx="2336311" cy="233631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23"/>
          <p:cNvSpPr/>
          <p:nvPr>
            <p:custDataLst>
              <p:tags r:id="rId8"/>
            </p:custDataLst>
          </p:nvPr>
        </p:nvSpPr>
        <p:spPr>
          <a:xfrm>
            <a:off x="7279085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9"/>
            </p:custDataLst>
          </p:nvPr>
        </p:nvSpPr>
        <p:spPr>
          <a:xfrm>
            <a:off x="7333103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技术安全性：技术是否安全，是否容易受到攻击或破坏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4" name="椭圆 24"/>
          <p:cNvSpPr/>
          <p:nvPr>
            <p:custDataLst>
              <p:tags r:id="rId10"/>
            </p:custDataLst>
          </p:nvPr>
        </p:nvSpPr>
        <p:spPr>
          <a:xfrm>
            <a:off x="5023051" y="2554057"/>
            <a:ext cx="2336311" cy="233631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25"/>
          <p:cNvSpPr/>
          <p:nvPr>
            <p:custDataLst>
              <p:tags r:id="rId11"/>
            </p:custDataLst>
          </p:nvPr>
        </p:nvSpPr>
        <p:spPr>
          <a:xfrm>
            <a:off x="5332159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12"/>
            </p:custDataLst>
          </p:nvPr>
        </p:nvSpPr>
        <p:spPr>
          <a:xfrm>
            <a:off x="5385427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技术稳定性：技术是否稳定，是否容易受到外部因素的影响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椭圆 7"/>
          <p:cNvSpPr/>
          <p:nvPr>
            <p:custDataLst>
              <p:tags r:id="rId13"/>
            </p:custDataLst>
          </p:nvPr>
        </p:nvSpPr>
        <p:spPr>
          <a:xfrm>
            <a:off x="3076126" y="2554057"/>
            <a:ext cx="2336311" cy="233631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9"/>
          <p:cNvSpPr/>
          <p:nvPr>
            <p:custDataLst>
              <p:tags r:id="rId14"/>
            </p:custDataLst>
          </p:nvPr>
        </p:nvSpPr>
        <p:spPr>
          <a:xfrm>
            <a:off x="3384483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15"/>
            </p:custDataLst>
          </p:nvPr>
        </p:nvSpPr>
        <p:spPr>
          <a:xfrm>
            <a:off x="3438501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技术依赖性：技术是否依赖其他技术，是否容易受到其他技术的影响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6" name="椭圆 5"/>
          <p:cNvSpPr/>
          <p:nvPr>
            <p:custDataLst>
              <p:tags r:id="rId16"/>
            </p:custDataLst>
          </p:nvPr>
        </p:nvSpPr>
        <p:spPr>
          <a:xfrm>
            <a:off x="907873" y="2554057"/>
            <a:ext cx="2336311" cy="233631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4"/>
          <p:cNvSpPr/>
          <p:nvPr>
            <p:custDataLst>
              <p:tags r:id="rId17"/>
            </p:custDataLst>
          </p:nvPr>
        </p:nvSpPr>
        <p:spPr>
          <a:xfrm>
            <a:off x="1216980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18"/>
            </p:custDataLst>
          </p:nvPr>
        </p:nvSpPr>
        <p:spPr>
          <a:xfrm>
            <a:off x="1270249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技术成熟度：技术是否成熟，是否具有可扩展性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运营风险</a:t>
            </a:r>
            <a:endParaRPr lang="zh-CN" altLang="en-US"/>
          </a:p>
        </p:txBody>
      </p:sp>
      <p:sp>
        <p:nvSpPr>
          <p:cNvPr id="1049286" name="矩形 38"/>
          <p:cNvSpPr/>
          <p:nvPr>
            <p:custDataLst>
              <p:tags r:id="rId2"/>
            </p:custDataLst>
          </p:nvPr>
        </p:nvSpPr>
        <p:spPr>
          <a:xfrm rot="204112">
            <a:off x="694799" y="1782723"/>
            <a:ext cx="3206758" cy="167451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39"/>
          <p:cNvSpPr/>
          <p:nvPr>
            <p:custDataLst>
              <p:tags r:id="rId3"/>
            </p:custDataLst>
          </p:nvPr>
        </p:nvSpPr>
        <p:spPr>
          <a:xfrm>
            <a:off x="698589" y="1783354"/>
            <a:ext cx="3206758" cy="1674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TextBox 2"/>
          <p:cNvSpPr txBox="1"/>
          <p:nvPr>
            <p:custDataLst>
              <p:tags r:id="rId4"/>
            </p:custDataLst>
          </p:nvPr>
        </p:nvSpPr>
        <p:spPr>
          <a:xfrm>
            <a:off x="884295" y="1914106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市场风险：市场需求变化、竞争加剧等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2" name="矩形 100"/>
          <p:cNvSpPr/>
          <p:nvPr>
            <p:custDataLst>
              <p:tags r:id="rId5"/>
            </p:custDataLst>
          </p:nvPr>
        </p:nvSpPr>
        <p:spPr>
          <a:xfrm rot="204112">
            <a:off x="4489769" y="1782723"/>
            <a:ext cx="3206758" cy="167451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01"/>
          <p:cNvSpPr/>
          <p:nvPr>
            <p:custDataLst>
              <p:tags r:id="rId6"/>
            </p:custDataLst>
          </p:nvPr>
        </p:nvSpPr>
        <p:spPr>
          <a:xfrm>
            <a:off x="4493559" y="1783354"/>
            <a:ext cx="3206758" cy="167451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TextBox 2"/>
          <p:cNvSpPr txBox="1"/>
          <p:nvPr>
            <p:custDataLst>
              <p:tags r:id="rId7"/>
            </p:custDataLst>
          </p:nvPr>
        </p:nvSpPr>
        <p:spPr>
          <a:xfrm>
            <a:off x="4679896" y="1914106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技术风险：技术更新换代、技术不成熟等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8" name="矩形 122"/>
          <p:cNvSpPr/>
          <p:nvPr>
            <p:custDataLst>
              <p:tags r:id="rId8"/>
            </p:custDataLst>
          </p:nvPr>
        </p:nvSpPr>
        <p:spPr>
          <a:xfrm rot="204112">
            <a:off x="8284739" y="1782723"/>
            <a:ext cx="3206758" cy="167451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23"/>
          <p:cNvSpPr/>
          <p:nvPr>
            <p:custDataLst>
              <p:tags r:id="rId9"/>
            </p:custDataLst>
          </p:nvPr>
        </p:nvSpPr>
        <p:spPr>
          <a:xfrm>
            <a:off x="8288529" y="1783354"/>
            <a:ext cx="3206758" cy="167451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TextBox 2"/>
          <p:cNvSpPr txBox="1"/>
          <p:nvPr>
            <p:custDataLst>
              <p:tags r:id="rId10"/>
            </p:custDataLst>
          </p:nvPr>
        </p:nvSpPr>
        <p:spPr>
          <a:xfrm>
            <a:off x="8473603" y="1914106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管理风险：管理不善、决策失误等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04" name="矩形 89"/>
          <p:cNvSpPr/>
          <p:nvPr>
            <p:custDataLst>
              <p:tags r:id="rId11"/>
            </p:custDataLst>
          </p:nvPr>
        </p:nvSpPr>
        <p:spPr>
          <a:xfrm rot="204112">
            <a:off x="694799" y="3987191"/>
            <a:ext cx="3206758" cy="167451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90"/>
          <p:cNvSpPr/>
          <p:nvPr>
            <p:custDataLst>
              <p:tags r:id="rId12"/>
            </p:custDataLst>
          </p:nvPr>
        </p:nvSpPr>
        <p:spPr>
          <a:xfrm>
            <a:off x="698589" y="3987823"/>
            <a:ext cx="3206758" cy="167451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TextBox 2"/>
          <p:cNvSpPr txBox="1"/>
          <p:nvPr>
            <p:custDataLst>
              <p:tags r:id="rId13"/>
            </p:custDataLst>
          </p:nvPr>
        </p:nvSpPr>
        <p:spPr>
          <a:xfrm>
            <a:off x="884295" y="4118575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财务风险：资金短缺、成本超支等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0" name="矩形 111"/>
          <p:cNvSpPr/>
          <p:nvPr>
            <p:custDataLst>
              <p:tags r:id="rId14"/>
            </p:custDataLst>
          </p:nvPr>
        </p:nvSpPr>
        <p:spPr>
          <a:xfrm rot="204112">
            <a:off x="4489769" y="3987191"/>
            <a:ext cx="3206758" cy="1674511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12"/>
          <p:cNvSpPr/>
          <p:nvPr>
            <p:custDataLst>
              <p:tags r:id="rId15"/>
            </p:custDataLst>
          </p:nvPr>
        </p:nvSpPr>
        <p:spPr>
          <a:xfrm>
            <a:off x="4493559" y="3987823"/>
            <a:ext cx="3206758" cy="167451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14" name="TextBox 2"/>
          <p:cNvSpPr txBox="1"/>
          <p:nvPr>
            <p:custDataLst>
              <p:tags r:id="rId16"/>
            </p:custDataLst>
          </p:nvPr>
        </p:nvSpPr>
        <p:spPr>
          <a:xfrm>
            <a:off x="4679896" y="4118575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法律风险：法律法规变化、合同纠纷等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6" name="矩形 8"/>
          <p:cNvSpPr/>
          <p:nvPr>
            <p:custDataLst>
              <p:tags r:id="rId17"/>
            </p:custDataLst>
          </p:nvPr>
        </p:nvSpPr>
        <p:spPr>
          <a:xfrm rot="204112">
            <a:off x="8284739" y="3987191"/>
            <a:ext cx="3206758" cy="1674511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9"/>
          <p:cNvSpPr/>
          <p:nvPr>
            <p:custDataLst>
              <p:tags r:id="rId18"/>
            </p:custDataLst>
          </p:nvPr>
        </p:nvSpPr>
        <p:spPr>
          <a:xfrm>
            <a:off x="8288529" y="3987823"/>
            <a:ext cx="3206758" cy="167451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20" name="TextBox 2"/>
          <p:cNvSpPr txBox="1"/>
          <p:nvPr>
            <p:custDataLst>
              <p:tags r:id="rId19"/>
            </p:custDataLst>
          </p:nvPr>
        </p:nvSpPr>
        <p:spPr>
          <a:xfrm>
            <a:off x="8474866" y="4118575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环境风险：自然灾害、社会环境变化等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财务风险</a:t>
            </a:r>
            <a:endParaRPr lang="zh-CN" altLang="en-US"/>
          </a:p>
        </p:txBody>
      </p:sp>
      <p:sp>
        <p:nvSpPr>
          <p:cNvPr id="1049356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资金来源：项目资金来源是否稳定可靠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成本控制：项目成本控制是否合理有效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收益预测：项目收益预测是否准确可靠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风险应对：项目风险应对措施是否充分有效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可行性分析</a:t>
            </a:r>
            <a:endParaRPr lang="zh-CN" altLang="en-US"/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技术可行性</a:t>
            </a:r>
            <a:endParaRPr lang="zh-CN" altLang="en-US"/>
          </a:p>
        </p:txBody>
      </p:sp>
      <p:sp>
        <p:nvSpPr>
          <p:cNvPr id="1049450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技术成熟度：技术是否成熟，能否满足项目需求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技术实现难度：技术实现难度是否在可接受范围内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技术成本：技术成本是否在预算范围内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技术风险：技术风险是否可控，能否应对可能出现的问题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经济可行性</a:t>
            </a:r>
            <a:endParaRPr lang="zh-CN" altLang="en-US"/>
          </a:p>
        </p:txBody>
      </p:sp>
      <p:sp>
        <p:nvSpPr>
          <p:cNvPr id="104950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09214" y="3856009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4"/>
          <p:cNvSpPr/>
          <p:nvPr>
            <p:custDataLst>
              <p:tags r:id="rId3"/>
            </p:custDataLst>
          </p:nvPr>
        </p:nvSpPr>
        <p:spPr>
          <a:xfrm>
            <a:off x="2521058" y="4210507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5"/>
          <p:cNvSpPr txBox="1"/>
          <p:nvPr>
            <p:custDataLst>
              <p:tags r:id="rId4"/>
            </p:custDataLst>
          </p:nvPr>
        </p:nvSpPr>
        <p:spPr>
          <a:xfrm>
            <a:off x="2814910" y="4167367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投资回收期：项目投资回收期是否合理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2982" y="3856009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6" name="矩形 57"/>
          <p:cNvSpPr/>
          <p:nvPr>
            <p:custDataLst>
              <p:tags r:id="rId6"/>
            </p:custDataLst>
          </p:nvPr>
        </p:nvSpPr>
        <p:spPr>
          <a:xfrm>
            <a:off x="6174826" y="4210507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58"/>
          <p:cNvSpPr txBox="1"/>
          <p:nvPr>
            <p:custDataLst>
              <p:tags r:id="rId7"/>
            </p:custDataLst>
          </p:nvPr>
        </p:nvSpPr>
        <p:spPr>
          <a:xfrm>
            <a:off x="6468678" y="4167367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风险评估：项目可能面临的风险及其影响程度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2329" y="1391403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2" name="矩形 65"/>
          <p:cNvSpPr/>
          <p:nvPr>
            <p:custDataLst>
              <p:tags r:id="rId9"/>
            </p:custDataLst>
          </p:nvPr>
        </p:nvSpPr>
        <p:spPr>
          <a:xfrm>
            <a:off x="694799" y="1745276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66"/>
          <p:cNvSpPr txBox="1"/>
          <p:nvPr>
            <p:custDataLst>
              <p:tags r:id="rId10"/>
            </p:custDataLst>
          </p:nvPr>
        </p:nvSpPr>
        <p:spPr>
          <a:xfrm>
            <a:off x="988651" y="1702136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项目投资成本：包括设备、材料、人工等成本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6098" y="1391403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69"/>
          <p:cNvSpPr/>
          <p:nvPr>
            <p:custDataLst>
              <p:tags r:id="rId12"/>
            </p:custDataLst>
          </p:nvPr>
        </p:nvSpPr>
        <p:spPr>
          <a:xfrm>
            <a:off x="4347942" y="1745276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70"/>
          <p:cNvSpPr txBox="1"/>
          <p:nvPr>
            <p:custDataLst>
              <p:tags r:id="rId13"/>
            </p:custDataLst>
          </p:nvPr>
        </p:nvSpPr>
        <p:spPr>
          <a:xfrm>
            <a:off x="4641794" y="1702136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项目收益：包括销售收入、利润等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89866" y="1391403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4" name="文本框 74"/>
          <p:cNvSpPr txBox="1"/>
          <p:nvPr>
            <p:custDataLst>
              <p:tags r:id="rId15"/>
            </p:custDataLst>
          </p:nvPr>
        </p:nvSpPr>
        <p:spPr>
          <a:xfrm>
            <a:off x="8295562" y="1702136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投资回报率：项目投资回报率是否达到预期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6" name="矩形 73"/>
          <p:cNvSpPr/>
          <p:nvPr>
            <p:custDataLst>
              <p:tags r:id="rId16"/>
            </p:custDataLst>
          </p:nvPr>
        </p:nvSpPr>
        <p:spPr>
          <a:xfrm>
            <a:off x="8001710" y="1745276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https://d.book118.com/577004003201006035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项目风险可行性分析计划书</vt:lpstr>
      <vt:lpstr>目录</vt:lpstr>
      <vt:lpstr>添加章节标题</vt:lpstr>
      <vt:lpstr>项目概况</vt:lpstr>
      <vt:lpstr>项目背景</vt:lpstr>
      <vt:lpstr>项目目标</vt:lpstr>
      <vt:lpstr>项目内容</vt:lpstr>
      <vt:lpstr>风险评估</vt:lpstr>
      <vt:lpstr>市场风险</vt:lpstr>
      <vt:lpstr>技术风险</vt:lpstr>
      <vt:lpstr>运营风险</vt:lpstr>
      <vt:lpstr>财务风险</vt:lpstr>
      <vt:lpstr>可行性分析</vt:lpstr>
      <vt:lpstr>技术可行性</vt:lpstr>
      <vt:lpstr>经济可行性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2024-09-10T16:08:19.474</cp:lastPrinted>
  <dcterms:created xsi:type="dcterms:W3CDTF">2024-09-10T08:08:19Z</dcterms:created>
  <dcterms:modified xsi:type="dcterms:W3CDTF">2024-09-10T08:08:21Z</dcterms:modified>
</cp:coreProperties>
</file>