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  <p:sldMasterId id="214748368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B1D5F9-199E-4B77-ACFB-0D659EE03F6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553725-671C-4999-8D68-861E5DC01BD8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2" name="Rectangle 2"/>
          <p:cNvSpPr>
            <a:spLocks noGrp="1" noRot="1" noTextEdit="1"/>
          </p:cNvSpPr>
          <p:nvPr>
            <p:ph type="sldImg"/>
          </p:nvPr>
        </p:nvSpPr>
        <p:spPr>
          <a:xfrm>
            <a:off x="5500688" y="349250"/>
            <a:ext cx="2346325" cy="1760538"/>
          </a:xfrm>
        </p:spPr>
      </p:sp>
      <p:sp>
        <p:nvSpPr>
          <p:cNvPr id="30723" name="Rectangle 3"/>
          <p:cNvSpPr>
            <a:spLocks noGrp="1" noRot="1"/>
          </p:cNvSpPr>
          <p:nvPr>
            <p:ph type="body" idx="1"/>
          </p:nvPr>
        </p:nvSpPr>
        <p:spPr>
          <a:xfrm>
            <a:off x="1331913" y="2227263"/>
            <a:ext cx="10679112" cy="2112962"/>
          </a:xfrm>
        </p:spPr>
        <p:txBody>
          <a:bodyPr wrap="square" lIns="91440" tIns="45720" rIns="91440" bIns="45720" anchor="ctr"/>
          <a:lstStyle/>
          <a:p>
            <a:pPr lvl="0" eaLnBrk="1" hangingPunct="1"/>
            <a:r>
              <a:rPr lang="zh-CN" altLang="en-US"/>
              <a:t> </a:t>
            </a:r>
            <a:endParaRPr lang="zh-CN" altLang="zh-CN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Rectangle 2"/>
          <p:cNvSpPr>
            <a:spLocks noGrp="1" noRot="1" noTextEdit="1"/>
          </p:cNvSpPr>
          <p:nvPr>
            <p:ph type="sldImg"/>
          </p:nvPr>
        </p:nvSpPr>
        <p:spPr>
          <a:xfrm>
            <a:off x="5500688" y="349250"/>
            <a:ext cx="2346325" cy="1760538"/>
          </a:xfrm>
        </p:spPr>
      </p:sp>
      <p:sp>
        <p:nvSpPr>
          <p:cNvPr id="31747" name="Rectangle 3"/>
          <p:cNvSpPr>
            <a:spLocks noGrp="1" noRot="1"/>
          </p:cNvSpPr>
          <p:nvPr>
            <p:ph type="body" idx="1"/>
          </p:nvPr>
        </p:nvSpPr>
        <p:spPr>
          <a:xfrm>
            <a:off x="1331913" y="2227263"/>
            <a:ext cx="10679112" cy="2112962"/>
          </a:xfrm>
        </p:spPr>
        <p:txBody>
          <a:bodyPr wrap="square" lIns="91440" tIns="45720" rIns="91440" bIns="45720" anchor="ctr"/>
          <a:lstStyle/>
          <a:p>
            <a:pPr lvl="0" eaLnBrk="1" hangingPunct="1"/>
            <a:r>
              <a:rPr lang="zh-CN" altLang="en-US"/>
              <a:t> </a:t>
            </a:r>
            <a:endParaRPr lang="zh-CN" altLang="zh-CN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70" name="Rectangle 2"/>
          <p:cNvSpPr>
            <a:spLocks noGrp="1" noRot="1" noTextEdit="1"/>
          </p:cNvSpPr>
          <p:nvPr>
            <p:ph type="sldImg"/>
          </p:nvPr>
        </p:nvSpPr>
        <p:spPr>
          <a:xfrm>
            <a:off x="5500688" y="349250"/>
            <a:ext cx="2346325" cy="1760538"/>
          </a:xfrm>
        </p:spPr>
      </p:sp>
      <p:sp>
        <p:nvSpPr>
          <p:cNvPr id="32771" name="Rectangle 3"/>
          <p:cNvSpPr>
            <a:spLocks noGrp="1" noRot="1"/>
          </p:cNvSpPr>
          <p:nvPr>
            <p:ph type="body" idx="1"/>
          </p:nvPr>
        </p:nvSpPr>
        <p:spPr>
          <a:xfrm>
            <a:off x="1331913" y="2227263"/>
            <a:ext cx="10679112" cy="2112962"/>
          </a:xfrm>
        </p:spPr>
        <p:txBody>
          <a:bodyPr wrap="square" lIns="91440" tIns="45720" rIns="91440" bIns="45720" anchor="ctr"/>
          <a:lstStyle/>
          <a:p>
            <a:pPr lvl="0" eaLnBrk="1" hangingPunct="1"/>
            <a:r>
              <a:rPr lang="zh-CN" altLang="en-US"/>
              <a:t> </a:t>
            </a:r>
            <a:endParaRPr lang="zh-CN" altLang="zh-CN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4" name="Rectangle 7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/>
            <a:fld id="{9A0DB2DC-4C9A-4742-B13C-FB6460FD3503}" type="slidenum">
              <a:rPr lang="en-US" altLang="zh-CN" sz="1200" b="0">
                <a:ea typeface="宋体" panose="02010600030101010101" pitchFamily="2" charset="-122"/>
              </a:rPr>
              <a:t>13</a:t>
            </a:fld>
            <a:endParaRPr lang="en-US" altLang="zh-CN" sz="1200" b="0">
              <a:ea typeface="宋体" panose="02010600030101010101" pitchFamily="2" charset="-122"/>
            </a:endParaRPr>
          </a:p>
        </p:txBody>
      </p:sp>
      <p:sp>
        <p:nvSpPr>
          <p:cNvPr id="33795" name="Rectangle 2"/>
          <p:cNvSpPr>
            <a:spLocks noRot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3796" name="Rectangle 3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</p:spPr>
        <p:txBody>
          <a:bodyPr wrap="square" lIns="91440" tIns="45720" rIns="91440" bIns="45720" anchor="t"/>
          <a:lstStyle/>
          <a:p>
            <a:pPr lvl="0" eaLnBrk="1" hangingPunct="1"/>
            <a:r>
              <a:rPr lang="en-US" altLang="zh-CN"/>
              <a:t>1.</a:t>
            </a:r>
            <a:r>
              <a:rPr lang="zh-CN" altLang="en-US"/>
              <a:t>店铺的基本设置入口</a:t>
            </a:r>
            <a:r>
              <a:rPr lang="en-US" altLang="zh-CN"/>
              <a:t>----”</a:t>
            </a:r>
            <a:r>
              <a:rPr lang="zh-CN" altLang="en-US"/>
              <a:t>管理我的店铺”</a:t>
            </a:r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745E2-61BE-4727-B995-67D4675FC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D3B71-D6AE-436E-A86C-86A615534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3F6BB5-4F19-43E8-BAEC-FD6CAFB6B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319E3D-7749-432D-AC5E-5DC96991A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0FFBA0-62AC-4537-A411-AA9592D3F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BD4630-4CCE-4E5D-AA76-B0527CCA6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9FC8E2-AAAA-4C4A-9DD6-A6B8295D5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F2A3CA-C78A-4AF5-9016-27B4E0F30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9F3B78-AE2C-4F61-9316-906B555AA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E1622-00FF-4C85-9911-C0FE92C85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53F9B-68C9-467B-B7CE-35043173E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0" y="-6349"/>
            <a:ext cx="12180732" cy="6864349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09963-B6F4-4019-9D2F-D9EDA09204D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639A8-2093-4D68-9611-9DFF5FB03F9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09963-B6F4-4019-9D2F-D9EDA09204D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639A8-2093-4D68-9611-9DFF5FB03F9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09963-B6F4-4019-9D2F-D9EDA09204D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639A8-2093-4D68-9611-9DFF5FB03F9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09963-B6F4-4019-9D2F-D9EDA09204D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639A8-2093-4D68-9611-9DFF5FB03F9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09963-B6F4-4019-9D2F-D9EDA09204D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639A8-2093-4D68-9611-9DFF5FB03F9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09963-B6F4-4019-9D2F-D9EDA09204D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639A8-2093-4D68-9611-9DFF5FB03F9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09963-B6F4-4019-9D2F-D9EDA09204D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639A8-2093-4D68-9611-9DFF5FB03F9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09963-B6F4-4019-9D2F-D9EDA09204D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639A8-2093-4D68-9611-9DFF5FB03F9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09963-B6F4-4019-9D2F-D9EDA09204D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639A8-2093-4D68-9611-9DFF5FB03F9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09963-B6F4-4019-9D2F-D9EDA09204D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639A8-2093-4D68-9611-9DFF5FB03F9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D7F68-8E1B-45E2-8A27-5D5DEAAB1BF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0BE8D-5581-489A-A491-65FC32FEA9F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0" p14:dur="1500">
        <p:random/>
      </p:transition>
    </mc:Choice>
    <mc:Fallback>
      <p:transition spd="slow" advClick="0" advTm="0">
        <p:random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D7F68-8E1B-45E2-8A27-5D5DEAAB1BF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0BE8D-5581-489A-A491-65FC32FEA9F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0" p14:dur="1500">
        <p:random/>
      </p:transition>
    </mc:Choice>
    <mc:Fallback>
      <p:transition spd="slow" advClick="0" advTm="0">
        <p:random/>
      </p:transition>
    </mc:Fallback>
  </mc:AlternateContent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D7F68-8E1B-45E2-8A27-5D5DEAAB1BF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0BE8D-5581-489A-A491-65FC32FEA9F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0" p14:dur="1500">
        <p:random/>
      </p:transition>
    </mc:Choice>
    <mc:Fallback>
      <p:transition spd="slow" advClick="0" advTm="0">
        <p:random/>
      </p:transition>
    </mc:Fallback>
  </mc:AlternateContent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D7F68-8E1B-45E2-8A27-5D5DEAAB1BF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0BE8D-5581-489A-A491-65FC32FEA9F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0" p14:dur="1500">
        <p:random/>
      </p:transition>
    </mc:Choice>
    <mc:Fallback>
      <p:transition spd="slow" advClick="0" advTm="0">
        <p:random/>
      </p:transition>
    </mc:Fallback>
  </mc:AlternateContent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D7F68-8E1B-45E2-8A27-5D5DEAAB1BF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0BE8D-5581-489A-A491-65FC32FEA9F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0" p14:dur="1500">
        <p:random/>
      </p:transition>
    </mc:Choice>
    <mc:Fallback>
      <p:transition spd="slow" advClick="0" advTm="0">
        <p:random/>
      </p:transition>
    </mc:Fallback>
  </mc:AlternateContent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D7F68-8E1B-45E2-8A27-5D5DEAAB1BF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0BE8D-5581-489A-A491-65FC32FEA9F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0" p14:dur="1500">
        <p:random/>
      </p:transition>
    </mc:Choice>
    <mc:Fallback>
      <p:transition spd="slow" advClick="0" advTm="0">
        <p:random/>
      </p:transition>
    </mc:Fallback>
  </mc:AlternateContent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D7F68-8E1B-45E2-8A27-5D5DEAAB1BF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0BE8D-5581-489A-A491-65FC32FEA9F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0" p14:dur="1500">
        <p:random/>
      </p:transition>
    </mc:Choice>
    <mc:Fallback>
      <p:transition spd="slow" advClick="0" advTm="0">
        <p:random/>
      </p:transition>
    </mc:Fallback>
  </mc:AlternateContent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D7F68-8E1B-45E2-8A27-5D5DEAAB1BF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0BE8D-5581-489A-A491-65FC32FEA9F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0" p14:dur="1500">
        <p:random/>
      </p:transition>
    </mc:Choice>
    <mc:Fallback>
      <p:transition spd="slow" advClick="0" advTm="0">
        <p:random/>
      </p:transition>
    </mc:Fallback>
  </mc:AlternateContent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D7F68-8E1B-45E2-8A27-5D5DEAAB1BF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0BE8D-5581-489A-A491-65FC32FEA9F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0" p14:dur="1500">
        <p:random/>
      </p:transition>
    </mc:Choice>
    <mc:Fallback>
      <p:transition spd="slow" advClick="0" advTm="0">
        <p:random/>
      </p:transition>
    </mc:Fallback>
  </mc:AlternateContent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D7F68-8E1B-45E2-8A27-5D5DEAAB1BF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0BE8D-5581-489A-A491-65FC32FEA9F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0" p14:dur="1500">
        <p:random/>
      </p:transition>
    </mc:Choice>
    <mc:Fallback>
      <p:transition spd="slow" advClick="0" advTm="0">
        <p:random/>
      </p:transition>
    </mc:Fallback>
  </mc:AlternateContent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D7F68-8E1B-45E2-8A27-5D5DEAAB1BF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0BE8D-5581-489A-A491-65FC32FEA9F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0" p14:dur="1500">
        <p:random/>
      </p:transition>
    </mc:Choice>
    <mc:Fallback>
      <p:transition spd="slow" advClick="0" advTm="0">
        <p:random/>
      </p:transition>
    </mc:Fallback>
  </mc:AlternateContent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68" y="0"/>
            <a:ext cx="12180732" cy="6864349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529771" y="405373"/>
            <a:ext cx="11132457" cy="6066971"/>
          </a:xfrm>
          <a:prstGeom prst="rect">
            <a:avLst/>
          </a:prstGeom>
          <a:solidFill>
            <a:schemeClr val="bg1">
              <a:alpha val="96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0" p14:dur="1500">
        <p:random/>
      </p:transition>
    </mc:Choice>
    <mc:Fallback>
      <p:transition spd="slow" advClick="0" advTm="0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B409963-B6F4-4019-9D2F-D9EDA09204D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62639A8-2093-4D68-9611-9DFF5FB03F91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1AD7F68-8E1B-45E2-8A27-5D5DEAAB1BF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B00BE8D-5581-489A-A491-65FC32FEA9F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mc:AlternateContent>
    <mc:Choice xmlns:p14="http://schemas.microsoft.com/office/powerpoint/2010/main" Requires="p14">
      <p:transition spd="slow" advClick="0" advTm="0" p14:dur="1500">
        <p:random/>
      </p:transition>
    </mc:Choice>
    <mc:Fallback>
      <p:transition spd="slow" advClick="0" advTm="0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Relationship Id="rId3" Type="http://schemas.openxmlformats.org/officeDocument/2006/relationships/tags" Target="../tags/tag1.xml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7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Relationship Id="rId4" Type="http://schemas.openxmlformats.org/officeDocument/2006/relationships/image" Target="../media/image10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1002004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val 3"/>
          <p:cNvSpPr/>
          <p:nvPr/>
        </p:nvSpPr>
        <p:spPr>
          <a:xfrm>
            <a:off x="6165409" y="3375831"/>
            <a:ext cx="329746" cy="304564"/>
          </a:xfrm>
          <a:custGeom>
            <a:gdLst>
              <a:gd name="T0" fmla="*/ 190 w 374"/>
              <a:gd name="T1" fmla="*/ 0 h 346"/>
              <a:gd name="T2" fmla="*/ 189 w 374"/>
              <a:gd name="T3" fmla="*/ 0 h 346"/>
              <a:gd name="T4" fmla="*/ 184 w 374"/>
              <a:gd name="T5" fmla="*/ 0 h 346"/>
              <a:gd name="T6" fmla="*/ 190 w 374"/>
              <a:gd name="T7" fmla="*/ 0 h 346"/>
              <a:gd name="T8" fmla="*/ 188 w 374"/>
              <a:gd name="T9" fmla="*/ 217 h 346"/>
              <a:gd name="T10" fmla="*/ 187 w 374"/>
              <a:gd name="T11" fmla="*/ 217 h 346"/>
              <a:gd name="T12" fmla="*/ 187 w 374"/>
              <a:gd name="T13" fmla="*/ 217 h 346"/>
              <a:gd name="T14" fmla="*/ 188 w 374"/>
              <a:gd name="T15" fmla="*/ 217 h 346"/>
              <a:gd name="T16" fmla="*/ 108 w 374"/>
              <a:gd name="T17" fmla="*/ 137 h 346"/>
              <a:gd name="T18" fmla="*/ 109 w 374"/>
              <a:gd name="T19" fmla="*/ 137 h 346"/>
              <a:gd name="T20" fmla="*/ 187 w 374"/>
              <a:gd name="T21" fmla="*/ 217 h 346"/>
              <a:gd name="T22" fmla="*/ 266 w 374"/>
              <a:gd name="T23" fmla="*/ 137 h 346"/>
              <a:gd name="T24" fmla="*/ 279 w 374"/>
              <a:gd name="T25" fmla="*/ 121 h 346"/>
              <a:gd name="T26" fmla="*/ 272 w 374"/>
              <a:gd name="T27" fmla="*/ 102 h 346"/>
              <a:gd name="T28" fmla="*/ 270 w 374"/>
              <a:gd name="T29" fmla="*/ 102 h 346"/>
              <a:gd name="T30" fmla="*/ 189 w 374"/>
              <a:gd name="T31" fmla="*/ 0 h 346"/>
              <a:gd name="T32" fmla="*/ 104 w 374"/>
              <a:gd name="T33" fmla="*/ 102 h 346"/>
              <a:gd name="T34" fmla="*/ 103 w 374"/>
              <a:gd name="T35" fmla="*/ 102 h 346"/>
              <a:gd name="T36" fmla="*/ 95 w 374"/>
              <a:gd name="T37" fmla="*/ 121 h 346"/>
              <a:gd name="T38" fmla="*/ 108 w 374"/>
              <a:gd name="T39" fmla="*/ 137 h 346"/>
              <a:gd name="T40" fmla="*/ 249 w 374"/>
              <a:gd name="T41" fmla="*/ 230 h 346"/>
              <a:gd name="T42" fmla="*/ 207 w 374"/>
              <a:gd name="T43" fmla="*/ 312 h 346"/>
              <a:gd name="T44" fmla="*/ 201 w 374"/>
              <a:gd name="T45" fmla="*/ 258 h 346"/>
              <a:gd name="T46" fmla="*/ 211 w 374"/>
              <a:gd name="T47" fmla="*/ 250 h 346"/>
              <a:gd name="T48" fmla="*/ 186 w 374"/>
              <a:gd name="T49" fmla="*/ 250 h 346"/>
              <a:gd name="T50" fmla="*/ 163 w 374"/>
              <a:gd name="T51" fmla="*/ 250 h 346"/>
              <a:gd name="T52" fmla="*/ 173 w 374"/>
              <a:gd name="T53" fmla="*/ 258 h 346"/>
              <a:gd name="T54" fmla="*/ 167 w 374"/>
              <a:gd name="T55" fmla="*/ 312 h 346"/>
              <a:gd name="T56" fmla="*/ 125 w 374"/>
              <a:gd name="T57" fmla="*/ 230 h 346"/>
              <a:gd name="T58" fmla="*/ 0 w 374"/>
              <a:gd name="T59" fmla="*/ 346 h 346"/>
              <a:gd name="T60" fmla="*/ 374 w 374"/>
              <a:gd name="T61" fmla="*/ 346 h 346"/>
              <a:gd name="T62" fmla="*/ 249 w 374"/>
              <a:gd name="T63" fmla="*/ 230 h 34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374" h="346">
                <a:moveTo>
                  <a:pt x="190" y="0"/>
                </a:moveTo>
                <a:cubicBezTo>
                  <a:pt x="190" y="0"/>
                  <a:pt x="189" y="0"/>
                  <a:pt x="189" y="0"/>
                </a:cubicBezTo>
                <a:cubicBezTo>
                  <a:pt x="187" y="0"/>
                  <a:pt x="186" y="0"/>
                  <a:pt x="184" y="0"/>
                </a:cubicBezTo>
                <a:lnTo>
                  <a:pt x="190" y="0"/>
                </a:lnTo>
                <a:close/>
                <a:moveTo>
                  <a:pt x="188" y="217"/>
                </a:moveTo>
                <a:cubicBezTo>
                  <a:pt x="188" y="217"/>
                  <a:pt x="187" y="217"/>
                  <a:pt x="187" y="217"/>
                </a:cubicBezTo>
                <a:cubicBezTo>
                  <a:pt x="187" y="217"/>
                  <a:pt x="187" y="217"/>
                  <a:pt x="187" y="217"/>
                </a:cubicBezTo>
                <a:lnTo>
                  <a:pt x="188" y="217"/>
                </a:lnTo>
                <a:close/>
                <a:moveTo>
                  <a:pt x="108" y="137"/>
                </a:moveTo>
                <a:cubicBezTo>
                  <a:pt x="109" y="137"/>
                  <a:pt x="109" y="137"/>
                  <a:pt x="109" y="137"/>
                </a:cubicBezTo>
                <a:cubicBezTo>
                  <a:pt x="122" y="182"/>
                  <a:pt x="154" y="216"/>
                  <a:pt x="187" y="217"/>
                </a:cubicBezTo>
                <a:cubicBezTo>
                  <a:pt x="217" y="215"/>
                  <a:pt x="254" y="182"/>
                  <a:pt x="266" y="137"/>
                </a:cubicBezTo>
                <a:cubicBezTo>
                  <a:pt x="272" y="137"/>
                  <a:pt x="278" y="130"/>
                  <a:pt x="279" y="121"/>
                </a:cubicBezTo>
                <a:cubicBezTo>
                  <a:pt x="281" y="111"/>
                  <a:pt x="277" y="103"/>
                  <a:pt x="272" y="102"/>
                </a:cubicBezTo>
                <a:cubicBezTo>
                  <a:pt x="271" y="102"/>
                  <a:pt x="271" y="102"/>
                  <a:pt x="270" y="102"/>
                </a:cubicBezTo>
                <a:cubicBezTo>
                  <a:pt x="269" y="27"/>
                  <a:pt x="233" y="1"/>
                  <a:pt x="189" y="0"/>
                </a:cubicBezTo>
                <a:cubicBezTo>
                  <a:pt x="143" y="0"/>
                  <a:pt x="101" y="32"/>
                  <a:pt x="104" y="102"/>
                </a:cubicBezTo>
                <a:cubicBezTo>
                  <a:pt x="103" y="102"/>
                  <a:pt x="103" y="102"/>
                  <a:pt x="103" y="102"/>
                </a:cubicBezTo>
                <a:cubicBezTo>
                  <a:pt x="97" y="103"/>
                  <a:pt x="93" y="111"/>
                  <a:pt x="95" y="121"/>
                </a:cubicBezTo>
                <a:cubicBezTo>
                  <a:pt x="97" y="131"/>
                  <a:pt x="103" y="138"/>
                  <a:pt x="108" y="137"/>
                </a:cubicBezTo>
                <a:close/>
                <a:moveTo>
                  <a:pt x="249" y="230"/>
                </a:moveTo>
                <a:lnTo>
                  <a:pt x="207" y="312"/>
                </a:lnTo>
                <a:lnTo>
                  <a:pt x="201" y="258"/>
                </a:lnTo>
                <a:lnTo>
                  <a:pt x="211" y="250"/>
                </a:lnTo>
                <a:lnTo>
                  <a:pt x="186" y="250"/>
                </a:lnTo>
                <a:lnTo>
                  <a:pt x="163" y="250"/>
                </a:lnTo>
                <a:lnTo>
                  <a:pt x="173" y="258"/>
                </a:lnTo>
                <a:lnTo>
                  <a:pt x="167" y="312"/>
                </a:lnTo>
                <a:lnTo>
                  <a:pt x="125" y="230"/>
                </a:lnTo>
                <a:cubicBezTo>
                  <a:pt x="52" y="239"/>
                  <a:pt x="0" y="271"/>
                  <a:pt x="0" y="346"/>
                </a:cubicBezTo>
                <a:lnTo>
                  <a:pt x="374" y="346"/>
                </a:lnTo>
                <a:cubicBezTo>
                  <a:pt x="374" y="271"/>
                  <a:pt x="322" y="239"/>
                  <a:pt x="249" y="230"/>
                </a:cubicBezTo>
                <a:close/>
              </a:path>
            </a:pathLst>
          </a:cu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tx1"/>
              </a:solidFill>
              <a:latin typeface="印品黑体" panose="00000500000000000000" pitchFamily="2" charset="-122"/>
              <a:ea typeface="印品黑体" panose="00000500000000000000" pitchFamily="2" charset="-122"/>
            </a:endParaRPr>
          </a:p>
        </p:txBody>
      </p:sp>
      <p:sp>
        <p:nvSpPr>
          <p:cNvPr id="12" name="Oval 3"/>
          <p:cNvSpPr/>
          <p:nvPr/>
        </p:nvSpPr>
        <p:spPr>
          <a:xfrm>
            <a:off x="6165409" y="4018102"/>
            <a:ext cx="319570" cy="304564"/>
          </a:xfrm>
          <a:custGeom>
            <a:gdLst>
              <a:gd name="connsiteX0" fmla="*/ 255877 w 606193"/>
              <a:gd name="connsiteY0" fmla="*/ 529706 h 577732"/>
              <a:gd name="connsiteX1" fmla="*/ 270548 w 606193"/>
              <a:gd name="connsiteY1" fmla="*/ 531279 h 577732"/>
              <a:gd name="connsiteX2" fmla="*/ 291916 w 606193"/>
              <a:gd name="connsiteY2" fmla="*/ 556338 h 577732"/>
              <a:gd name="connsiteX3" fmla="*/ 266807 w 606193"/>
              <a:gd name="connsiteY3" fmla="*/ 577663 h 577732"/>
              <a:gd name="connsiteX4" fmla="*/ 249280 w 606193"/>
              <a:gd name="connsiteY4" fmla="*/ 575698 h 577732"/>
              <a:gd name="connsiteX5" fmla="*/ 230276 w 606193"/>
              <a:gd name="connsiteY5" fmla="*/ 559385 h 577732"/>
              <a:gd name="connsiteX6" fmla="*/ 229488 w 606193"/>
              <a:gd name="connsiteY6" fmla="*/ 549459 h 577732"/>
              <a:gd name="connsiteX7" fmla="*/ 255877 w 606193"/>
              <a:gd name="connsiteY7" fmla="*/ 529706 h 577732"/>
              <a:gd name="connsiteX8" fmla="*/ 352891 w 606193"/>
              <a:gd name="connsiteY8" fmla="*/ 523777 h 577732"/>
              <a:gd name="connsiteX9" fmla="*/ 381381 w 606193"/>
              <a:gd name="connsiteY9" fmla="*/ 540216 h 577732"/>
              <a:gd name="connsiteX10" fmla="*/ 365016 w 606193"/>
              <a:gd name="connsiteY10" fmla="*/ 568762 h 577732"/>
              <a:gd name="connsiteX11" fmla="*/ 347764 w 606193"/>
              <a:gd name="connsiteY11" fmla="*/ 572798 h 577732"/>
              <a:gd name="connsiteX12" fmla="*/ 320752 w 606193"/>
              <a:gd name="connsiteY12" fmla="*/ 556753 h 577732"/>
              <a:gd name="connsiteX13" fmla="*/ 320259 w 606193"/>
              <a:gd name="connsiteY13" fmla="*/ 554686 h 577732"/>
              <a:gd name="connsiteX14" fmla="*/ 338399 w 606193"/>
              <a:gd name="connsiteY14" fmla="*/ 527222 h 577732"/>
              <a:gd name="connsiteX15" fmla="*/ 352891 w 606193"/>
              <a:gd name="connsiteY15" fmla="*/ 523777 h 577732"/>
              <a:gd name="connsiteX16" fmla="*/ 159338 w 606193"/>
              <a:gd name="connsiteY16" fmla="*/ 502850 h 577732"/>
              <a:gd name="connsiteX17" fmla="*/ 177124 w 606193"/>
              <a:gd name="connsiteY17" fmla="*/ 504388 h 577732"/>
              <a:gd name="connsiteX18" fmla="*/ 190426 w 606193"/>
              <a:gd name="connsiteY18" fmla="*/ 510882 h 577732"/>
              <a:gd name="connsiteX19" fmla="*/ 202250 w 606193"/>
              <a:gd name="connsiteY19" fmla="*/ 541583 h 577732"/>
              <a:gd name="connsiteX20" fmla="*/ 171409 w 606193"/>
              <a:gd name="connsiteY20" fmla="*/ 553292 h 577732"/>
              <a:gd name="connsiteX21" fmla="*/ 155545 w 606193"/>
              <a:gd name="connsiteY21" fmla="*/ 545617 h 577732"/>
              <a:gd name="connsiteX22" fmla="*/ 144016 w 606193"/>
              <a:gd name="connsiteY22" fmla="*/ 531743 h 577732"/>
              <a:gd name="connsiteX23" fmla="*/ 145691 w 606193"/>
              <a:gd name="connsiteY23" fmla="*/ 514228 h 577732"/>
              <a:gd name="connsiteX24" fmla="*/ 159338 w 606193"/>
              <a:gd name="connsiteY24" fmla="*/ 502850 h 577732"/>
              <a:gd name="connsiteX25" fmla="*/ 445338 w 606193"/>
              <a:gd name="connsiteY25" fmla="*/ 485453 h 577732"/>
              <a:gd name="connsiteX26" fmla="*/ 460287 w 606193"/>
              <a:gd name="connsiteY26" fmla="*/ 495076 h 577732"/>
              <a:gd name="connsiteX27" fmla="*/ 454278 w 606193"/>
              <a:gd name="connsiteY27" fmla="*/ 527423 h 577732"/>
              <a:gd name="connsiteX28" fmla="*/ 439500 w 606193"/>
              <a:gd name="connsiteY28" fmla="*/ 536960 h 577732"/>
              <a:gd name="connsiteX29" fmla="*/ 407483 w 606193"/>
              <a:gd name="connsiteY29" fmla="*/ 529095 h 577732"/>
              <a:gd name="connsiteX30" fmla="*/ 405119 w 606193"/>
              <a:gd name="connsiteY30" fmla="*/ 523785 h 577732"/>
              <a:gd name="connsiteX31" fmla="*/ 415463 w 606193"/>
              <a:gd name="connsiteY31" fmla="*/ 497141 h 577732"/>
              <a:gd name="connsiteX32" fmla="*/ 427876 w 606193"/>
              <a:gd name="connsiteY32" fmla="*/ 489177 h 577732"/>
              <a:gd name="connsiteX33" fmla="*/ 445338 w 606193"/>
              <a:gd name="connsiteY33" fmla="*/ 485453 h 577732"/>
              <a:gd name="connsiteX34" fmla="*/ 502129 w 606193"/>
              <a:gd name="connsiteY34" fmla="*/ 422161 h 577732"/>
              <a:gd name="connsiteX35" fmla="*/ 519485 w 606193"/>
              <a:gd name="connsiteY35" fmla="*/ 426216 h 577732"/>
              <a:gd name="connsiteX36" fmla="*/ 524704 w 606193"/>
              <a:gd name="connsiteY36" fmla="*/ 458656 h 577732"/>
              <a:gd name="connsiteX37" fmla="*/ 513971 w 606193"/>
              <a:gd name="connsiteY37" fmla="*/ 472615 h 577732"/>
              <a:gd name="connsiteX38" fmla="*/ 481179 w 606193"/>
              <a:gd name="connsiteY38" fmla="*/ 475957 h 577732"/>
              <a:gd name="connsiteX39" fmla="*/ 473696 w 606193"/>
              <a:gd name="connsiteY39" fmla="*/ 464652 h 577732"/>
              <a:gd name="connsiteX40" fmla="*/ 477930 w 606193"/>
              <a:gd name="connsiteY40" fmla="*/ 443222 h 577732"/>
              <a:gd name="connsiteX41" fmla="*/ 486989 w 606193"/>
              <a:gd name="connsiteY41" fmla="*/ 431524 h 577732"/>
              <a:gd name="connsiteX42" fmla="*/ 502129 w 606193"/>
              <a:gd name="connsiteY42" fmla="*/ 422161 h 577732"/>
              <a:gd name="connsiteX43" fmla="*/ 552108 w 606193"/>
              <a:gd name="connsiteY43" fmla="*/ 341518 h 577732"/>
              <a:gd name="connsiteX44" fmla="*/ 567874 w 606193"/>
              <a:gd name="connsiteY44" fmla="*/ 370350 h 577732"/>
              <a:gd name="connsiteX45" fmla="*/ 562455 w 606193"/>
              <a:gd name="connsiteY45" fmla="*/ 387078 h 577732"/>
              <a:gd name="connsiteX46" fmla="*/ 532697 w 606193"/>
              <a:gd name="connsiteY46" fmla="*/ 401149 h 577732"/>
              <a:gd name="connsiteX47" fmla="*/ 518212 w 606193"/>
              <a:gd name="connsiteY47" fmla="*/ 385995 h 577732"/>
              <a:gd name="connsiteX48" fmla="*/ 518606 w 606193"/>
              <a:gd name="connsiteY48" fmla="*/ 371432 h 577732"/>
              <a:gd name="connsiteX49" fmla="*/ 523139 w 606193"/>
              <a:gd name="connsiteY49" fmla="*/ 357361 h 577732"/>
              <a:gd name="connsiteX50" fmla="*/ 552108 w 606193"/>
              <a:gd name="connsiteY50" fmla="*/ 341518 h 577732"/>
              <a:gd name="connsiteX51" fmla="*/ 384305 w 606193"/>
              <a:gd name="connsiteY51" fmla="*/ 251149 h 577732"/>
              <a:gd name="connsiteX52" fmla="*/ 339287 w 606193"/>
              <a:gd name="connsiteY52" fmla="*/ 304059 h 577732"/>
              <a:gd name="connsiteX53" fmla="*/ 384305 w 606193"/>
              <a:gd name="connsiteY53" fmla="*/ 304059 h 577732"/>
              <a:gd name="connsiteX54" fmla="*/ 384305 w 606193"/>
              <a:gd name="connsiteY54" fmla="*/ 200698 h 577732"/>
              <a:gd name="connsiteX55" fmla="*/ 425088 w 606193"/>
              <a:gd name="connsiteY55" fmla="*/ 200698 h 577732"/>
              <a:gd name="connsiteX56" fmla="*/ 425088 w 606193"/>
              <a:gd name="connsiteY56" fmla="*/ 304059 h 577732"/>
              <a:gd name="connsiteX57" fmla="*/ 446267 w 606193"/>
              <a:gd name="connsiteY57" fmla="*/ 304059 h 577732"/>
              <a:gd name="connsiteX58" fmla="*/ 446267 w 606193"/>
              <a:gd name="connsiteY58" fmla="*/ 340348 h 577732"/>
              <a:gd name="connsiteX59" fmla="*/ 425088 w 606193"/>
              <a:gd name="connsiteY59" fmla="*/ 340348 h 577732"/>
              <a:gd name="connsiteX60" fmla="*/ 425088 w 606193"/>
              <a:gd name="connsiteY60" fmla="*/ 371819 h 577732"/>
              <a:gd name="connsiteX61" fmla="*/ 384305 w 606193"/>
              <a:gd name="connsiteY61" fmla="*/ 371819 h 577732"/>
              <a:gd name="connsiteX62" fmla="*/ 384305 w 606193"/>
              <a:gd name="connsiteY62" fmla="*/ 340348 h 577732"/>
              <a:gd name="connsiteX63" fmla="*/ 298997 w 606193"/>
              <a:gd name="connsiteY63" fmla="*/ 340348 h 577732"/>
              <a:gd name="connsiteX64" fmla="*/ 298997 w 606193"/>
              <a:gd name="connsiteY64" fmla="*/ 301895 h 577732"/>
              <a:gd name="connsiteX65" fmla="*/ 214780 w 606193"/>
              <a:gd name="connsiteY65" fmla="*/ 200698 h 577732"/>
              <a:gd name="connsiteX66" fmla="*/ 253193 w 606193"/>
              <a:gd name="connsiteY66" fmla="*/ 206304 h 577732"/>
              <a:gd name="connsiteX67" fmla="*/ 274862 w 606193"/>
              <a:gd name="connsiteY67" fmla="*/ 223613 h 577732"/>
              <a:gd name="connsiteX68" fmla="*/ 282741 w 606193"/>
              <a:gd name="connsiteY68" fmla="*/ 249674 h 577732"/>
              <a:gd name="connsiteX69" fmla="*/ 273680 w 606193"/>
              <a:gd name="connsiteY69" fmla="*/ 279079 h 577732"/>
              <a:gd name="connsiteX70" fmla="*/ 240881 w 606193"/>
              <a:gd name="connsiteY70" fmla="*/ 309861 h 577732"/>
              <a:gd name="connsiteX71" fmla="*/ 221970 w 606193"/>
              <a:gd name="connsiteY71" fmla="*/ 323531 h 577732"/>
              <a:gd name="connsiteX72" fmla="*/ 210742 w 606193"/>
              <a:gd name="connsiteY72" fmla="*/ 333661 h 577732"/>
              <a:gd name="connsiteX73" fmla="*/ 283825 w 606193"/>
              <a:gd name="connsiteY73" fmla="*/ 333661 h 577732"/>
              <a:gd name="connsiteX74" fmla="*/ 283825 w 606193"/>
              <a:gd name="connsiteY74" fmla="*/ 371819 h 577732"/>
              <a:gd name="connsiteX75" fmla="*/ 143470 w 606193"/>
              <a:gd name="connsiteY75" fmla="*/ 371819 h 577732"/>
              <a:gd name="connsiteX76" fmla="*/ 158047 w 606193"/>
              <a:gd name="connsiteY76" fmla="*/ 332678 h 577732"/>
              <a:gd name="connsiteX77" fmla="*/ 204044 w 606193"/>
              <a:gd name="connsiteY77" fmla="*/ 289504 h 577732"/>
              <a:gd name="connsiteX78" fmla="*/ 230342 w 606193"/>
              <a:gd name="connsiteY78" fmla="*/ 266294 h 577732"/>
              <a:gd name="connsiteX79" fmla="*/ 236055 w 606193"/>
              <a:gd name="connsiteY79" fmla="*/ 251346 h 577732"/>
              <a:gd name="connsiteX80" fmla="*/ 230342 w 606193"/>
              <a:gd name="connsiteY80" fmla="*/ 238168 h 577732"/>
              <a:gd name="connsiteX81" fmla="*/ 216060 w 606193"/>
              <a:gd name="connsiteY81" fmla="*/ 232660 h 577732"/>
              <a:gd name="connsiteX82" fmla="*/ 201385 w 606193"/>
              <a:gd name="connsiteY82" fmla="*/ 238364 h 577732"/>
              <a:gd name="connsiteX83" fmla="*/ 193801 w 606193"/>
              <a:gd name="connsiteY83" fmla="*/ 258132 h 577732"/>
              <a:gd name="connsiteX84" fmla="*/ 146917 w 606193"/>
              <a:gd name="connsiteY84" fmla="*/ 254395 h 577732"/>
              <a:gd name="connsiteX85" fmla="*/ 156964 w 606193"/>
              <a:gd name="connsiteY85" fmla="*/ 223613 h 577732"/>
              <a:gd name="connsiteX86" fmla="*/ 177746 w 606193"/>
              <a:gd name="connsiteY86" fmla="*/ 206599 h 577732"/>
              <a:gd name="connsiteX87" fmla="*/ 214780 w 606193"/>
              <a:gd name="connsiteY87" fmla="*/ 200698 h 577732"/>
              <a:gd name="connsiteX88" fmla="*/ 311250 w 606193"/>
              <a:gd name="connsiteY88" fmla="*/ 780 h 577732"/>
              <a:gd name="connsiteX89" fmla="*/ 405490 w 606193"/>
              <a:gd name="connsiteY89" fmla="*/ 24193 h 577732"/>
              <a:gd name="connsiteX90" fmla="*/ 406376 w 606193"/>
              <a:gd name="connsiteY90" fmla="*/ 24488 h 577732"/>
              <a:gd name="connsiteX91" fmla="*/ 406475 w 606193"/>
              <a:gd name="connsiteY91" fmla="*/ 24586 h 577732"/>
              <a:gd name="connsiteX92" fmla="*/ 426768 w 606193"/>
              <a:gd name="connsiteY92" fmla="*/ 34423 h 577732"/>
              <a:gd name="connsiteX93" fmla="*/ 565179 w 606193"/>
              <a:gd name="connsiteY93" fmla="*/ 199492 h 577732"/>
              <a:gd name="connsiteX94" fmla="*/ 595718 w 606193"/>
              <a:gd name="connsiteY94" fmla="*/ 189950 h 577732"/>
              <a:gd name="connsiteX95" fmla="*/ 604978 w 606193"/>
              <a:gd name="connsiteY95" fmla="*/ 200082 h 577732"/>
              <a:gd name="connsiteX96" fmla="*/ 574538 w 606193"/>
              <a:gd name="connsiteY96" fmla="*/ 273271 h 577732"/>
              <a:gd name="connsiteX97" fmla="*/ 554737 w 606193"/>
              <a:gd name="connsiteY97" fmla="*/ 279468 h 577732"/>
              <a:gd name="connsiteX98" fmla="*/ 488142 w 606193"/>
              <a:gd name="connsiteY98" fmla="*/ 236381 h 577732"/>
              <a:gd name="connsiteX99" fmla="*/ 490014 w 606193"/>
              <a:gd name="connsiteY99" fmla="*/ 222806 h 577732"/>
              <a:gd name="connsiteX100" fmla="*/ 520651 w 606193"/>
              <a:gd name="connsiteY100" fmla="*/ 213264 h 577732"/>
              <a:gd name="connsiteX101" fmla="*/ 500949 w 606193"/>
              <a:gd name="connsiteY101" fmla="*/ 169095 h 577732"/>
              <a:gd name="connsiteX102" fmla="*/ 500752 w 606193"/>
              <a:gd name="connsiteY102" fmla="*/ 168701 h 577732"/>
              <a:gd name="connsiteX103" fmla="*/ 498978 w 606193"/>
              <a:gd name="connsiteY103" fmla="*/ 165652 h 577732"/>
              <a:gd name="connsiteX104" fmla="*/ 498880 w 606193"/>
              <a:gd name="connsiteY104" fmla="*/ 165553 h 577732"/>
              <a:gd name="connsiteX105" fmla="*/ 304711 w 606193"/>
              <a:gd name="connsiteY105" fmla="*/ 47015 h 577732"/>
              <a:gd name="connsiteX106" fmla="*/ 302839 w 606193"/>
              <a:gd name="connsiteY106" fmla="*/ 46917 h 577732"/>
              <a:gd name="connsiteX107" fmla="*/ 298209 w 606193"/>
              <a:gd name="connsiteY107" fmla="*/ 46720 h 577732"/>
              <a:gd name="connsiteX108" fmla="*/ 296928 w 606193"/>
              <a:gd name="connsiteY108" fmla="*/ 46720 h 577732"/>
              <a:gd name="connsiteX109" fmla="*/ 219595 w 606193"/>
              <a:gd name="connsiteY109" fmla="*/ 56951 h 577732"/>
              <a:gd name="connsiteX110" fmla="*/ 149848 w 606193"/>
              <a:gd name="connsiteY110" fmla="*/ 90889 h 577732"/>
              <a:gd name="connsiteX111" fmla="*/ 146302 w 606193"/>
              <a:gd name="connsiteY111" fmla="*/ 93447 h 577732"/>
              <a:gd name="connsiteX112" fmla="*/ 57049 w 606193"/>
              <a:gd name="connsiteY112" fmla="*/ 359444 h 577732"/>
              <a:gd name="connsiteX113" fmla="*/ 66408 w 606193"/>
              <a:gd name="connsiteY113" fmla="*/ 385120 h 577732"/>
              <a:gd name="connsiteX114" fmla="*/ 72712 w 606193"/>
              <a:gd name="connsiteY114" fmla="*/ 398597 h 577732"/>
              <a:gd name="connsiteX115" fmla="*/ 73008 w 606193"/>
              <a:gd name="connsiteY115" fmla="*/ 399285 h 577732"/>
              <a:gd name="connsiteX116" fmla="*/ 108374 w 606193"/>
              <a:gd name="connsiteY116" fmla="*/ 450930 h 577732"/>
              <a:gd name="connsiteX117" fmla="*/ 106502 w 606193"/>
              <a:gd name="connsiteY117" fmla="*/ 483787 h 577732"/>
              <a:gd name="connsiteX118" fmla="*/ 73599 w 606193"/>
              <a:gd name="connsiteY118" fmla="*/ 482016 h 577732"/>
              <a:gd name="connsiteX119" fmla="*/ 12423 w 606193"/>
              <a:gd name="connsiteY119" fmla="*/ 372823 h 577732"/>
              <a:gd name="connsiteX120" fmla="*/ 2374 w 606193"/>
              <a:gd name="connsiteY120" fmla="*/ 325801 h 577732"/>
              <a:gd name="connsiteX121" fmla="*/ 2374 w 606193"/>
              <a:gd name="connsiteY121" fmla="*/ 325506 h 577732"/>
              <a:gd name="connsiteX122" fmla="*/ 2276 w 606193"/>
              <a:gd name="connsiteY122" fmla="*/ 325113 h 577732"/>
              <a:gd name="connsiteX123" fmla="*/ 34588 w 606193"/>
              <a:gd name="connsiteY123" fmla="*/ 152568 h 577732"/>
              <a:gd name="connsiteX124" fmla="*/ 43454 w 606193"/>
              <a:gd name="connsiteY124" fmla="*/ 137222 h 577732"/>
              <a:gd name="connsiteX125" fmla="*/ 44045 w 606193"/>
              <a:gd name="connsiteY125" fmla="*/ 136238 h 577732"/>
              <a:gd name="connsiteX126" fmla="*/ 53798 w 606193"/>
              <a:gd name="connsiteY126" fmla="*/ 121581 h 577732"/>
              <a:gd name="connsiteX127" fmla="*/ 54192 w 606193"/>
              <a:gd name="connsiteY127" fmla="*/ 121089 h 577732"/>
              <a:gd name="connsiteX128" fmla="*/ 194770 w 606193"/>
              <a:gd name="connsiteY128" fmla="*/ 16126 h 577732"/>
              <a:gd name="connsiteX129" fmla="*/ 195952 w 606193"/>
              <a:gd name="connsiteY129" fmla="*/ 15634 h 577732"/>
              <a:gd name="connsiteX130" fmla="*/ 206395 w 606193"/>
              <a:gd name="connsiteY130" fmla="*/ 12290 h 577732"/>
              <a:gd name="connsiteX131" fmla="*/ 212798 w 606193"/>
              <a:gd name="connsiteY131" fmla="*/ 10421 h 577732"/>
              <a:gd name="connsiteX132" fmla="*/ 214276 w 606193"/>
              <a:gd name="connsiteY132" fmla="*/ 10126 h 577732"/>
              <a:gd name="connsiteX133" fmla="*/ 311250 w 606193"/>
              <a:gd name="connsiteY133" fmla="*/ 780 h 5777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</a:cxnLst>
            <a:rect l="l" t="t" r="r" b="b"/>
            <a:pathLst>
              <a:path w="606193" h="577732">
                <a:moveTo>
                  <a:pt x="255877" y="529706"/>
                </a:moveTo>
                <a:cubicBezTo>
                  <a:pt x="260702" y="530394"/>
                  <a:pt x="265724" y="530885"/>
                  <a:pt x="270548" y="531279"/>
                </a:cubicBezTo>
                <a:cubicBezTo>
                  <a:pt x="283448" y="532360"/>
                  <a:pt x="292999" y="543563"/>
                  <a:pt x="291916" y="556338"/>
                </a:cubicBezTo>
                <a:cubicBezTo>
                  <a:pt x="290931" y="569114"/>
                  <a:pt x="279706" y="578646"/>
                  <a:pt x="266807" y="577663"/>
                </a:cubicBezTo>
                <a:cubicBezTo>
                  <a:pt x="260997" y="577172"/>
                  <a:pt x="255089" y="576484"/>
                  <a:pt x="249280" y="575698"/>
                </a:cubicBezTo>
                <a:cubicBezTo>
                  <a:pt x="240024" y="574420"/>
                  <a:pt x="232836" y="567738"/>
                  <a:pt x="230276" y="559385"/>
                </a:cubicBezTo>
                <a:cubicBezTo>
                  <a:pt x="229291" y="556240"/>
                  <a:pt x="228996" y="552899"/>
                  <a:pt x="229488" y="549459"/>
                </a:cubicBezTo>
                <a:cubicBezTo>
                  <a:pt x="231359" y="536684"/>
                  <a:pt x="243076" y="527839"/>
                  <a:pt x="255877" y="529706"/>
                </a:cubicBezTo>
                <a:close/>
                <a:moveTo>
                  <a:pt x="352891" y="523777"/>
                </a:moveTo>
                <a:cubicBezTo>
                  <a:pt x="365312" y="520430"/>
                  <a:pt x="378030" y="527813"/>
                  <a:pt x="381381" y="540216"/>
                </a:cubicBezTo>
                <a:cubicBezTo>
                  <a:pt x="384733" y="552619"/>
                  <a:pt x="377438" y="565415"/>
                  <a:pt x="365016" y="568762"/>
                </a:cubicBezTo>
                <a:cubicBezTo>
                  <a:pt x="359299" y="570239"/>
                  <a:pt x="353482" y="571617"/>
                  <a:pt x="347764" y="572798"/>
                </a:cubicBezTo>
                <a:cubicBezTo>
                  <a:pt x="335836" y="575259"/>
                  <a:pt x="324203" y="568172"/>
                  <a:pt x="320752" y="556753"/>
                </a:cubicBezTo>
                <a:cubicBezTo>
                  <a:pt x="320555" y="556064"/>
                  <a:pt x="320358" y="555375"/>
                  <a:pt x="320259" y="554686"/>
                </a:cubicBezTo>
                <a:cubicBezTo>
                  <a:pt x="317696" y="542086"/>
                  <a:pt x="325780" y="529781"/>
                  <a:pt x="338399" y="527222"/>
                </a:cubicBezTo>
                <a:cubicBezTo>
                  <a:pt x="343229" y="526238"/>
                  <a:pt x="348060" y="525057"/>
                  <a:pt x="352891" y="523777"/>
                </a:cubicBezTo>
                <a:close/>
                <a:moveTo>
                  <a:pt x="159338" y="502850"/>
                </a:moveTo>
                <a:cubicBezTo>
                  <a:pt x="165029" y="501067"/>
                  <a:pt x="171409" y="501436"/>
                  <a:pt x="177124" y="504388"/>
                </a:cubicBezTo>
                <a:cubicBezTo>
                  <a:pt x="181459" y="506651"/>
                  <a:pt x="185992" y="508816"/>
                  <a:pt x="190426" y="510882"/>
                </a:cubicBezTo>
                <a:cubicBezTo>
                  <a:pt x="202152" y="516098"/>
                  <a:pt x="207473" y="529873"/>
                  <a:pt x="202250" y="541583"/>
                </a:cubicBezTo>
                <a:cubicBezTo>
                  <a:pt x="196929" y="553292"/>
                  <a:pt x="183233" y="558606"/>
                  <a:pt x="171409" y="553292"/>
                </a:cubicBezTo>
                <a:cubicBezTo>
                  <a:pt x="166088" y="550931"/>
                  <a:pt x="160767" y="548373"/>
                  <a:pt x="155545" y="545617"/>
                </a:cubicBezTo>
                <a:cubicBezTo>
                  <a:pt x="149731" y="542665"/>
                  <a:pt x="145789" y="537549"/>
                  <a:pt x="144016" y="531743"/>
                </a:cubicBezTo>
                <a:cubicBezTo>
                  <a:pt x="142341" y="526134"/>
                  <a:pt x="142735" y="519837"/>
                  <a:pt x="145691" y="514228"/>
                </a:cubicBezTo>
                <a:cubicBezTo>
                  <a:pt x="148647" y="508570"/>
                  <a:pt x="153648" y="504634"/>
                  <a:pt x="159338" y="502850"/>
                </a:cubicBezTo>
                <a:close/>
                <a:moveTo>
                  <a:pt x="445338" y="485453"/>
                </a:moveTo>
                <a:cubicBezTo>
                  <a:pt x="451199" y="486522"/>
                  <a:pt x="456642" y="489816"/>
                  <a:pt x="460287" y="495076"/>
                </a:cubicBezTo>
                <a:cubicBezTo>
                  <a:pt x="467577" y="505694"/>
                  <a:pt x="464917" y="520148"/>
                  <a:pt x="454278" y="527423"/>
                </a:cubicBezTo>
                <a:cubicBezTo>
                  <a:pt x="449450" y="530766"/>
                  <a:pt x="444525" y="533912"/>
                  <a:pt x="439500" y="536960"/>
                </a:cubicBezTo>
                <a:cubicBezTo>
                  <a:pt x="428467" y="543646"/>
                  <a:pt x="414182" y="540107"/>
                  <a:pt x="407483" y="529095"/>
                </a:cubicBezTo>
                <a:cubicBezTo>
                  <a:pt x="406498" y="527325"/>
                  <a:pt x="405710" y="525555"/>
                  <a:pt x="405119" y="523785"/>
                </a:cubicBezTo>
                <a:cubicBezTo>
                  <a:pt x="402163" y="513855"/>
                  <a:pt x="406104" y="502745"/>
                  <a:pt x="415463" y="497141"/>
                </a:cubicBezTo>
                <a:cubicBezTo>
                  <a:pt x="419600" y="494584"/>
                  <a:pt x="423837" y="491930"/>
                  <a:pt x="427876" y="489177"/>
                </a:cubicBezTo>
                <a:cubicBezTo>
                  <a:pt x="433195" y="485539"/>
                  <a:pt x="439476" y="484384"/>
                  <a:pt x="445338" y="485453"/>
                </a:cubicBezTo>
                <a:close/>
                <a:moveTo>
                  <a:pt x="502129" y="422161"/>
                </a:moveTo>
                <a:cubicBezTo>
                  <a:pt x="508013" y="421203"/>
                  <a:pt x="514266" y="422481"/>
                  <a:pt x="519485" y="426216"/>
                </a:cubicBezTo>
                <a:cubicBezTo>
                  <a:pt x="529923" y="433785"/>
                  <a:pt x="532286" y="448236"/>
                  <a:pt x="524704" y="458656"/>
                </a:cubicBezTo>
                <a:cubicBezTo>
                  <a:pt x="521257" y="463374"/>
                  <a:pt x="517712" y="468093"/>
                  <a:pt x="513971" y="472615"/>
                </a:cubicBezTo>
                <a:cubicBezTo>
                  <a:pt x="505797" y="482543"/>
                  <a:pt x="491125" y="484018"/>
                  <a:pt x="481179" y="475957"/>
                </a:cubicBezTo>
                <a:cubicBezTo>
                  <a:pt x="477438" y="472910"/>
                  <a:pt x="474976" y="468879"/>
                  <a:pt x="473696" y="464652"/>
                </a:cubicBezTo>
                <a:cubicBezTo>
                  <a:pt x="471529" y="457476"/>
                  <a:pt x="472809" y="449415"/>
                  <a:pt x="477930" y="443222"/>
                </a:cubicBezTo>
                <a:cubicBezTo>
                  <a:pt x="481081" y="439389"/>
                  <a:pt x="484035" y="435456"/>
                  <a:pt x="486989" y="431524"/>
                </a:cubicBezTo>
                <a:cubicBezTo>
                  <a:pt x="490731" y="426314"/>
                  <a:pt x="496246" y="423119"/>
                  <a:pt x="502129" y="422161"/>
                </a:cubicBezTo>
                <a:close/>
                <a:moveTo>
                  <a:pt x="552108" y="341518"/>
                </a:moveTo>
                <a:cubicBezTo>
                  <a:pt x="564426" y="345060"/>
                  <a:pt x="571520" y="358049"/>
                  <a:pt x="567874" y="370350"/>
                </a:cubicBezTo>
                <a:cubicBezTo>
                  <a:pt x="566298" y="375958"/>
                  <a:pt x="564426" y="381567"/>
                  <a:pt x="562455" y="387078"/>
                </a:cubicBezTo>
                <a:cubicBezTo>
                  <a:pt x="558119" y="399181"/>
                  <a:pt x="544817" y="405479"/>
                  <a:pt x="532697" y="401149"/>
                </a:cubicBezTo>
                <a:cubicBezTo>
                  <a:pt x="525405" y="398591"/>
                  <a:pt x="520281" y="392785"/>
                  <a:pt x="518212" y="385995"/>
                </a:cubicBezTo>
                <a:cubicBezTo>
                  <a:pt x="516832" y="381371"/>
                  <a:pt x="516832" y="376254"/>
                  <a:pt x="518606" y="371432"/>
                </a:cubicBezTo>
                <a:cubicBezTo>
                  <a:pt x="520281" y="366807"/>
                  <a:pt x="521759" y="362084"/>
                  <a:pt x="523139" y="357361"/>
                </a:cubicBezTo>
                <a:cubicBezTo>
                  <a:pt x="526784" y="344962"/>
                  <a:pt x="539693" y="337877"/>
                  <a:pt x="552108" y="341518"/>
                </a:cubicBezTo>
                <a:close/>
                <a:moveTo>
                  <a:pt x="384305" y="251149"/>
                </a:moveTo>
                <a:lnTo>
                  <a:pt x="339287" y="304059"/>
                </a:lnTo>
                <a:lnTo>
                  <a:pt x="384305" y="304059"/>
                </a:lnTo>
                <a:close/>
                <a:moveTo>
                  <a:pt x="384305" y="200698"/>
                </a:moveTo>
                <a:lnTo>
                  <a:pt x="425088" y="200698"/>
                </a:lnTo>
                <a:lnTo>
                  <a:pt x="425088" y="304059"/>
                </a:lnTo>
                <a:lnTo>
                  <a:pt x="446267" y="304059"/>
                </a:lnTo>
                <a:lnTo>
                  <a:pt x="446267" y="340348"/>
                </a:lnTo>
                <a:lnTo>
                  <a:pt x="425088" y="340348"/>
                </a:lnTo>
                <a:lnTo>
                  <a:pt x="425088" y="371819"/>
                </a:lnTo>
                <a:lnTo>
                  <a:pt x="384305" y="371819"/>
                </a:lnTo>
                <a:lnTo>
                  <a:pt x="384305" y="340348"/>
                </a:lnTo>
                <a:lnTo>
                  <a:pt x="298997" y="340348"/>
                </a:lnTo>
                <a:lnTo>
                  <a:pt x="298997" y="301895"/>
                </a:lnTo>
                <a:close/>
                <a:moveTo>
                  <a:pt x="214780" y="200698"/>
                </a:moveTo>
                <a:cubicBezTo>
                  <a:pt x="231229" y="200698"/>
                  <a:pt x="244033" y="202567"/>
                  <a:pt x="253193" y="206304"/>
                </a:cubicBezTo>
                <a:cubicBezTo>
                  <a:pt x="262353" y="210041"/>
                  <a:pt x="269543" y="215843"/>
                  <a:pt x="274862" y="223613"/>
                </a:cubicBezTo>
                <a:cubicBezTo>
                  <a:pt x="280082" y="231382"/>
                  <a:pt x="282741" y="240036"/>
                  <a:pt x="282741" y="249674"/>
                </a:cubicBezTo>
                <a:cubicBezTo>
                  <a:pt x="282741" y="259902"/>
                  <a:pt x="279688" y="269736"/>
                  <a:pt x="273680" y="279079"/>
                </a:cubicBezTo>
                <a:cubicBezTo>
                  <a:pt x="267672" y="288422"/>
                  <a:pt x="256739" y="298650"/>
                  <a:pt x="240881" y="309861"/>
                </a:cubicBezTo>
                <a:cubicBezTo>
                  <a:pt x="231426" y="316352"/>
                  <a:pt x="225122" y="320876"/>
                  <a:pt x="221970" y="323531"/>
                </a:cubicBezTo>
                <a:cubicBezTo>
                  <a:pt x="218818" y="326088"/>
                  <a:pt x="215075" y="329432"/>
                  <a:pt x="210742" y="333661"/>
                </a:cubicBezTo>
                <a:lnTo>
                  <a:pt x="283825" y="333661"/>
                </a:lnTo>
                <a:lnTo>
                  <a:pt x="283825" y="371819"/>
                </a:lnTo>
                <a:lnTo>
                  <a:pt x="143470" y="371819"/>
                </a:lnTo>
                <a:cubicBezTo>
                  <a:pt x="145046" y="357952"/>
                  <a:pt x="149970" y="344872"/>
                  <a:pt x="158047" y="332678"/>
                </a:cubicBezTo>
                <a:cubicBezTo>
                  <a:pt x="166222" y="320483"/>
                  <a:pt x="181587" y="306124"/>
                  <a:pt x="204044" y="289504"/>
                </a:cubicBezTo>
                <a:cubicBezTo>
                  <a:pt x="217735" y="279374"/>
                  <a:pt x="226501" y="271605"/>
                  <a:pt x="230342" y="266294"/>
                </a:cubicBezTo>
                <a:cubicBezTo>
                  <a:pt x="234183" y="261082"/>
                  <a:pt x="236055" y="256066"/>
                  <a:pt x="236055" y="251346"/>
                </a:cubicBezTo>
                <a:cubicBezTo>
                  <a:pt x="236055" y="246134"/>
                  <a:pt x="234183" y="241806"/>
                  <a:pt x="230342" y="238168"/>
                </a:cubicBezTo>
                <a:cubicBezTo>
                  <a:pt x="226599" y="234529"/>
                  <a:pt x="221773" y="232660"/>
                  <a:pt x="216060" y="232660"/>
                </a:cubicBezTo>
                <a:cubicBezTo>
                  <a:pt x="210052" y="232660"/>
                  <a:pt x="205226" y="234627"/>
                  <a:pt x="201385" y="238364"/>
                </a:cubicBezTo>
                <a:cubicBezTo>
                  <a:pt x="197642" y="242101"/>
                  <a:pt x="195081" y="248691"/>
                  <a:pt x="193801" y="258132"/>
                </a:cubicBezTo>
                <a:lnTo>
                  <a:pt x="146917" y="254395"/>
                </a:lnTo>
                <a:cubicBezTo>
                  <a:pt x="148690" y="241216"/>
                  <a:pt x="152039" y="230988"/>
                  <a:pt x="156964" y="223613"/>
                </a:cubicBezTo>
                <a:cubicBezTo>
                  <a:pt x="161888" y="216237"/>
                  <a:pt x="168783" y="210533"/>
                  <a:pt x="177746" y="206599"/>
                </a:cubicBezTo>
                <a:cubicBezTo>
                  <a:pt x="186610" y="202665"/>
                  <a:pt x="199021" y="200698"/>
                  <a:pt x="214780" y="200698"/>
                </a:cubicBezTo>
                <a:close/>
                <a:moveTo>
                  <a:pt x="311250" y="780"/>
                </a:moveTo>
                <a:cubicBezTo>
                  <a:pt x="343500" y="3166"/>
                  <a:pt x="375295" y="11011"/>
                  <a:pt x="405490" y="24193"/>
                </a:cubicBezTo>
                <a:cubicBezTo>
                  <a:pt x="405785" y="24291"/>
                  <a:pt x="406081" y="24389"/>
                  <a:pt x="406376" y="24488"/>
                </a:cubicBezTo>
                <a:cubicBezTo>
                  <a:pt x="406376" y="24586"/>
                  <a:pt x="406475" y="24586"/>
                  <a:pt x="406475" y="24586"/>
                </a:cubicBezTo>
                <a:cubicBezTo>
                  <a:pt x="413371" y="27636"/>
                  <a:pt x="420070" y="30882"/>
                  <a:pt x="426768" y="34423"/>
                </a:cubicBezTo>
                <a:cubicBezTo>
                  <a:pt x="492969" y="69936"/>
                  <a:pt x="541930" y="128369"/>
                  <a:pt x="565179" y="199492"/>
                </a:cubicBezTo>
                <a:lnTo>
                  <a:pt x="595718" y="189950"/>
                </a:lnTo>
                <a:cubicBezTo>
                  <a:pt x="604289" y="187293"/>
                  <a:pt x="608426" y="191917"/>
                  <a:pt x="604978" y="200082"/>
                </a:cubicBezTo>
                <a:lnTo>
                  <a:pt x="574538" y="273271"/>
                </a:lnTo>
                <a:cubicBezTo>
                  <a:pt x="571188" y="281534"/>
                  <a:pt x="562224" y="284288"/>
                  <a:pt x="554737" y="279468"/>
                </a:cubicBezTo>
                <a:lnTo>
                  <a:pt x="488142" y="236381"/>
                </a:lnTo>
                <a:cubicBezTo>
                  <a:pt x="480655" y="231561"/>
                  <a:pt x="481542" y="225462"/>
                  <a:pt x="490014" y="222806"/>
                </a:cubicBezTo>
                <a:lnTo>
                  <a:pt x="520651" y="213264"/>
                </a:lnTo>
                <a:cubicBezTo>
                  <a:pt x="515529" y="197623"/>
                  <a:pt x="508830" y="182867"/>
                  <a:pt x="500949" y="169095"/>
                </a:cubicBezTo>
                <a:cubicBezTo>
                  <a:pt x="500949" y="168996"/>
                  <a:pt x="500850" y="168800"/>
                  <a:pt x="500752" y="168701"/>
                </a:cubicBezTo>
                <a:cubicBezTo>
                  <a:pt x="500161" y="167717"/>
                  <a:pt x="499569" y="166635"/>
                  <a:pt x="498978" y="165652"/>
                </a:cubicBezTo>
                <a:cubicBezTo>
                  <a:pt x="498978" y="165553"/>
                  <a:pt x="498880" y="165553"/>
                  <a:pt x="498880" y="165553"/>
                </a:cubicBezTo>
                <a:cubicBezTo>
                  <a:pt x="457701" y="96201"/>
                  <a:pt x="384309" y="52032"/>
                  <a:pt x="304711" y="47015"/>
                </a:cubicBezTo>
                <a:cubicBezTo>
                  <a:pt x="304120" y="47015"/>
                  <a:pt x="303529" y="47015"/>
                  <a:pt x="302839" y="46917"/>
                </a:cubicBezTo>
                <a:cubicBezTo>
                  <a:pt x="301263" y="46917"/>
                  <a:pt x="299785" y="46818"/>
                  <a:pt x="298209" y="46720"/>
                </a:cubicBezTo>
                <a:cubicBezTo>
                  <a:pt x="297815" y="46720"/>
                  <a:pt x="297420" y="46720"/>
                  <a:pt x="296928" y="46720"/>
                </a:cubicBezTo>
                <a:cubicBezTo>
                  <a:pt x="271413" y="45933"/>
                  <a:pt x="245406" y="49179"/>
                  <a:pt x="219595" y="56951"/>
                </a:cubicBezTo>
                <a:cubicBezTo>
                  <a:pt x="193982" y="64624"/>
                  <a:pt x="170634" y="76232"/>
                  <a:pt x="149848" y="90889"/>
                </a:cubicBezTo>
                <a:cubicBezTo>
                  <a:pt x="148666" y="91676"/>
                  <a:pt x="147484" y="92561"/>
                  <a:pt x="146302" y="93447"/>
                </a:cubicBezTo>
                <a:cubicBezTo>
                  <a:pt x="65521" y="152568"/>
                  <a:pt x="26510" y="258318"/>
                  <a:pt x="57049" y="359444"/>
                </a:cubicBezTo>
                <a:cubicBezTo>
                  <a:pt x="59709" y="368200"/>
                  <a:pt x="62861" y="376758"/>
                  <a:pt x="66408" y="385120"/>
                </a:cubicBezTo>
                <a:cubicBezTo>
                  <a:pt x="68378" y="389645"/>
                  <a:pt x="70545" y="394170"/>
                  <a:pt x="72712" y="398597"/>
                </a:cubicBezTo>
                <a:cubicBezTo>
                  <a:pt x="72811" y="398793"/>
                  <a:pt x="72910" y="399088"/>
                  <a:pt x="73008" y="399285"/>
                </a:cubicBezTo>
                <a:cubicBezTo>
                  <a:pt x="82465" y="417877"/>
                  <a:pt x="94287" y="435191"/>
                  <a:pt x="108374" y="450930"/>
                </a:cubicBezTo>
                <a:cubicBezTo>
                  <a:pt x="116945" y="460571"/>
                  <a:pt x="116058" y="475228"/>
                  <a:pt x="106502" y="483787"/>
                </a:cubicBezTo>
                <a:cubicBezTo>
                  <a:pt x="96947" y="492345"/>
                  <a:pt x="82170" y="491558"/>
                  <a:pt x="73599" y="482016"/>
                </a:cubicBezTo>
                <a:cubicBezTo>
                  <a:pt x="45424" y="450439"/>
                  <a:pt x="24835" y="413647"/>
                  <a:pt x="12423" y="372823"/>
                </a:cubicBezTo>
                <a:cubicBezTo>
                  <a:pt x="7792" y="357280"/>
                  <a:pt x="4443" y="341541"/>
                  <a:pt x="2374" y="325801"/>
                </a:cubicBezTo>
                <a:cubicBezTo>
                  <a:pt x="2374" y="325703"/>
                  <a:pt x="2374" y="325604"/>
                  <a:pt x="2374" y="325506"/>
                </a:cubicBezTo>
                <a:cubicBezTo>
                  <a:pt x="2374" y="325309"/>
                  <a:pt x="2276" y="325211"/>
                  <a:pt x="2276" y="325113"/>
                </a:cubicBezTo>
                <a:cubicBezTo>
                  <a:pt x="-5211" y="265991"/>
                  <a:pt x="5822" y="206181"/>
                  <a:pt x="34588" y="152568"/>
                </a:cubicBezTo>
                <a:cubicBezTo>
                  <a:pt x="37346" y="147354"/>
                  <a:pt x="40400" y="142239"/>
                  <a:pt x="43454" y="137222"/>
                </a:cubicBezTo>
                <a:cubicBezTo>
                  <a:pt x="43651" y="136829"/>
                  <a:pt x="43848" y="136534"/>
                  <a:pt x="44045" y="136238"/>
                </a:cubicBezTo>
                <a:cubicBezTo>
                  <a:pt x="47099" y="131221"/>
                  <a:pt x="50350" y="126303"/>
                  <a:pt x="53798" y="121581"/>
                </a:cubicBezTo>
                <a:cubicBezTo>
                  <a:pt x="53897" y="121384"/>
                  <a:pt x="53995" y="121188"/>
                  <a:pt x="54192" y="121089"/>
                </a:cubicBezTo>
                <a:cubicBezTo>
                  <a:pt x="88869" y="72395"/>
                  <a:pt x="137534" y="35899"/>
                  <a:pt x="194770" y="16126"/>
                </a:cubicBezTo>
                <a:cubicBezTo>
                  <a:pt x="195164" y="15929"/>
                  <a:pt x="195558" y="15831"/>
                  <a:pt x="195952" y="15634"/>
                </a:cubicBezTo>
                <a:cubicBezTo>
                  <a:pt x="199400" y="14454"/>
                  <a:pt x="202848" y="13372"/>
                  <a:pt x="206395" y="12290"/>
                </a:cubicBezTo>
                <a:cubicBezTo>
                  <a:pt x="208463" y="11601"/>
                  <a:pt x="210631" y="11011"/>
                  <a:pt x="212798" y="10421"/>
                </a:cubicBezTo>
                <a:cubicBezTo>
                  <a:pt x="213290" y="10322"/>
                  <a:pt x="213783" y="10224"/>
                  <a:pt x="214276" y="10126"/>
                </a:cubicBezTo>
                <a:cubicBezTo>
                  <a:pt x="246292" y="1469"/>
                  <a:pt x="278999" y="-1605"/>
                  <a:pt x="311250" y="780"/>
                </a:cubicBezTo>
                <a:close/>
              </a:path>
            </a:pathLst>
          </a:cu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tx1"/>
              </a:solidFill>
              <a:latin typeface="印品黑体" panose="00000500000000000000" pitchFamily="2" charset="-122"/>
              <a:ea typeface="印品黑体" panose="00000500000000000000" pitchFamily="2" charset="-122"/>
            </a:endParaRPr>
          </a:p>
        </p:txBody>
      </p:sp>
      <p:cxnSp>
        <p:nvCxnSpPr>
          <p:cNvPr id="18" name="直接连接符 17"/>
          <p:cNvCxnSpPr/>
          <p:nvPr/>
        </p:nvCxnSpPr>
        <p:spPr>
          <a:xfrm>
            <a:off x="6929161" y="1843105"/>
            <a:ext cx="1863111" cy="0"/>
          </a:xfrm>
          <a:prstGeom prst="line">
            <a:avLst/>
          </a:prstGeom>
          <a:ln>
            <a:solidFill>
              <a:srgbClr val="DDB88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836" y="265588"/>
            <a:ext cx="2173469" cy="537778"/>
          </a:xfrm>
          <a:prstGeom prst="rect">
            <a:avLst/>
          </a:prstGeom>
        </p:spPr>
      </p:pic>
      <p:sp>
        <p:nvSpPr>
          <p:cNvPr id="20" name="文本框 19"/>
          <p:cNvSpPr txBox="1"/>
          <p:nvPr/>
        </p:nvSpPr>
        <p:spPr>
          <a:xfrm>
            <a:off x="4166147" y="1946343"/>
            <a:ext cx="7760970" cy="11068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600" b="1">
                <a:solidFill>
                  <a:srgbClr val="C00000"/>
                </a:solidFill>
                <a:ea typeface="印品黑体" panose="00000500000000000000" pitchFamily="2" charset="-122"/>
              </a:rPr>
              <a:t>网店起名和网店注册</a:t>
            </a:r>
            <a:endParaRPr lang="zh-CN" altLang="en-US" sz="6600" b="1">
              <a:solidFill>
                <a:srgbClr val="C00000"/>
              </a:solidFill>
              <a:ea typeface="印品黑体" panose="00000500000000000000" pitchFamily="2" charset="-122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6700468" y="3297280"/>
            <a:ext cx="11079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ea typeface="字魂36号-正文宋楷" panose="02000000000000000000" pitchFamily="2" charset="-122"/>
              </a:rPr>
              <a:t>主讲人</a:t>
            </a:r>
            <a:endParaRPr lang="zh-CN" altLang="en-US" sz="2400" b="1">
              <a:ea typeface="字魂36号-正文宋楷" panose="02000000000000000000" pitchFamily="2" charset="-122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6700468" y="3939551"/>
            <a:ext cx="800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ea typeface="字魂36号-正文宋楷" panose="02000000000000000000" pitchFamily="2" charset="-122"/>
              </a:rPr>
              <a:t>日期</a:t>
            </a:r>
            <a:endParaRPr lang="zh-CN" altLang="en-US" sz="2400" b="1">
              <a:ea typeface="字魂36号-正文宋楷" panose="02000000000000000000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68" y="0"/>
            <a:ext cx="12180732" cy="6864349"/>
          </a:xfrm>
          <a:prstGeom prst="rect">
            <a:avLst/>
          </a:prstGeom>
        </p:spPr>
      </p:pic>
      <p:sp>
        <p:nvSpPr>
          <p:cNvPr id="20" name="文本框 19"/>
          <p:cNvSpPr txBox="1"/>
          <p:nvPr/>
        </p:nvSpPr>
        <p:spPr>
          <a:xfrm>
            <a:off x="2451644" y="1614609"/>
            <a:ext cx="2159566" cy="58477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7200"/>
            <a:r>
              <a:rPr lang="en-US" altLang="zh-CN" sz="3200" i="1">
                <a:solidFill>
                  <a:srgbClr val="000000"/>
                </a:solidFill>
                <a:latin typeface="字魂59号-创粗黑" panose="00000500000000000000" pitchFamily="2" charset="-122"/>
                <a:ea typeface="字魂59号-创粗黑" panose="00000500000000000000" pitchFamily="2" charset="-122"/>
              </a:rPr>
              <a:t>CONTENTS</a:t>
            </a:r>
            <a:endParaRPr lang="zh-CN" altLang="en-US" sz="3200" i="1">
              <a:solidFill>
                <a:srgbClr val="000000"/>
              </a:solidFill>
              <a:latin typeface="字魂59号-创粗黑" panose="00000500000000000000" pitchFamily="2" charset="-122"/>
              <a:ea typeface="字魂59号-创粗黑" panose="00000500000000000000" pitchFamily="2" charset="-122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2596787" y="841636"/>
            <a:ext cx="1651414" cy="76944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7200"/>
            <a:r>
              <a:rPr lang="zh-CN" altLang="en-US" sz="4400" b="1" i="1">
                <a:solidFill>
                  <a:srgbClr val="C00000"/>
                </a:solidFill>
                <a:latin typeface="字魂59号-创粗黑" panose="00000500000000000000" pitchFamily="2" charset="-122"/>
                <a:ea typeface="字魂59号-创粗黑" panose="00000500000000000000" pitchFamily="2" charset="-122"/>
              </a:rPr>
              <a:t>目 录</a:t>
            </a:r>
            <a:endParaRPr lang="zh-CN" altLang="en-US" sz="4400" b="1" i="1">
              <a:solidFill>
                <a:srgbClr val="C00000"/>
              </a:solidFill>
              <a:latin typeface="字魂59号-创粗黑" panose="00000500000000000000" pitchFamily="2" charset="-122"/>
              <a:ea typeface="字魂59号-创粗黑" panose="00000500000000000000" pitchFamily="2" charset="-122"/>
            </a:endParaRPr>
          </a:p>
        </p:txBody>
      </p:sp>
      <p:sp>
        <p:nvSpPr>
          <p:cNvPr id="22" name="MH_Number_1"/>
          <p:cNvSpPr/>
          <p:nvPr>
            <p:custDataLst>
              <p:tags r:id="rId3"/>
            </p:custDataLst>
          </p:nvPr>
        </p:nvSpPr>
        <p:spPr>
          <a:xfrm>
            <a:off x="6250759" y="1871738"/>
            <a:ext cx="480000" cy="480000"/>
          </a:xfrm>
          <a:prstGeom prst="ellipse">
            <a:avLst/>
          </a:prstGeom>
          <a:solidFill>
            <a:srgbClr val="C00000"/>
          </a:solidFill>
          <a:ln w="28575">
            <a:solidFill>
              <a:schemeClr val="bg1"/>
            </a:solidFill>
          </a:ln>
          <a:effectLst>
            <a:outerShdw blurRad="203200" dist="1143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914400"/>
            <a:r>
              <a:rPr lang="en-US" altLang="zh-CN" sz="2665" b="1">
                <a:solidFill>
                  <a:prstClr val="white"/>
                </a:solidFill>
                <a:latin typeface="inpin heiti" panose="00000500000000000000" pitchFamily="2" charset="-122"/>
                <a:ea typeface="inpin heiti" panose="00000500000000000000" pitchFamily="2" charset="-122"/>
                <a:cs typeface="Times New Roman" panose="02020603050405020304" pitchFamily="18" charset="0"/>
                <a:sym typeface="inpin heiti" panose="00000500000000000000" pitchFamily="2" charset="-122"/>
              </a:rPr>
              <a:t>1</a:t>
            </a:r>
            <a:endParaRPr lang="zh-CN" altLang="en-US" sz="2665" b="1">
              <a:solidFill>
                <a:prstClr val="white"/>
              </a:solidFill>
              <a:latin typeface="inpin heiti" panose="00000500000000000000" pitchFamily="2" charset="-122"/>
              <a:ea typeface="inpin heiti" panose="00000500000000000000" pitchFamily="2" charset="-122"/>
              <a:cs typeface="Times New Roman" panose="02020603050405020304" pitchFamily="18" charset="0"/>
              <a:sym typeface="inpin heiti" panose="00000500000000000000" pitchFamily="2" charset="-122"/>
            </a:endParaRPr>
          </a:p>
        </p:txBody>
      </p:sp>
      <p:sp>
        <p:nvSpPr>
          <p:cNvPr id="23" name="MH_Entry_1"/>
          <p:cNvSpPr/>
          <p:nvPr>
            <p:custDataLst>
              <p:tags r:id="rId4"/>
            </p:custDataLst>
          </p:nvPr>
        </p:nvSpPr>
        <p:spPr>
          <a:xfrm>
            <a:off x="7142064" y="1807262"/>
            <a:ext cx="4389233" cy="544195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defTabSz="914400"/>
            <a:r>
              <a:rPr lang="zh-CN" altLang="en-US" sz="3540">
                <a:solidFill>
                  <a:prstClr val="black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inpin heiti" panose="00000500000000000000" pitchFamily="2" charset="-122"/>
              </a:rPr>
              <a:t>网店起名与网店注册</a:t>
            </a:r>
            <a:endParaRPr lang="zh-CN" altLang="en-US" sz="3540">
              <a:solidFill>
                <a:prstClr val="black"/>
              </a:solidFill>
              <a:latin typeface="字魂36号-正文宋楷" panose="02000000000000000000" pitchFamily="2" charset="-122"/>
              <a:ea typeface="字魂36号-正文宋楷" panose="02000000000000000000" pitchFamily="2" charset="-122"/>
              <a:sym typeface="inpin heiti" panose="00000500000000000000" pitchFamily="2" charset="-122"/>
            </a:endParaRPr>
          </a:p>
        </p:txBody>
      </p:sp>
      <p:sp>
        <p:nvSpPr>
          <p:cNvPr id="24" name="MH_Number_2"/>
          <p:cNvSpPr/>
          <p:nvPr>
            <p:custDataLst>
              <p:tags r:id="rId5"/>
            </p:custDataLst>
          </p:nvPr>
        </p:nvSpPr>
        <p:spPr>
          <a:xfrm>
            <a:off x="6271326" y="2870326"/>
            <a:ext cx="480000" cy="480000"/>
          </a:xfrm>
          <a:prstGeom prst="ellipse">
            <a:avLst/>
          </a:prstGeom>
          <a:solidFill>
            <a:srgbClr val="C00000"/>
          </a:solidFill>
          <a:ln w="28575">
            <a:solidFill>
              <a:schemeClr val="bg1"/>
            </a:solidFill>
          </a:ln>
          <a:effectLst>
            <a:outerShdw blurRad="203200" dist="1143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914400"/>
            <a:r>
              <a:rPr lang="en-US" altLang="zh-CN" sz="2665" b="1">
                <a:solidFill>
                  <a:prstClr val="white"/>
                </a:solidFill>
                <a:latin typeface="inpin heiti" panose="00000500000000000000" pitchFamily="2" charset="-122"/>
                <a:ea typeface="inpin heiti" panose="00000500000000000000" pitchFamily="2" charset="-122"/>
                <a:cs typeface="Times New Roman" panose="02020603050405020304" pitchFamily="18" charset="0"/>
                <a:sym typeface="inpin heiti" panose="00000500000000000000" pitchFamily="2" charset="-122"/>
              </a:rPr>
              <a:t>2</a:t>
            </a:r>
            <a:endParaRPr lang="zh-CN" altLang="en-US" sz="2665" b="1">
              <a:solidFill>
                <a:prstClr val="white"/>
              </a:solidFill>
              <a:latin typeface="inpin heiti" panose="00000500000000000000" pitchFamily="2" charset="-122"/>
              <a:ea typeface="inpin heiti" panose="00000500000000000000" pitchFamily="2" charset="-122"/>
              <a:cs typeface="Times New Roman" panose="02020603050405020304" pitchFamily="18" charset="0"/>
              <a:sym typeface="inpin heiti" panose="00000500000000000000" pitchFamily="2" charset="-122"/>
            </a:endParaRPr>
          </a:p>
        </p:txBody>
      </p:sp>
      <p:sp>
        <p:nvSpPr>
          <p:cNvPr id="25" name="MH_Entry_2"/>
          <p:cNvSpPr/>
          <p:nvPr>
            <p:custDataLst>
              <p:tags r:id="rId6"/>
            </p:custDataLst>
          </p:nvPr>
        </p:nvSpPr>
        <p:spPr>
          <a:xfrm>
            <a:off x="7142064" y="2771770"/>
            <a:ext cx="4084433" cy="544195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defTabSz="914400"/>
            <a:r>
              <a:rPr lang="zh-CN" altLang="en-US" sz="3540">
                <a:solidFill>
                  <a:prstClr val="black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inpin heiti" panose="00000500000000000000" pitchFamily="2" charset="-122"/>
              </a:rPr>
              <a:t>网上注册</a:t>
            </a:r>
            <a:endParaRPr lang="en-US" altLang="zh-CN" sz="3540">
              <a:solidFill>
                <a:prstClr val="black"/>
              </a:solidFill>
              <a:latin typeface="字魂36号-正文宋楷" panose="02000000000000000000" pitchFamily="2" charset="-122"/>
              <a:ea typeface="字魂36号-正文宋楷" panose="02000000000000000000" pitchFamily="2" charset="-122"/>
              <a:sym typeface="inpin heiti" panose="00000500000000000000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0" p14:dur="1500">
        <p:random/>
      </p:transition>
    </mc:Choice>
    <mc:Fallback>
      <p:transition spd="slow" advClick="0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6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68" y="-12065"/>
            <a:ext cx="12180732" cy="6864349"/>
          </a:xfrm>
          <a:prstGeom prst="rect">
            <a:avLst/>
          </a:prstGeom>
        </p:spPr>
      </p:pic>
      <p:sp>
        <p:nvSpPr>
          <p:cNvPr id="13" name="矩形 33"/>
          <p:cNvSpPr>
            <a:spLocks noChangeArrowheads="1"/>
          </p:cNvSpPr>
          <p:nvPr/>
        </p:nvSpPr>
        <p:spPr bwMode="auto">
          <a:xfrm>
            <a:off x="5830047" y="4878787"/>
            <a:ext cx="6246832" cy="169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1216025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1216025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1216025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1216025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1216025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1216025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1216025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1216025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1216025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20000"/>
              </a:spcBef>
              <a:buFontTx/>
              <a:buNone/>
            </a:pPr>
            <a:r>
              <a:rPr lang="en-US" altLang="zh-CN" sz="1100">
                <a:latin typeface="Agency FB" panose="020b0503020202020204" pitchFamily="34" charset="0"/>
                <a:ea typeface="方正古隶简体" panose="03000509000000000000" pitchFamily="65" charset="-122"/>
                <a:sym typeface="Arial" pitchFamily="34" charset="0"/>
              </a:rPr>
              <a:t>Please read the instructions and work at the end of themanualtemplate. according to your need to draw the text box size</a:t>
            </a:r>
            <a:endParaRPr lang="en-US" altLang="zh-CN" sz="1100">
              <a:latin typeface="Agency FB" panose="020b0503020202020204" pitchFamily="34" charset="0"/>
              <a:ea typeface="方正古隶简体" panose="03000509000000000000" pitchFamily="65" charset="-122"/>
              <a:sym typeface="Arial" pitchFamily="34" charset="0"/>
            </a:endParaRPr>
          </a:p>
        </p:txBody>
      </p:sp>
      <p:sp>
        <p:nvSpPr>
          <p:cNvPr id="14" name="文本框 19"/>
          <p:cNvSpPr txBox="1">
            <a:spLocks noChangeArrowheads="1"/>
          </p:cNvSpPr>
          <p:nvPr/>
        </p:nvSpPr>
        <p:spPr bwMode="auto">
          <a:xfrm>
            <a:off x="5572156" y="4067323"/>
            <a:ext cx="6762615" cy="13220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/>
            <a:r>
              <a:rPr lang="zh-CN" altLang="en-US" sz="4000" noProof="0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+mj-lt"/>
                <a:ea typeface="+mj-ea"/>
                <a:cs typeface="+mj-cs"/>
                <a:sym typeface="+mn-ea"/>
              </a:rPr>
              <a:t>网店起名与网店注册</a:t>
            </a:r>
            <a:endParaRPr kumimoji="0" lang="zh-CN" altLang="en-US" sz="4000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pPr algn="ctr" defTabSz="914400"/>
            <a:endParaRPr lang="zh-CN" altLang="en-US" sz="4000" b="1" spc="67">
              <a:ln w="11430"/>
              <a:solidFill>
                <a:srgbClr val="00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字魂35号-经典雅黑" panose="02000000000000000000" pitchFamily="2" charset="-122"/>
              <a:ea typeface="字魂35号-经典雅黑" panose="02000000000000000000" pitchFamily="2" charset="-122"/>
              <a:cs typeface="微软雅黑" panose="020b0503020204020204" charset="-122"/>
            </a:endParaRPr>
          </a:p>
        </p:txBody>
      </p:sp>
      <p:pic>
        <p:nvPicPr>
          <p:cNvPr id="15" name="图片 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9625" y="929588"/>
            <a:ext cx="2964549" cy="2964549"/>
          </a:xfrm>
          <a:prstGeom prst="rect">
            <a:avLst/>
          </a:prstGeom>
        </p:spPr>
      </p:pic>
      <p:sp>
        <p:nvSpPr>
          <p:cNvPr id="16" name="文本框 15"/>
          <p:cNvSpPr txBox="1"/>
          <p:nvPr/>
        </p:nvSpPr>
        <p:spPr>
          <a:xfrm>
            <a:off x="8107370" y="1378290"/>
            <a:ext cx="157607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800" b="1">
                <a:solidFill>
                  <a:srgbClr val="000000"/>
                </a:solidFill>
                <a:latin typeface="微软雅黑" panose="020b0503020204020204" charset="-122"/>
              </a:rPr>
              <a:t>01</a:t>
            </a:r>
            <a:endParaRPr lang="zh-CN" altLang="en-US" sz="8800" b="1">
              <a:solidFill>
                <a:srgbClr val="000000"/>
              </a:solidFill>
              <a:latin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0" p14:dur="1500">
        <p:random/>
      </p:transition>
    </mc:Choice>
    <mc:Fallback>
      <p:transition spd="slow" advClick="0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dur="1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93" y="23495"/>
            <a:ext cx="12180732" cy="6864349"/>
          </a:xfrm>
          <a:prstGeom prst="rect">
            <a:avLst/>
          </a:prstGeom>
        </p:spPr>
      </p:pic>
      <p:sp>
        <p:nvSpPr>
          <p:cNvPr id="13" name="矩形 33"/>
          <p:cNvSpPr>
            <a:spLocks noChangeArrowheads="1"/>
          </p:cNvSpPr>
          <p:nvPr/>
        </p:nvSpPr>
        <p:spPr bwMode="auto">
          <a:xfrm>
            <a:off x="5830047" y="4878787"/>
            <a:ext cx="6246832" cy="169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1216025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1216025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1216025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1216025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1216025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1216025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1216025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1216025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1216025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20000"/>
              </a:spcBef>
              <a:buFontTx/>
              <a:buNone/>
            </a:pPr>
            <a:r>
              <a:rPr lang="en-US" altLang="zh-CN" sz="1100">
                <a:latin typeface="Agency FB" panose="020b0503020202020204" pitchFamily="34" charset="0"/>
                <a:ea typeface="方正古隶简体" panose="03000509000000000000" pitchFamily="65" charset="-122"/>
                <a:sym typeface="Arial" pitchFamily="34" charset="0"/>
              </a:rPr>
              <a:t>Please read the instructions and work at the end of themanualtemplate. according to your need to draw the text box size</a:t>
            </a:r>
            <a:endParaRPr lang="en-US" altLang="zh-CN" sz="1100">
              <a:latin typeface="Agency FB" panose="020b0503020202020204" pitchFamily="34" charset="0"/>
              <a:ea typeface="方正古隶简体" panose="03000509000000000000" pitchFamily="65" charset="-122"/>
              <a:sym typeface="Arial" pitchFamily="34" charset="0"/>
            </a:endParaRPr>
          </a:p>
        </p:txBody>
      </p:sp>
      <p:sp>
        <p:nvSpPr>
          <p:cNvPr id="14" name="文本框 19"/>
          <p:cNvSpPr txBox="1">
            <a:spLocks noChangeArrowheads="1"/>
          </p:cNvSpPr>
          <p:nvPr/>
        </p:nvSpPr>
        <p:spPr bwMode="auto">
          <a:xfrm>
            <a:off x="3502660" y="1351915"/>
            <a:ext cx="8051800" cy="13220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  <a:scene3d>
              <a:camera prst="orthographicFront"/>
              <a:lightRig rig="soft" dir="tl"/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/>
            <a:r>
              <a:rPr lang="zh-CN" altLang="en-US" sz="4000">
                <a:latin typeface="Arial" pitchFamily="34" charset="0"/>
                <a:sym typeface="+mn-ea"/>
              </a:rPr>
              <a:t>古话说，赐予千金，不如教子一技，教子一技不如赐予好名。</a:t>
            </a:r>
            <a:endParaRPr lang="zh-CN" altLang="en-US" sz="4000" b="1" spc="67">
              <a:ln w="11430"/>
              <a:solidFill>
                <a:srgbClr val="00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字魂35号-经典雅黑" panose="02000000000000000000" pitchFamily="2" charset="-122"/>
              <a:ea typeface="字魂35号-经典雅黑" panose="02000000000000000000" pitchFamily="2" charset="-122"/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0" p14:dur="1500">
        <p:random/>
      </p:transition>
    </mc:Choice>
    <mc:Fallback>
      <p:transition spd="slow" advClick="0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dur="1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3" y="-3175"/>
            <a:ext cx="12180732" cy="6864349"/>
          </a:xfrm>
          <a:prstGeom prst="rect">
            <a:avLst/>
          </a:prstGeom>
        </p:spPr>
      </p:pic>
      <p:sp>
        <p:nvSpPr>
          <p:cNvPr id="7170" name="Text Box 2"/>
          <p:cNvSpPr txBox="1"/>
          <p:nvPr/>
        </p:nvSpPr>
        <p:spPr>
          <a:xfrm>
            <a:off x="4702810" y="1148398"/>
            <a:ext cx="5466080" cy="645160"/>
          </a:xfrm>
          <a:prstGeom prst="rect">
            <a:avLst/>
          </a:prstGeom>
          <a:noFill/>
          <a:ln w="9525">
            <a:noFill/>
          </a:ln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>
                <a:latin typeface="Arial" pitchFamily="34" charset="0"/>
              </a:rPr>
              <a:t>1</a:t>
            </a:r>
            <a:r>
              <a:rPr lang="zh-CN" altLang="en-US" sz="3600">
                <a:latin typeface="Arial" pitchFamily="34" charset="0"/>
              </a:rPr>
              <a:t>、起店名应该遵守的原则</a:t>
            </a:r>
            <a:r>
              <a:rPr lang="zh-CN" altLang="en-US">
                <a:latin typeface="Arial" pitchFamily="34" charset="0"/>
              </a:rPr>
              <a:t> </a:t>
            </a:r>
            <a:endParaRPr lang="zh-CN" altLang="en-US">
              <a:latin typeface="Arial" pitchFamily="34" charset="0"/>
            </a:endParaRPr>
          </a:p>
        </p:txBody>
      </p:sp>
      <p:sp>
        <p:nvSpPr>
          <p:cNvPr id="7171" name="Text Box 3"/>
          <p:cNvSpPr txBox="1"/>
          <p:nvPr/>
        </p:nvSpPr>
        <p:spPr>
          <a:xfrm>
            <a:off x="3981768" y="2366963"/>
            <a:ext cx="7294880" cy="2738120"/>
          </a:xfrm>
          <a:prstGeom prst="rect">
            <a:avLst/>
          </a:prstGeom>
          <a:noFill/>
          <a:ln w="9525">
            <a:noFill/>
          </a:ln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400">
                <a:solidFill>
                  <a:srgbClr val="FF6600"/>
                </a:solidFill>
                <a:latin typeface="Arial" pitchFamily="34" charset="0"/>
              </a:rPr>
              <a:t>1</a:t>
            </a:r>
            <a:r>
              <a:rPr lang="zh-CN" altLang="en-US" sz="2400">
                <a:solidFill>
                  <a:srgbClr val="FF6600"/>
                </a:solidFill>
                <a:latin typeface="Arial" pitchFamily="34" charset="0"/>
              </a:rPr>
              <a:t>、简短易懂 ，</a:t>
            </a:r>
            <a:r>
              <a:rPr lang="en-US" altLang="zh-CN" sz="2400">
                <a:solidFill>
                  <a:srgbClr val="FF6600"/>
                </a:solidFill>
                <a:latin typeface="Arial" pitchFamily="34" charset="0"/>
              </a:rPr>
              <a:t>3-6</a:t>
            </a:r>
            <a:r>
              <a:rPr lang="zh-CN" altLang="en-US" sz="2400">
                <a:solidFill>
                  <a:srgbClr val="FF6600"/>
                </a:solidFill>
                <a:latin typeface="Arial" pitchFamily="34" charset="0"/>
              </a:rPr>
              <a:t>字最好 ，</a:t>
            </a:r>
            <a:r>
              <a:rPr lang="zh-CN" altLang="en-US" sz="2400">
                <a:latin typeface="Arial" pitchFamily="34" charset="0"/>
              </a:rPr>
              <a:t>衣度空间，色彩地带</a:t>
            </a:r>
            <a:endParaRPr lang="zh-CN" altLang="en-US" sz="2400">
              <a:latin typeface="Arial" pitchFamily="34" charset="0"/>
            </a:endParaRPr>
          </a:p>
          <a:p>
            <a:pPr algn="l"/>
            <a:r>
              <a:rPr lang="en-US" altLang="zh-CN" sz="2400">
                <a:solidFill>
                  <a:srgbClr val="FF6600"/>
                </a:solidFill>
                <a:latin typeface="Arial" pitchFamily="34" charset="0"/>
              </a:rPr>
              <a:t>2</a:t>
            </a:r>
            <a:r>
              <a:rPr lang="zh-CN" altLang="en-US" sz="2400">
                <a:solidFill>
                  <a:srgbClr val="FF6600"/>
                </a:solidFill>
                <a:latin typeface="Arial" pitchFamily="34" charset="0"/>
              </a:rPr>
              <a:t>、朗朗上口 ，记易，比较幽默、具有深厚内涵 ，</a:t>
            </a:r>
            <a:endParaRPr lang="zh-CN" altLang="en-US" sz="2400">
              <a:solidFill>
                <a:srgbClr val="FF6600"/>
              </a:solidFill>
              <a:latin typeface="Arial" pitchFamily="34" charset="0"/>
            </a:endParaRPr>
          </a:p>
          <a:p>
            <a:pPr algn="l"/>
            <a:r>
              <a:rPr lang="zh-CN" altLang="en-US" sz="2400">
                <a:latin typeface="Arial" pitchFamily="34" charset="0"/>
              </a:rPr>
              <a:t>小荷的城堡</a:t>
            </a:r>
            <a:r>
              <a:rPr lang="en-US" altLang="zh-CN" sz="2400">
                <a:latin typeface="Arial" pitchFamily="34" charset="0"/>
              </a:rPr>
              <a:t>,</a:t>
            </a:r>
            <a:r>
              <a:rPr lang="zh-CN" altLang="en-US" sz="2400">
                <a:latin typeface="Arial" pitchFamily="34" charset="0"/>
              </a:rPr>
              <a:t>美家美户 </a:t>
            </a:r>
            <a:r>
              <a:rPr lang="en-US" altLang="zh-CN" sz="2400">
                <a:latin typeface="Arial" pitchFamily="34" charset="0"/>
              </a:rPr>
              <a:t>,</a:t>
            </a:r>
            <a:r>
              <a:rPr lang="zh-CN" altLang="en-US" sz="2400">
                <a:latin typeface="Arial" pitchFamily="34" charset="0"/>
              </a:rPr>
              <a:t>衣见钟情 </a:t>
            </a:r>
            <a:r>
              <a:rPr lang="en-US" altLang="zh-CN" sz="2400">
                <a:latin typeface="Arial" pitchFamily="34" charset="0"/>
              </a:rPr>
              <a:t>, “</a:t>
            </a:r>
            <a:r>
              <a:rPr lang="zh-CN" altLang="en-US" sz="2400">
                <a:latin typeface="Arial" pitchFamily="34" charset="0"/>
              </a:rPr>
              <a:t>伞”亮登场 </a:t>
            </a:r>
            <a:endParaRPr lang="en-US" altLang="zh-CN" sz="2400">
              <a:latin typeface="Arial" pitchFamily="34" charset="0"/>
            </a:endParaRPr>
          </a:p>
          <a:p>
            <a:pPr algn="l"/>
            <a:r>
              <a:rPr lang="en-US" altLang="zh-CN" sz="2400">
                <a:solidFill>
                  <a:srgbClr val="FF6600"/>
                </a:solidFill>
                <a:latin typeface="Arial" pitchFamily="34" charset="0"/>
              </a:rPr>
              <a:t>3</a:t>
            </a:r>
            <a:r>
              <a:rPr lang="zh-CN" altLang="en-US" sz="2400">
                <a:solidFill>
                  <a:srgbClr val="FF6600"/>
                </a:solidFill>
                <a:latin typeface="Arial" pitchFamily="34" charset="0"/>
              </a:rPr>
              <a:t>、避免雷同 ，“暗访”</a:t>
            </a:r>
            <a:r>
              <a:rPr lang="zh-CN" altLang="en-US" sz="2400">
                <a:latin typeface="Arial" pitchFamily="34" charset="0"/>
              </a:rPr>
              <a:t> ，“化妆品折扣店”</a:t>
            </a:r>
            <a:endParaRPr lang="zh-CN" altLang="en-US" sz="2400">
              <a:latin typeface="Arial" pitchFamily="34" charset="0"/>
            </a:endParaRPr>
          </a:p>
          <a:p>
            <a:pPr algn="l"/>
            <a:r>
              <a:rPr lang="en-US" altLang="zh-CN" sz="2400">
                <a:solidFill>
                  <a:srgbClr val="FF6600"/>
                </a:solidFill>
                <a:latin typeface="Arial" pitchFamily="34" charset="0"/>
              </a:rPr>
              <a:t>4</a:t>
            </a:r>
            <a:r>
              <a:rPr lang="zh-CN" altLang="en-US" sz="2400">
                <a:solidFill>
                  <a:srgbClr val="FF6600"/>
                </a:solidFill>
                <a:latin typeface="Arial" pitchFamily="34" charset="0"/>
              </a:rPr>
              <a:t>、避免生僻字 ，追求独特 </a:t>
            </a:r>
            <a:endParaRPr lang="zh-CN" altLang="en-US" sz="2400">
              <a:solidFill>
                <a:srgbClr val="FF6600"/>
              </a:solidFill>
              <a:latin typeface="Arial" pitchFamily="34" charset="0"/>
            </a:endParaRPr>
          </a:p>
          <a:p>
            <a:pPr algn="l"/>
            <a:r>
              <a:rPr lang="en-US" altLang="zh-CN" sz="2400">
                <a:solidFill>
                  <a:srgbClr val="FF6600"/>
                </a:solidFill>
                <a:latin typeface="Arial" pitchFamily="34" charset="0"/>
              </a:rPr>
              <a:t>5</a:t>
            </a:r>
            <a:r>
              <a:rPr lang="zh-CN" altLang="en-US" sz="2400">
                <a:solidFill>
                  <a:srgbClr val="FF6600"/>
                </a:solidFill>
                <a:latin typeface="Arial" pitchFamily="34" charset="0"/>
              </a:rPr>
              <a:t>、尽量告知主营商品</a:t>
            </a:r>
            <a:r>
              <a:rPr lang="zh-CN" altLang="en-US" sz="2400">
                <a:latin typeface="Arial" pitchFamily="34" charset="0"/>
              </a:rPr>
              <a:t>，“精品廊”、“诚信无价”</a:t>
            </a:r>
            <a:r>
              <a:rPr lang="zh-CN" altLang="en-US" sz="2400">
                <a:solidFill>
                  <a:srgbClr val="FF6600"/>
                </a:solidFill>
                <a:latin typeface="Arial" pitchFamily="34" charset="0"/>
              </a:rPr>
              <a:t> </a:t>
            </a:r>
            <a:endParaRPr lang="zh-CN" altLang="en-US" sz="2400">
              <a:solidFill>
                <a:srgbClr val="FF6600"/>
              </a:solidFill>
              <a:latin typeface="Arial" pitchFamily="34" charset="0"/>
            </a:endParaRPr>
          </a:p>
          <a:p>
            <a:pPr algn="l"/>
            <a:r>
              <a:rPr lang="en-US" altLang="zh-CN" sz="2400">
                <a:solidFill>
                  <a:srgbClr val="FF6600"/>
                </a:solidFill>
                <a:latin typeface="Arial" pitchFamily="34" charset="0"/>
              </a:rPr>
              <a:t>6</a:t>
            </a:r>
            <a:r>
              <a:rPr lang="zh-CN" altLang="en-US" sz="2400">
                <a:solidFill>
                  <a:srgbClr val="FF6600"/>
                </a:solidFill>
                <a:latin typeface="Arial" pitchFamily="34" charset="0"/>
              </a:rPr>
              <a:t>、具有消费特征 ，</a:t>
            </a:r>
            <a:r>
              <a:rPr lang="en-US" altLang="zh-CN" sz="2400">
                <a:latin typeface="Arial" pitchFamily="34" charset="0"/>
              </a:rPr>
              <a:t>“</a:t>
            </a:r>
            <a:r>
              <a:rPr lang="zh-CN" altLang="en-US" sz="2400">
                <a:latin typeface="Arial" pitchFamily="34" charset="0"/>
              </a:rPr>
              <a:t>飘扬眼镜店”、“光明眼镜店</a:t>
            </a:r>
            <a:r>
              <a:rPr lang="zh-CN" altLang="en-US" sz="2800">
                <a:latin typeface="Arial" pitchFamily="34" charset="0"/>
              </a:rPr>
              <a:t>” </a:t>
            </a:r>
            <a:endParaRPr lang="en-US" altLang="zh-CN" sz="2800">
              <a:latin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8102" y="17780"/>
            <a:ext cx="12180732" cy="6864349"/>
          </a:xfrm>
          <a:prstGeom prst="rect">
            <a:avLst/>
          </a:prstGeom>
        </p:spPr>
      </p:pic>
      <p:sp>
        <p:nvSpPr>
          <p:cNvPr id="8194" name="Text Box 2"/>
          <p:cNvSpPr txBox="1"/>
          <p:nvPr/>
        </p:nvSpPr>
        <p:spPr>
          <a:xfrm>
            <a:off x="5740718" y="994093"/>
            <a:ext cx="3637280" cy="645160"/>
          </a:xfrm>
          <a:prstGeom prst="rect">
            <a:avLst/>
          </a:prstGeom>
          <a:noFill/>
          <a:ln w="9525">
            <a:noFill/>
          </a:ln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600">
                <a:latin typeface="Arial" pitchFamily="34" charset="0"/>
              </a:rPr>
              <a:t>2</a:t>
            </a:r>
            <a:r>
              <a:rPr lang="zh-CN" altLang="en-US" sz="3600">
                <a:latin typeface="Arial" pitchFamily="34" charset="0"/>
              </a:rPr>
              <a:t>、起店名的技巧</a:t>
            </a:r>
            <a:r>
              <a:rPr lang="zh-CN" altLang="en-US">
                <a:latin typeface="Arial" pitchFamily="34" charset="0"/>
              </a:rPr>
              <a:t> </a:t>
            </a:r>
            <a:endParaRPr lang="zh-CN" altLang="en-US">
              <a:latin typeface="Arial" pitchFamily="34" charset="0"/>
            </a:endParaRPr>
          </a:p>
        </p:txBody>
      </p:sp>
      <p:sp>
        <p:nvSpPr>
          <p:cNvPr id="8195" name="Text Box 3"/>
          <p:cNvSpPr txBox="1"/>
          <p:nvPr/>
        </p:nvSpPr>
        <p:spPr>
          <a:xfrm>
            <a:off x="4155123" y="2164557"/>
            <a:ext cx="7447280" cy="3415030"/>
          </a:xfrm>
          <a:prstGeom prst="rect">
            <a:avLst/>
          </a:prstGeom>
          <a:noFill/>
          <a:ln w="9525">
            <a:noFill/>
          </a:ln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400">
                <a:solidFill>
                  <a:srgbClr val="FF6600"/>
                </a:solidFill>
                <a:latin typeface="Arial" pitchFamily="34" charset="0"/>
              </a:rPr>
              <a:t>1</a:t>
            </a:r>
            <a:r>
              <a:rPr lang="zh-CN" altLang="en-US" sz="2400">
                <a:solidFill>
                  <a:srgbClr val="FF6600"/>
                </a:solidFill>
                <a:latin typeface="Arial" pitchFamily="34" charset="0"/>
              </a:rPr>
              <a:t>、借名生辉法，</a:t>
            </a:r>
            <a:r>
              <a:rPr lang="en-US" altLang="zh-CN" sz="2400">
                <a:solidFill>
                  <a:srgbClr val="FF6600"/>
                </a:solidFill>
                <a:latin typeface="Arial" pitchFamily="34" charset="0"/>
              </a:rPr>
              <a:t>”</a:t>
            </a:r>
            <a:r>
              <a:rPr lang="zh-CN" altLang="en-US" sz="2400">
                <a:latin typeface="Arial" pitchFamily="34" charset="0"/>
              </a:rPr>
              <a:t>衣网情深</a:t>
            </a:r>
            <a:r>
              <a:rPr lang="en-US" altLang="zh-CN" sz="2400">
                <a:latin typeface="Arial" pitchFamily="34" charset="0"/>
              </a:rPr>
              <a:t>”,</a:t>
            </a:r>
            <a:r>
              <a:rPr lang="zh-CN" altLang="en-US" sz="2400">
                <a:latin typeface="Arial" pitchFamily="34" charset="0"/>
              </a:rPr>
              <a:t>花无缺 </a:t>
            </a:r>
            <a:r>
              <a:rPr lang="en-US" altLang="zh-CN" sz="2400">
                <a:latin typeface="Arial" pitchFamily="34" charset="0"/>
              </a:rPr>
              <a:t>,</a:t>
            </a:r>
            <a:endParaRPr lang="en-US" altLang="zh-CN" sz="2400">
              <a:latin typeface="Arial" pitchFamily="34" charset="0"/>
            </a:endParaRPr>
          </a:p>
          <a:p>
            <a:pPr algn="l"/>
            <a:r>
              <a:rPr lang="zh-CN" altLang="en-US" sz="2400">
                <a:latin typeface="Arial" pitchFamily="34" charset="0"/>
              </a:rPr>
              <a:t>卖炭翁</a:t>
            </a:r>
            <a:r>
              <a:rPr lang="en-US" altLang="zh-CN" sz="2400">
                <a:latin typeface="Arial" pitchFamily="34" charset="0"/>
              </a:rPr>
              <a:t>(</a:t>
            </a:r>
            <a:r>
              <a:rPr lang="zh-CN" altLang="en-US" sz="2400">
                <a:latin typeface="Arial" pitchFamily="34" charset="0"/>
              </a:rPr>
              <a:t>炭雕礼品</a:t>
            </a:r>
            <a:r>
              <a:rPr lang="en-US" altLang="zh-CN" sz="2400">
                <a:latin typeface="Arial" pitchFamily="34" charset="0"/>
              </a:rPr>
              <a:t>)</a:t>
            </a:r>
            <a:r>
              <a:rPr lang="en-US" altLang="zh-CN" sz="1600">
                <a:latin typeface="Arial" pitchFamily="34" charset="0"/>
              </a:rPr>
              <a:t> </a:t>
            </a:r>
            <a:r>
              <a:rPr lang="en-US" altLang="zh-CN" sz="2400">
                <a:latin typeface="Arial" pitchFamily="34" charset="0"/>
              </a:rPr>
              <a:t>,</a:t>
            </a:r>
            <a:r>
              <a:rPr lang="zh-CN" altLang="en-US" sz="2400">
                <a:latin typeface="Arial" pitchFamily="34" charset="0"/>
              </a:rPr>
              <a:t>无所不包</a:t>
            </a:r>
            <a:r>
              <a:rPr lang="en-US" altLang="zh-CN" sz="2400">
                <a:latin typeface="Arial" pitchFamily="34" charset="0"/>
              </a:rPr>
              <a:t>,</a:t>
            </a:r>
            <a:r>
              <a:rPr lang="zh-CN" altLang="en-US" sz="2400">
                <a:latin typeface="Arial" pitchFamily="34" charset="0"/>
              </a:rPr>
              <a:t>千姿百袋</a:t>
            </a:r>
            <a:r>
              <a:rPr lang="en-US" altLang="zh-CN" sz="2400">
                <a:latin typeface="Arial" pitchFamily="34" charset="0"/>
              </a:rPr>
              <a:t>,</a:t>
            </a:r>
            <a:r>
              <a:rPr lang="en-US" altLang="zh-CN" sz="1600">
                <a:latin typeface="Arial" pitchFamily="34" charset="0"/>
              </a:rPr>
              <a:t> </a:t>
            </a:r>
            <a:endParaRPr lang="en-US" altLang="zh-CN" sz="2400">
              <a:latin typeface="Arial" pitchFamily="34" charset="0"/>
            </a:endParaRPr>
          </a:p>
          <a:p>
            <a:pPr algn="l"/>
            <a:r>
              <a:rPr lang="en-US" altLang="zh-CN" sz="2400">
                <a:solidFill>
                  <a:srgbClr val="FF6600"/>
                </a:solidFill>
                <a:latin typeface="Arial" pitchFamily="34" charset="0"/>
              </a:rPr>
              <a:t>2</a:t>
            </a:r>
            <a:r>
              <a:rPr lang="zh-CN" altLang="en-US" sz="2400">
                <a:solidFill>
                  <a:srgbClr val="FF6600"/>
                </a:solidFill>
                <a:latin typeface="Arial" pitchFamily="34" charset="0"/>
              </a:rPr>
              <a:t>、借典脱俗法 </a:t>
            </a:r>
            <a:r>
              <a:rPr lang="zh-CN" altLang="en-US" sz="2400">
                <a:latin typeface="Arial" pitchFamily="34" charset="0"/>
              </a:rPr>
              <a:t>“贵妃醉酒”，“万家灯火灯饰店”，</a:t>
            </a:r>
            <a:endParaRPr lang="zh-CN" altLang="en-US" sz="2400">
              <a:latin typeface="Arial" pitchFamily="34" charset="0"/>
            </a:endParaRPr>
          </a:p>
          <a:p>
            <a:pPr algn="l"/>
            <a:r>
              <a:rPr lang="zh-CN" altLang="en-US" sz="2400">
                <a:latin typeface="Arial" pitchFamily="34" charset="0"/>
              </a:rPr>
              <a:t>“雕刻时光茶具”</a:t>
            </a:r>
            <a:endParaRPr lang="zh-CN" altLang="en-US" sz="2400">
              <a:latin typeface="Arial" pitchFamily="34" charset="0"/>
            </a:endParaRPr>
          </a:p>
          <a:p>
            <a:pPr algn="l"/>
            <a:r>
              <a:rPr lang="en-US" altLang="zh-CN" sz="2400">
                <a:solidFill>
                  <a:srgbClr val="FF6600"/>
                </a:solidFill>
                <a:latin typeface="Arial" pitchFamily="34" charset="0"/>
              </a:rPr>
              <a:t>3</a:t>
            </a:r>
            <a:r>
              <a:rPr lang="zh-CN" altLang="en-US" sz="2400">
                <a:solidFill>
                  <a:srgbClr val="FF6600"/>
                </a:solidFill>
                <a:latin typeface="Arial" pitchFamily="34" charset="0"/>
              </a:rPr>
              <a:t>、借用商品特色</a:t>
            </a:r>
            <a:r>
              <a:rPr lang="zh-CN" altLang="en-US" sz="2400">
                <a:latin typeface="Arial" pitchFamily="34" charset="0"/>
              </a:rPr>
              <a:t>“第</a:t>
            </a:r>
            <a:r>
              <a:rPr lang="en-US" altLang="zh-CN" sz="2400">
                <a:latin typeface="Arial" pitchFamily="34" charset="0"/>
              </a:rPr>
              <a:t>5</a:t>
            </a:r>
            <a:r>
              <a:rPr lang="zh-CN" altLang="en-US" sz="2400">
                <a:latin typeface="Arial" pitchFamily="34" charset="0"/>
              </a:rPr>
              <a:t>季专业男装”</a:t>
            </a:r>
            <a:endParaRPr lang="zh-CN" altLang="en-US" sz="2400">
              <a:latin typeface="Arial" pitchFamily="34" charset="0"/>
            </a:endParaRPr>
          </a:p>
          <a:p>
            <a:pPr algn="l"/>
            <a:r>
              <a:rPr lang="en-US" altLang="zh-CN" sz="2400">
                <a:solidFill>
                  <a:srgbClr val="FF6600"/>
                </a:solidFill>
                <a:latin typeface="Arial" pitchFamily="34" charset="0"/>
              </a:rPr>
              <a:t>4</a:t>
            </a:r>
            <a:r>
              <a:rPr lang="zh-CN" altLang="en-US" sz="2400">
                <a:solidFill>
                  <a:srgbClr val="FF6600"/>
                </a:solidFill>
                <a:latin typeface="Arial" pitchFamily="34" charset="0"/>
              </a:rPr>
              <a:t>、投其所好</a:t>
            </a:r>
            <a:r>
              <a:rPr lang="en-US" altLang="zh-CN" sz="2400">
                <a:solidFill>
                  <a:srgbClr val="FF6600"/>
                </a:solidFill>
                <a:latin typeface="Arial" pitchFamily="34" charset="0"/>
              </a:rPr>
              <a:t>,</a:t>
            </a:r>
            <a:r>
              <a:rPr lang="zh-CN" altLang="en-US" sz="2400">
                <a:latin typeface="Arial" pitchFamily="34" charset="0"/>
              </a:rPr>
              <a:t>花落谁家</a:t>
            </a:r>
            <a:r>
              <a:rPr lang="zh-CN" altLang="en-US" sz="1600">
                <a:latin typeface="Arial" pitchFamily="34" charset="0"/>
              </a:rPr>
              <a:t> </a:t>
            </a:r>
            <a:r>
              <a:rPr lang="en-US" altLang="zh-CN" sz="1600">
                <a:latin typeface="Arial" pitchFamily="34" charset="0"/>
              </a:rPr>
              <a:t>,</a:t>
            </a:r>
            <a:endParaRPr lang="en-US" altLang="zh-CN" sz="2400">
              <a:solidFill>
                <a:srgbClr val="FF6600"/>
              </a:solidFill>
              <a:latin typeface="Arial" pitchFamily="34" charset="0"/>
            </a:endParaRPr>
          </a:p>
          <a:p>
            <a:pPr algn="l"/>
            <a:r>
              <a:rPr lang="en-US" altLang="zh-CN" sz="2400">
                <a:solidFill>
                  <a:srgbClr val="FF6600"/>
                </a:solidFill>
                <a:latin typeface="Arial" pitchFamily="34" charset="0"/>
              </a:rPr>
              <a:t>5</a:t>
            </a:r>
            <a:r>
              <a:rPr lang="zh-CN" altLang="en-US" sz="2400">
                <a:solidFill>
                  <a:srgbClr val="FF6600"/>
                </a:solidFill>
                <a:latin typeface="Arial" pitchFamily="34" charset="0"/>
              </a:rPr>
              <a:t>、巧用数字，</a:t>
            </a:r>
            <a:r>
              <a:rPr lang="zh-CN" altLang="en-US" sz="2400">
                <a:latin typeface="Arial" pitchFamily="34" charset="0"/>
              </a:rPr>
              <a:t>京城第一数码</a:t>
            </a:r>
            <a:endParaRPr lang="zh-CN" altLang="en-US" sz="2400">
              <a:latin typeface="Arial" pitchFamily="34" charset="0"/>
            </a:endParaRPr>
          </a:p>
          <a:p>
            <a:pPr algn="l"/>
            <a:r>
              <a:rPr lang="en-US" altLang="zh-CN" sz="2400">
                <a:solidFill>
                  <a:srgbClr val="FF6600"/>
                </a:solidFill>
                <a:latin typeface="Arial" pitchFamily="34" charset="0"/>
              </a:rPr>
              <a:t>6</a:t>
            </a:r>
            <a:r>
              <a:rPr lang="zh-CN" altLang="en-US" sz="2400">
                <a:solidFill>
                  <a:srgbClr val="FF6600"/>
                </a:solidFill>
                <a:latin typeface="Arial" pitchFamily="34" charset="0"/>
              </a:rPr>
              <a:t>、善选角度</a:t>
            </a:r>
            <a:r>
              <a:rPr lang="zh-CN" altLang="en-US" sz="2400">
                <a:latin typeface="Arial" pitchFamily="34" charset="0"/>
              </a:rPr>
              <a:t>，“化妆品折扣店”，“美丽加油站”</a:t>
            </a:r>
            <a:endParaRPr lang="zh-CN" altLang="en-US" sz="2400">
              <a:latin typeface="Arial" pitchFamily="34" charset="0"/>
            </a:endParaRPr>
          </a:p>
          <a:p>
            <a:pPr algn="l"/>
            <a:r>
              <a:rPr lang="en-US" altLang="zh-CN" sz="2400">
                <a:solidFill>
                  <a:srgbClr val="FF6600"/>
                </a:solidFill>
                <a:latin typeface="Arial" pitchFamily="34" charset="0"/>
              </a:rPr>
              <a:t>7</a:t>
            </a:r>
            <a:r>
              <a:rPr lang="zh-CN" altLang="en-US" sz="2400">
                <a:solidFill>
                  <a:srgbClr val="FF6600"/>
                </a:solidFill>
                <a:latin typeface="Arial" pitchFamily="34" charset="0"/>
              </a:rPr>
              <a:t>、综合考虑多种因素</a:t>
            </a:r>
            <a:endParaRPr lang="zh-CN" altLang="en-US" sz="2400">
              <a:solidFill>
                <a:srgbClr val="FF6600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607" y="-16510"/>
            <a:ext cx="12180732" cy="6864349"/>
          </a:xfrm>
          <a:prstGeom prst="rect">
            <a:avLst/>
          </a:prstGeom>
        </p:spPr>
      </p:pic>
      <p:sp>
        <p:nvSpPr>
          <p:cNvPr id="9218" name="Text Box 2"/>
          <p:cNvSpPr txBox="1"/>
          <p:nvPr/>
        </p:nvSpPr>
        <p:spPr>
          <a:xfrm>
            <a:off x="5394960" y="750570"/>
            <a:ext cx="4551680" cy="645160"/>
          </a:xfrm>
          <a:prstGeom prst="rect">
            <a:avLst/>
          </a:prstGeom>
          <a:noFill/>
          <a:ln w="9525">
            <a:noFill/>
          </a:ln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600">
                <a:latin typeface="Arial" pitchFamily="34" charset="0"/>
              </a:rPr>
              <a:t>3</a:t>
            </a:r>
            <a:r>
              <a:rPr lang="zh-CN" altLang="en-US" sz="3600">
                <a:latin typeface="Arial" pitchFamily="34" charset="0"/>
              </a:rPr>
              <a:t>、起店名的注意事项</a:t>
            </a:r>
            <a:r>
              <a:rPr lang="zh-CN" altLang="en-US">
                <a:latin typeface="Arial" pitchFamily="34" charset="0"/>
              </a:rPr>
              <a:t> </a:t>
            </a:r>
            <a:endParaRPr lang="zh-CN" altLang="en-US">
              <a:latin typeface="Arial" pitchFamily="34" charset="0"/>
            </a:endParaRPr>
          </a:p>
        </p:txBody>
      </p:sp>
      <p:sp>
        <p:nvSpPr>
          <p:cNvPr id="9219" name="Text Box 3"/>
          <p:cNvSpPr txBox="1"/>
          <p:nvPr/>
        </p:nvSpPr>
        <p:spPr>
          <a:xfrm>
            <a:off x="4004945" y="1395730"/>
            <a:ext cx="7331710" cy="5262245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400">
                <a:solidFill>
                  <a:srgbClr val="FF6600"/>
                </a:solidFill>
                <a:latin typeface="Arial" pitchFamily="34" charset="0"/>
              </a:rPr>
              <a:t>1</a:t>
            </a:r>
            <a:r>
              <a:rPr lang="zh-CN" altLang="en-US" sz="2400">
                <a:solidFill>
                  <a:srgbClr val="FF6600"/>
                </a:solidFill>
                <a:latin typeface="Arial" pitchFamily="34" charset="0"/>
              </a:rPr>
              <a:t>、要能通过店名看出店铺主营产品</a:t>
            </a:r>
            <a:r>
              <a:rPr lang="zh-CN" altLang="en-US" sz="2400">
                <a:latin typeface="Arial" pitchFamily="34" charset="0"/>
              </a:rPr>
              <a:t>“时尚女装流行前线”</a:t>
            </a:r>
            <a:r>
              <a:rPr lang="zh-CN" altLang="en-US" sz="1600">
                <a:latin typeface="Arial" pitchFamily="34" charset="0"/>
              </a:rPr>
              <a:t> </a:t>
            </a:r>
            <a:endParaRPr lang="zh-CN" altLang="en-US" sz="2400">
              <a:solidFill>
                <a:srgbClr val="FF6600"/>
              </a:solidFill>
              <a:latin typeface="Arial" pitchFamily="34" charset="0"/>
            </a:endParaRPr>
          </a:p>
          <a:p>
            <a:pPr algn="l"/>
            <a:r>
              <a:rPr lang="en-US" altLang="zh-CN" sz="2400">
                <a:solidFill>
                  <a:srgbClr val="FF6600"/>
                </a:solidFill>
                <a:latin typeface="Arial" pitchFamily="34" charset="0"/>
              </a:rPr>
              <a:t>2</a:t>
            </a:r>
            <a:r>
              <a:rPr lang="zh-CN" altLang="en-US" sz="2400">
                <a:solidFill>
                  <a:srgbClr val="FF6600"/>
                </a:solidFill>
                <a:latin typeface="Arial" pitchFamily="34" charset="0"/>
              </a:rPr>
              <a:t>、店名要能体现网店优势</a:t>
            </a:r>
            <a:r>
              <a:rPr lang="zh-CN" altLang="en-US" sz="2400">
                <a:latin typeface="Arial" pitchFamily="34" charset="0"/>
              </a:rPr>
              <a:t>，“</a:t>
            </a:r>
            <a:r>
              <a:rPr lang="en-US" altLang="zh-CN" sz="2400">
                <a:latin typeface="Arial" pitchFamily="34" charset="0"/>
              </a:rPr>
              <a:t>100%</a:t>
            </a:r>
            <a:r>
              <a:rPr lang="zh-CN" altLang="en-US" sz="2400">
                <a:latin typeface="Arial" pitchFamily="34" charset="0"/>
              </a:rPr>
              <a:t>好评”、“皇冠卖家”</a:t>
            </a:r>
            <a:r>
              <a:rPr lang="zh-CN" altLang="en-US" sz="1600">
                <a:latin typeface="Arial" pitchFamily="34" charset="0"/>
              </a:rPr>
              <a:t> </a:t>
            </a:r>
            <a:endParaRPr lang="zh-CN" altLang="en-US" sz="2400">
              <a:solidFill>
                <a:srgbClr val="FF6600"/>
              </a:solidFill>
              <a:latin typeface="Arial" pitchFamily="34" charset="0"/>
            </a:endParaRPr>
          </a:p>
          <a:p>
            <a:pPr algn="l"/>
            <a:r>
              <a:rPr lang="en-US" altLang="zh-CN" sz="2400">
                <a:solidFill>
                  <a:srgbClr val="FF6600"/>
                </a:solidFill>
                <a:latin typeface="Arial" pitchFamily="34" charset="0"/>
              </a:rPr>
              <a:t>3</a:t>
            </a:r>
            <a:r>
              <a:rPr lang="zh-CN" altLang="en-US" sz="2400">
                <a:solidFill>
                  <a:srgbClr val="FF6600"/>
                </a:solidFill>
                <a:latin typeface="Arial" pitchFamily="34" charset="0"/>
              </a:rPr>
              <a:t>、取名要合法，不能用 </a:t>
            </a:r>
            <a:r>
              <a:rPr lang="zh-CN" altLang="en-US" sz="2400">
                <a:latin typeface="Arial" pitchFamily="34" charset="0"/>
              </a:rPr>
              <a:t>“八一”、“</a:t>
            </a:r>
            <a:r>
              <a:rPr lang="en-US" altLang="zh-CN" sz="2400">
                <a:latin typeface="Arial" pitchFamily="34" charset="0"/>
              </a:rPr>
              <a:t>110”</a:t>
            </a:r>
            <a:r>
              <a:rPr lang="zh-CN" altLang="en-US" sz="2400">
                <a:latin typeface="Arial" pitchFamily="34" charset="0"/>
              </a:rPr>
              <a:t>、“</a:t>
            </a:r>
            <a:r>
              <a:rPr lang="en-US" altLang="zh-CN" sz="2400">
                <a:latin typeface="Arial" pitchFamily="34" charset="0"/>
              </a:rPr>
              <a:t>119”</a:t>
            </a:r>
            <a:r>
              <a:rPr lang="zh-CN" altLang="en-US" sz="2400">
                <a:latin typeface="Arial" pitchFamily="34" charset="0"/>
              </a:rPr>
              <a:t>、</a:t>
            </a:r>
            <a:endParaRPr lang="zh-CN" altLang="en-US" sz="2400">
              <a:latin typeface="Arial" pitchFamily="34" charset="0"/>
            </a:endParaRPr>
          </a:p>
          <a:p>
            <a:pPr algn="l"/>
            <a:r>
              <a:rPr lang="zh-CN" altLang="en-US" sz="2400">
                <a:latin typeface="Arial" pitchFamily="34" charset="0"/>
              </a:rPr>
              <a:t>“</a:t>
            </a:r>
            <a:r>
              <a:rPr lang="en-US" altLang="zh-CN" sz="2400">
                <a:latin typeface="Arial" pitchFamily="34" charset="0"/>
              </a:rPr>
              <a:t>12315”</a:t>
            </a:r>
            <a:r>
              <a:rPr lang="zh-CN" altLang="en-US" sz="2400">
                <a:latin typeface="Arial" pitchFamily="34" charset="0"/>
              </a:rPr>
              <a:t>，</a:t>
            </a:r>
            <a:r>
              <a:rPr lang="zh-CN" altLang="en-US" sz="1600">
                <a:latin typeface="Arial" pitchFamily="34" charset="0"/>
              </a:rPr>
              <a:t> </a:t>
            </a:r>
            <a:r>
              <a:rPr lang="zh-CN" altLang="en-US" sz="2400">
                <a:latin typeface="Arial" pitchFamily="34" charset="0"/>
              </a:rPr>
              <a:t>“中国”、“中华”、“全国”、“国家”、</a:t>
            </a:r>
            <a:endParaRPr lang="zh-CN" altLang="en-US" sz="2400">
              <a:latin typeface="Arial" pitchFamily="34" charset="0"/>
            </a:endParaRPr>
          </a:p>
          <a:p>
            <a:pPr algn="l"/>
            <a:r>
              <a:rPr lang="zh-CN" altLang="en-US" sz="2400">
                <a:latin typeface="Arial" pitchFamily="34" charset="0"/>
              </a:rPr>
              <a:t>“国际”，</a:t>
            </a:r>
            <a:r>
              <a:rPr lang="zh-CN" altLang="en-US" sz="1600">
                <a:latin typeface="Arial" pitchFamily="34" charset="0"/>
              </a:rPr>
              <a:t> </a:t>
            </a:r>
            <a:r>
              <a:rPr lang="zh-CN" altLang="en-US" sz="2400">
                <a:latin typeface="Arial" pitchFamily="34" charset="0"/>
              </a:rPr>
              <a:t>可以选用“店”、“馆”、“部”、“行”、</a:t>
            </a:r>
            <a:endParaRPr lang="zh-CN" altLang="en-US" sz="2400">
              <a:latin typeface="Arial" pitchFamily="34" charset="0"/>
            </a:endParaRPr>
          </a:p>
          <a:p>
            <a:pPr algn="l"/>
            <a:r>
              <a:rPr lang="zh-CN" altLang="en-US" sz="2400">
                <a:latin typeface="Arial" pitchFamily="34" charset="0"/>
              </a:rPr>
              <a:t>“中心”等字样不得使用“企业”、“公司”和“专业合作社”</a:t>
            </a:r>
            <a:r>
              <a:rPr lang="zh-CN" altLang="en-US" sz="1600">
                <a:latin typeface="Arial" pitchFamily="34" charset="0"/>
              </a:rPr>
              <a:t> </a:t>
            </a:r>
            <a:endParaRPr lang="zh-CN" altLang="en-US" sz="2400">
              <a:solidFill>
                <a:srgbClr val="FF6600"/>
              </a:solidFill>
              <a:latin typeface="Arial" pitchFamily="34" charset="0"/>
            </a:endParaRPr>
          </a:p>
          <a:p>
            <a:pPr algn="l"/>
            <a:r>
              <a:rPr lang="en-US" altLang="zh-CN" sz="2400">
                <a:solidFill>
                  <a:srgbClr val="FF6600"/>
                </a:solidFill>
                <a:latin typeface="Arial" pitchFamily="34" charset="0"/>
              </a:rPr>
              <a:t>4</a:t>
            </a:r>
            <a:r>
              <a:rPr lang="zh-CN" altLang="en-US" sz="2400">
                <a:solidFill>
                  <a:srgbClr val="FF6600"/>
                </a:solidFill>
                <a:latin typeface="Arial" pitchFamily="34" charset="0"/>
              </a:rPr>
              <a:t>、忌讳用生僻字 和没有意义的名字 </a:t>
            </a:r>
            <a:endParaRPr lang="zh-CN" altLang="en-US" sz="2400">
              <a:solidFill>
                <a:srgbClr val="FF6600"/>
              </a:solidFill>
              <a:latin typeface="Arial" pitchFamily="34" charset="0"/>
            </a:endParaRPr>
          </a:p>
          <a:p>
            <a:pPr algn="l"/>
            <a:r>
              <a:rPr lang="en-US" altLang="zh-CN" sz="2400">
                <a:solidFill>
                  <a:srgbClr val="FF6600"/>
                </a:solidFill>
                <a:latin typeface="Arial" pitchFamily="34" charset="0"/>
              </a:rPr>
              <a:t>5</a:t>
            </a:r>
            <a:r>
              <a:rPr lang="zh-CN" altLang="en-US" sz="2400">
                <a:solidFill>
                  <a:srgbClr val="FF6600"/>
                </a:solidFill>
                <a:latin typeface="Arial" pitchFamily="34" charset="0"/>
              </a:rPr>
              <a:t>、随意改名，频繁更换店名会给人造成店面不稳定</a:t>
            </a:r>
            <a:r>
              <a:rPr lang="zh-CN" altLang="en-US" sz="1600">
                <a:latin typeface="Arial" pitchFamily="34" charset="0"/>
              </a:rPr>
              <a:t> </a:t>
            </a:r>
            <a:endParaRPr lang="zh-CN" altLang="en-US" sz="2400">
              <a:solidFill>
                <a:srgbClr val="FF6600"/>
              </a:solidFill>
              <a:latin typeface="Arial" pitchFamily="34" charset="0"/>
            </a:endParaRPr>
          </a:p>
          <a:p>
            <a:pPr algn="l"/>
            <a:endParaRPr lang="zh-CN" altLang="en-US" sz="2400">
              <a:solidFill>
                <a:srgbClr val="FF6600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67" y="-3175"/>
            <a:ext cx="12180732" cy="6864349"/>
          </a:xfrm>
          <a:prstGeom prst="rect">
            <a:avLst/>
          </a:prstGeom>
        </p:spPr>
      </p:pic>
      <p:sp>
        <p:nvSpPr>
          <p:cNvPr id="10242" name="Rectangle 3"/>
          <p:cNvSpPr>
            <a:spLocks noGrp="1"/>
          </p:cNvSpPr>
          <p:nvPr>
            <p:ph idx="1"/>
          </p:nvPr>
        </p:nvSpPr>
        <p:spPr/>
        <p:txBody>
          <a:bodyPr vert="horz" wrap="square" anchor="t"/>
          <a:lstStyle/>
          <a:p>
            <a:r>
              <a:rPr lang="en-US" altLang="zh-CN"/>
              <a:t>2010</a:t>
            </a:r>
            <a:r>
              <a:rPr lang="zh-CN" altLang="en-US"/>
              <a:t>年叶先生卖数码产品，后卖机电产品，取名“伯乐机电”，“浙江伯乐机电”</a:t>
            </a:r>
            <a:endParaRPr lang="zh-CN" altLang="en-US"/>
          </a:p>
          <a:p>
            <a:r>
              <a:rPr lang="zh-CN" altLang="en-US"/>
              <a:t>接到工商部门的调查，因不存在这样的机电企业，侵犯了</a:t>
            </a:r>
            <a:r>
              <a:rPr lang="en-US" altLang="zh-CN"/>
              <a:t>《</a:t>
            </a:r>
            <a:r>
              <a:rPr lang="zh-CN" altLang="en-US"/>
              <a:t>中华人民共和国不正当竞争法</a:t>
            </a:r>
            <a:r>
              <a:rPr lang="en-US" altLang="zh-CN"/>
              <a:t>》</a:t>
            </a:r>
            <a:r>
              <a:rPr lang="zh-CN" altLang="en-US"/>
              <a:t>，停止其行为，并罚款</a:t>
            </a:r>
            <a:r>
              <a:rPr lang="en-US" altLang="zh-CN"/>
              <a:t>1</a:t>
            </a:r>
            <a:r>
              <a:rPr lang="zh-CN" altLang="en-US"/>
              <a:t>万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68" y="-12065"/>
            <a:ext cx="12180732" cy="6864349"/>
          </a:xfrm>
          <a:prstGeom prst="rect">
            <a:avLst/>
          </a:prstGeom>
        </p:spPr>
      </p:pic>
      <p:sp>
        <p:nvSpPr>
          <p:cNvPr id="13" name="矩形 33"/>
          <p:cNvSpPr>
            <a:spLocks noChangeArrowheads="1"/>
          </p:cNvSpPr>
          <p:nvPr/>
        </p:nvSpPr>
        <p:spPr bwMode="auto">
          <a:xfrm>
            <a:off x="5830047" y="4878787"/>
            <a:ext cx="6246832" cy="169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1216025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1216025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1216025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1216025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1216025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1216025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1216025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1216025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1216025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20000"/>
              </a:spcBef>
              <a:buFontTx/>
              <a:buNone/>
            </a:pPr>
            <a:r>
              <a:rPr lang="en-US" altLang="zh-CN" sz="1100">
                <a:latin typeface="Agency FB" panose="020b0503020202020204" pitchFamily="34" charset="0"/>
                <a:ea typeface="方正古隶简体" panose="03000509000000000000" pitchFamily="65" charset="-122"/>
                <a:sym typeface="Arial" pitchFamily="34" charset="0"/>
              </a:rPr>
              <a:t>Please read the instructions and work at the end of themanualtemplate. according to your need to draw the text box size</a:t>
            </a:r>
            <a:endParaRPr lang="en-US" altLang="zh-CN" sz="1100">
              <a:latin typeface="Agency FB" panose="020b0503020202020204" pitchFamily="34" charset="0"/>
              <a:ea typeface="方正古隶简体" panose="03000509000000000000" pitchFamily="65" charset="-122"/>
              <a:sym typeface="Arial" pitchFamily="34" charset="0"/>
            </a:endParaRPr>
          </a:p>
        </p:txBody>
      </p:sp>
      <p:sp>
        <p:nvSpPr>
          <p:cNvPr id="14" name="文本框 19"/>
          <p:cNvSpPr txBox="1">
            <a:spLocks noChangeArrowheads="1"/>
          </p:cNvSpPr>
          <p:nvPr/>
        </p:nvSpPr>
        <p:spPr bwMode="auto">
          <a:xfrm>
            <a:off x="5572156" y="3993663"/>
            <a:ext cx="6762615" cy="13220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/>
            <a:r>
              <a:rPr lang="zh-CN" altLang="en-US" sz="4000" noProof="0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+mj-lt"/>
                <a:ea typeface="+mj-ea"/>
                <a:cs typeface="+mj-cs"/>
                <a:sym typeface="+mn-ea"/>
              </a:rPr>
              <a:t>网上注册</a:t>
            </a:r>
            <a:endParaRPr kumimoji="0" lang="zh-CN" altLang="en-US" sz="4000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pPr algn="ctr" defTabSz="914400"/>
            <a:endParaRPr lang="zh-CN" altLang="en-US" sz="4000" b="1" spc="67">
              <a:ln w="11430"/>
              <a:solidFill>
                <a:srgbClr val="00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字魂35号-经典雅黑" panose="02000000000000000000" pitchFamily="2" charset="-122"/>
              <a:ea typeface="字魂35号-经典雅黑" panose="02000000000000000000" pitchFamily="2" charset="-122"/>
              <a:cs typeface="微软雅黑" panose="020b0503020204020204" charset="-122"/>
            </a:endParaRPr>
          </a:p>
        </p:txBody>
      </p:sp>
      <p:pic>
        <p:nvPicPr>
          <p:cNvPr id="15" name="图片 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9625" y="929588"/>
            <a:ext cx="2964549" cy="2964549"/>
          </a:xfrm>
          <a:prstGeom prst="rect">
            <a:avLst/>
          </a:prstGeom>
        </p:spPr>
      </p:pic>
      <p:sp>
        <p:nvSpPr>
          <p:cNvPr id="16" name="文本框 15"/>
          <p:cNvSpPr txBox="1"/>
          <p:nvPr/>
        </p:nvSpPr>
        <p:spPr>
          <a:xfrm>
            <a:off x="8107370" y="1378290"/>
            <a:ext cx="1560830" cy="14452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800" b="1">
                <a:solidFill>
                  <a:srgbClr val="000000"/>
                </a:solidFill>
                <a:latin typeface="微软雅黑" panose="020b0503020204020204" charset="-122"/>
              </a:rPr>
              <a:t>02</a:t>
            </a:r>
            <a:endParaRPr lang="zh-CN" altLang="en-US" sz="8800" b="1">
              <a:solidFill>
                <a:srgbClr val="000000"/>
              </a:solidFill>
              <a:latin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0" p14:dur="1500">
        <p:random/>
      </p:transition>
    </mc:Choice>
    <mc:Fallback>
      <p:transition spd="slow" advClick="0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dur="1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863" y="-3175"/>
            <a:ext cx="12180732" cy="6864349"/>
          </a:xfrm>
          <a:prstGeom prst="rect">
            <a:avLst/>
          </a:prstGeom>
        </p:spPr>
      </p:pic>
      <p:sp>
        <p:nvSpPr>
          <p:cNvPr id="7" name="灯片编号占位符 4"/>
          <p:cNvSpPr txBox="1">
            <a:spLocks noGrp="1"/>
          </p:cNvSpPr>
          <p:nvPr/>
        </p:nvSpPr>
        <p:spPr bwMode="auto">
          <a:xfrm>
            <a:off x="8077200" y="6248400"/>
            <a:ext cx="2133600" cy="457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9A0DB2DC-4C9A-4742-B13C-FB6460FD3503}" type="slidenum">
              <a:rPr lang="en-US" altLang="zh-CN" sz="1000" b="0">
                <a:latin typeface="Constantia" panose="02030602050306030303" pitchFamily="18" charset="0"/>
                <a:ea typeface="宋体" panose="02010600030101010101" pitchFamily="2" charset="-122"/>
              </a:rPr>
              <a:t>10</a:t>
            </a:fld>
            <a:endParaRPr lang="en-US" altLang="zh-CN" sz="1000" b="0">
              <a:latin typeface="Constantia" panose="02030602050306030303" pitchFamily="18" charset="0"/>
              <a:ea typeface="宋体" panose="02010600030101010101" pitchFamily="2" charset="-122"/>
            </a:endParaRPr>
          </a:p>
        </p:txBody>
      </p:sp>
      <p:sp>
        <p:nvSpPr>
          <p:cNvPr id="12291" name="Rectangle 2"/>
          <p:cNvSpPr/>
          <p:nvPr/>
        </p:nvSpPr>
        <p:spPr>
          <a:xfrm>
            <a:off x="4646930" y="712470"/>
            <a:ext cx="5410200" cy="6858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/>
            <a:r>
              <a:rPr lang="en-US" altLang="zh-CN" sz="3600">
                <a:latin typeface="宋体" panose="02010600030101010101" pitchFamily="2" charset="-122"/>
                <a:ea typeface="宋体" panose="02010600030101010101" pitchFamily="2" charset="-122"/>
              </a:rPr>
              <a:t>1. </a:t>
            </a:r>
            <a: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</a:rPr>
              <a:t>认证申请</a:t>
            </a:r>
            <a:endParaRPr lang="zh-CN" altLang="en-US" sz="36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2292" name="Picture 45" descr="tbuni_58[1]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1400" y="1680210"/>
            <a:ext cx="7348538" cy="19240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3" name="Picture 46" descr="您通过了支付宝个人实名认证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352800"/>
            <a:ext cx="1162050" cy="68421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4" name="Picture 47" descr="attest_bussiness_small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43600" y="3429000"/>
            <a:ext cx="1143000" cy="6334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295" name="Rectangle 48"/>
          <p:cNvSpPr/>
          <p:nvPr/>
        </p:nvSpPr>
        <p:spPr>
          <a:xfrm>
            <a:off x="3369310" y="4460875"/>
            <a:ext cx="7772400" cy="1630045"/>
          </a:xfrm>
          <a:prstGeom prst="rect">
            <a:avLst/>
          </a:prstGeom>
          <a:noFill/>
          <a:ln w="9525">
            <a:noFill/>
          </a:ln>
        </p:spPr>
        <p:txBody>
          <a:bodyPr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 algn="l">
              <a:buFont typeface="Wingdings" panose="05000000000000000000" pitchFamily="2" charset="2"/>
              <a:buChar char="l"/>
            </a:pPr>
            <a:r>
              <a:rPr lang="zh-CN" altLang="en-US" sz="2000" b="0">
                <a:latin typeface="Georgia" panose="02040502050405020303" pitchFamily="18" charset="0"/>
                <a:ea typeface="宋体" panose="02010600030101010101" pitchFamily="2" charset="-122"/>
              </a:rPr>
              <a:t>如果支付宝帐户类型为个人，申请认证时系统只会出现“申请个人实名认证”的路径；如果支付宝帐户类型为公司，申请认证时系统会出现“申请商家实名认证”。 </a:t>
            </a:r>
            <a:endParaRPr lang="zh-CN" altLang="en-US" sz="2000" b="0">
              <a:latin typeface="Georgia" panose="02040502050405020303" pitchFamily="18" charset="0"/>
              <a:ea typeface="宋体" panose="02010600030101010101" pitchFamily="2" charset="-122"/>
            </a:endParaRPr>
          </a:p>
          <a:p>
            <a:pPr marL="571500" indent="-571500" algn="l">
              <a:buFont typeface="Wingdings" panose="05000000000000000000" pitchFamily="2" charset="2"/>
              <a:buChar char="l"/>
            </a:pPr>
            <a:r>
              <a:rPr lang="zh-CN" altLang="en-US" sz="2000" b="0">
                <a:latin typeface="Georgia" panose="02040502050405020303" pitchFamily="18" charset="0"/>
                <a:ea typeface="宋体" panose="02010600030101010101" pitchFamily="2" charset="-122"/>
              </a:rPr>
              <a:t>支付宝认证除了核实身份信息以外，还核实了银行账户等信息。通过支付宝认证后，相当于拥有了一张互联网身份证。</a:t>
            </a:r>
            <a:endParaRPr lang="zh-CN" altLang="en-US" sz="2000" b="0">
              <a:latin typeface="Georgia" panose="02040502050405020303" pitchFamily="18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3" y="-3175"/>
            <a:ext cx="12180732" cy="6864349"/>
          </a:xfrm>
          <a:prstGeom prst="rect">
            <a:avLst/>
          </a:prstGeom>
        </p:spPr>
      </p:pic>
      <p:sp>
        <p:nvSpPr>
          <p:cNvPr id="5" name="灯片编号占位符 4"/>
          <p:cNvSpPr txBox="1">
            <a:spLocks noGrp="1"/>
          </p:cNvSpPr>
          <p:nvPr/>
        </p:nvSpPr>
        <p:spPr bwMode="auto">
          <a:xfrm>
            <a:off x="8077200" y="6248400"/>
            <a:ext cx="2133600" cy="457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9A0DB2DC-4C9A-4742-B13C-FB6460FD3503}" type="slidenum">
              <a:rPr lang="en-US" altLang="zh-CN" sz="1000" b="0">
                <a:latin typeface="Constantia" panose="02030602050306030303" pitchFamily="18" charset="0"/>
                <a:ea typeface="宋体" panose="02010600030101010101" pitchFamily="2" charset="-122"/>
              </a:rPr>
              <a:t>11</a:t>
            </a:fld>
            <a:endParaRPr lang="en-US" altLang="zh-CN" sz="1000" b="0">
              <a:latin typeface="Constantia" panose="02030602050306030303" pitchFamily="18" charset="0"/>
              <a:ea typeface="宋体" panose="02010600030101010101" pitchFamily="2" charset="-122"/>
            </a:endParaRPr>
          </a:p>
        </p:txBody>
      </p:sp>
      <p:sp>
        <p:nvSpPr>
          <p:cNvPr id="13315" name="Rectangle 2"/>
          <p:cNvSpPr/>
          <p:nvPr/>
        </p:nvSpPr>
        <p:spPr>
          <a:xfrm>
            <a:off x="5207635" y="1245235"/>
            <a:ext cx="5410200" cy="6858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/>
            <a:r>
              <a:rPr lang="en-US" altLang="zh-CN" sz="3600">
                <a:latin typeface="宋体" panose="02010600030101010101" pitchFamily="2" charset="-122"/>
                <a:ea typeface="宋体" panose="02010600030101010101" pitchFamily="2" charset="-122"/>
              </a:rPr>
              <a:t>2. </a:t>
            </a:r>
            <a: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</a:rPr>
              <a:t>发布宝贝</a:t>
            </a:r>
            <a:r>
              <a:rPr lang="en-US" altLang="zh-CN" sz="3600">
                <a:latin typeface="宋体" panose="02010600030101010101" pitchFamily="2" charset="-122"/>
                <a:ea typeface="宋体" panose="02010600030101010101" pitchFamily="2" charset="-122"/>
              </a:rPr>
              <a:t>&amp;</a:t>
            </a:r>
            <a: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</a:rPr>
              <a:t>开设店铺 </a:t>
            </a:r>
            <a:endParaRPr lang="zh-CN" altLang="en-US" sz="36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3316" name="Picture 45" descr="tbuni_59[1]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1025" y="2760345"/>
            <a:ext cx="7043738" cy="31718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3" y="-3175"/>
            <a:ext cx="12180732" cy="6864349"/>
          </a:xfrm>
          <a:prstGeom prst="rect">
            <a:avLst/>
          </a:prstGeom>
        </p:spPr>
      </p:pic>
      <p:sp>
        <p:nvSpPr>
          <p:cNvPr id="14338" name="Rectangle 2"/>
          <p:cNvSpPr>
            <a:spLocks noGrp="1"/>
          </p:cNvSpPr>
          <p:nvPr>
            <p:ph type="title"/>
          </p:nvPr>
        </p:nvSpPr>
        <p:spPr>
          <a:xfrm>
            <a:off x="5406073" y="516573"/>
            <a:ext cx="7772400" cy="1143000"/>
          </a:xfrm>
        </p:spPr>
        <p:txBody>
          <a:bodyPr vert="horz" wrap="square" lIns="0" rIns="0" bIns="0" anchor="b"/>
          <a:lstStyle/>
          <a:p>
            <a:pPr>
              <a:buNone/>
            </a:pPr>
            <a:r>
              <a:rPr lang="zh-CN" altLang="en-US" sz="2800"/>
              <a:t>开设店铺</a:t>
            </a:r>
            <a:endParaRPr lang="zh-CN" altLang="en-US" sz="2800"/>
          </a:p>
        </p:txBody>
      </p:sp>
      <p:pic>
        <p:nvPicPr>
          <p:cNvPr id="14339" name="Picture 3" descr="2007-03-22_15570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7023" y="1863408"/>
            <a:ext cx="2849562" cy="47974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4516" name="Picture 4" descr="捕获区域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0415" y="2370455"/>
            <a:ext cx="5724525" cy="331311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45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45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28" y="23495"/>
            <a:ext cx="12180732" cy="6864349"/>
          </a:xfrm>
          <a:prstGeom prst="rect">
            <a:avLst/>
          </a:prstGeom>
        </p:spPr>
      </p:pic>
      <p:sp>
        <p:nvSpPr>
          <p:cNvPr id="8" name="灯片编号占位符 5"/>
          <p:cNvSpPr txBox="1">
            <a:spLocks noGrp="1"/>
          </p:cNvSpPr>
          <p:nvPr/>
        </p:nvSpPr>
        <p:spPr bwMode="auto">
          <a:xfrm>
            <a:off x="8077200" y="6248400"/>
            <a:ext cx="2133600" cy="457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9A0DB2DC-4C9A-4742-B13C-FB6460FD3503}" type="slidenum">
              <a:rPr lang="en-US" altLang="zh-CN" sz="1000" b="0">
                <a:latin typeface="Constantia" panose="02030602050306030303" pitchFamily="18" charset="0"/>
                <a:ea typeface="宋体" panose="02010600030101010101" pitchFamily="2" charset="-122"/>
              </a:rPr>
              <a:t>13</a:t>
            </a:fld>
            <a:endParaRPr lang="en-US" altLang="zh-CN" sz="1000" b="0">
              <a:latin typeface="Constantia" panose="02030602050306030303" pitchFamily="18" charset="0"/>
              <a:ea typeface="宋体" panose="02010600030101010101" pitchFamily="2" charset="-122"/>
            </a:endParaRPr>
          </a:p>
        </p:txBody>
      </p:sp>
      <p:sp>
        <p:nvSpPr>
          <p:cNvPr id="15363" name="Rectangle 2"/>
          <p:cNvSpPr>
            <a:spLocks noGrp="1"/>
          </p:cNvSpPr>
          <p:nvPr>
            <p:ph type="title" idx="4294967295"/>
          </p:nvPr>
        </p:nvSpPr>
        <p:spPr>
          <a:xfrm>
            <a:off x="5209540" y="304800"/>
            <a:ext cx="5867400" cy="1143000"/>
          </a:xfrm>
        </p:spPr>
        <p:txBody>
          <a:bodyPr vert="horz" wrap="square" lIns="0" rIns="0" bIns="0" anchor="b"/>
          <a:lstStyle/>
          <a:p>
            <a:pPr>
              <a:buNone/>
            </a:pPr>
            <a:r>
              <a:rPr lang="zh-CN" altLang="en-US"/>
              <a:t>店铺功能</a:t>
            </a:r>
            <a:endParaRPr lang="zh-CN" altLang="en-US"/>
          </a:p>
        </p:txBody>
      </p:sp>
      <p:sp>
        <p:nvSpPr>
          <p:cNvPr id="15364" name="Rectangle 3"/>
          <p:cNvSpPr>
            <a:spLocks noGrp="1"/>
          </p:cNvSpPr>
          <p:nvPr>
            <p:ph type="body" idx="4294967295"/>
          </p:nvPr>
        </p:nvSpPr>
        <p:spPr>
          <a:xfrm>
            <a:off x="1524000" y="1600200"/>
            <a:ext cx="8229600" cy="4525963"/>
          </a:xfrm>
        </p:spPr>
        <p:txBody>
          <a:bodyPr vert="horz" wrap="square" anchor="t"/>
          <a:lstStyle/>
          <a:p>
            <a:pPr marL="692150" lvl="1" indent="-347345"/>
            <a:endParaRPr lang="en-US" altLang="zh-CN"/>
          </a:p>
          <a:p>
            <a:pPr marL="692150" lvl="1" indent="-347345"/>
            <a:endParaRPr lang="en-US" altLang="zh-CN"/>
          </a:p>
          <a:p>
            <a:pPr marL="692150" lvl="1" indent="-347345"/>
            <a:endParaRPr lang="en-US" altLang="zh-CN"/>
          </a:p>
          <a:p>
            <a:pPr marL="692150" lvl="1" indent="-347345"/>
            <a:endParaRPr lang="en-US" altLang="zh-CN"/>
          </a:p>
          <a:p>
            <a:pPr marL="692150" lvl="1" indent="-347345"/>
            <a:endParaRPr lang="en-US" altLang="zh-CN"/>
          </a:p>
          <a:p>
            <a:pPr marL="692150" lvl="1" indent="-347345"/>
            <a:endParaRPr lang="en-US" altLang="zh-CN"/>
          </a:p>
          <a:p>
            <a:pPr marL="692150" lvl="1" indent="-347345"/>
            <a:endParaRPr lang="en-US" altLang="zh-CN"/>
          </a:p>
        </p:txBody>
      </p:sp>
      <p:pic>
        <p:nvPicPr>
          <p:cNvPr id="15365" name="Picture 4"/>
          <p:cNvPicPr>
            <a:picLocks noChangeAspect="1"/>
          </p:cNvPicPr>
          <p:nvPr/>
        </p:nvPicPr>
        <p:blipFill>
          <a:blip r:embed="rId4"/>
          <a:srcRect b="5470"/>
          <a:stretch>
            <a:fillRect/>
          </a:stretch>
        </p:blipFill>
        <p:spPr>
          <a:xfrm>
            <a:off x="4461510" y="2737485"/>
            <a:ext cx="6230938" cy="3794125"/>
          </a:xfrm>
          <a:prstGeom prst="rect">
            <a:avLst/>
          </a:prstGeom>
          <a:noFill/>
          <a:ln w="9525" cap="flat" cmpd="sng">
            <a:solidFill>
              <a:schemeClr val="hlink"/>
            </a:solidFill>
            <a:prstDash val="solid"/>
            <a:miter/>
            <a:headEnd type="none" w="med" len="med"/>
            <a:tailEnd type="none" w="med" len="med"/>
          </a:ln>
        </p:spPr>
      </p:pic>
      <p:sp>
        <p:nvSpPr>
          <p:cNvPr id="15366" name="Oval 5"/>
          <p:cNvSpPr/>
          <p:nvPr/>
        </p:nvSpPr>
        <p:spPr>
          <a:xfrm>
            <a:off x="3000375" y="6092825"/>
            <a:ext cx="1143000" cy="304800"/>
          </a:xfrm>
          <a:prstGeom prst="ellipse">
            <a:avLst/>
          </a:prstGeom>
          <a:noFill/>
          <a:ln w="28575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zh-CN" altLang="en-US" sz="2600" b="0">
              <a:solidFill>
                <a:schemeClr val="tx2"/>
              </a:solidFill>
              <a:latin typeface="Georgia" panose="02040502050405020303" pitchFamily="18" charset="0"/>
              <a:ea typeface="宋体" panose="02010600030101010101" pitchFamily="2" charset="-122"/>
            </a:endParaRPr>
          </a:p>
        </p:txBody>
      </p:sp>
      <p:sp>
        <p:nvSpPr>
          <p:cNvPr id="15367" name="Rectangle 6"/>
          <p:cNvSpPr/>
          <p:nvPr/>
        </p:nvSpPr>
        <p:spPr>
          <a:xfrm>
            <a:off x="4436745" y="1600200"/>
            <a:ext cx="7239000" cy="838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</a:pPr>
            <a:r>
              <a:rPr lang="zh-CN" altLang="en-US" sz="1600" b="0">
                <a:latin typeface="宋体" panose="02010600030101010101" pitchFamily="2" charset="-122"/>
                <a:ea typeface="宋体" panose="02010600030101010101" pitchFamily="2" charset="-122"/>
              </a:rPr>
              <a:t>进入“我的淘宝”点 “管理我的店铺”进行开设店铺的基本设置</a:t>
            </a:r>
            <a:endParaRPr lang="zh-CN" altLang="en-US" sz="1600" b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 algn="l"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</a:pPr>
            <a:r>
              <a:rPr lang="zh-CN" altLang="en-US" sz="1600" b="0">
                <a:latin typeface="宋体" panose="02010600030101010101" pitchFamily="2" charset="-122"/>
                <a:ea typeface="宋体" panose="02010600030101010101" pitchFamily="2" charset="-122"/>
              </a:rPr>
              <a:t>在发布</a:t>
            </a:r>
            <a:r>
              <a:rPr lang="en-US" altLang="zh-CN" sz="1600" b="0">
                <a:latin typeface="宋体" panose="02010600030101010101" pitchFamily="2" charset="-122"/>
                <a:ea typeface="宋体" panose="02010600030101010101" pitchFamily="2" charset="-122"/>
              </a:rPr>
              <a:t>10</a:t>
            </a:r>
            <a:r>
              <a:rPr lang="zh-CN" altLang="en-US" sz="1600" b="0">
                <a:latin typeface="宋体" panose="02010600030101010101" pitchFamily="2" charset="-122"/>
                <a:ea typeface="宋体" panose="02010600030101010101" pitchFamily="2" charset="-122"/>
              </a:rPr>
              <a:t>件商品以后</a:t>
            </a:r>
            <a:r>
              <a:rPr lang="en-US" altLang="zh-CN" sz="1600" b="0">
                <a:latin typeface="宋体" panose="02010600030101010101" pitchFamily="2" charset="-122"/>
                <a:ea typeface="宋体" panose="02010600030101010101" pitchFamily="2" charset="-122"/>
              </a:rPr>
              <a:t>, </a:t>
            </a:r>
            <a:r>
              <a:rPr lang="zh-CN" altLang="en-US" sz="1600" b="0">
                <a:latin typeface="宋体" panose="02010600030101010101" pitchFamily="2" charset="-122"/>
                <a:ea typeface="宋体" panose="02010600030101010101" pitchFamily="2" charset="-122"/>
              </a:rPr>
              <a:t>但可开始装修管理起自己的店铺了</a:t>
            </a:r>
            <a:endParaRPr lang="zh-CN" altLang="en-US" sz="1600" b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 algn="l"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</a:pPr>
            <a:r>
              <a:rPr lang="zh-CN" altLang="en-US" sz="1600" b="0">
                <a:latin typeface="宋体" panose="02010600030101010101" pitchFamily="2" charset="-122"/>
                <a:ea typeface="宋体" panose="02010600030101010101" pitchFamily="2" charset="-122"/>
              </a:rPr>
              <a:t>未开店时“管理我的店铺”处显示的将是“免费开店”</a:t>
            </a:r>
            <a:endParaRPr lang="zh-CN" altLang="en-US" sz="1600" b="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5368" name="Oval 7"/>
          <p:cNvSpPr/>
          <p:nvPr/>
        </p:nvSpPr>
        <p:spPr>
          <a:xfrm>
            <a:off x="8382000" y="2438400"/>
            <a:ext cx="838200" cy="381000"/>
          </a:xfrm>
          <a:prstGeom prst="ellipse">
            <a:avLst/>
          </a:prstGeom>
          <a:noFill/>
          <a:ln w="28575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zh-CN" altLang="en-US" sz="2600" b="0">
              <a:solidFill>
                <a:schemeClr val="tx2"/>
              </a:solidFill>
              <a:latin typeface="Georgia" panose="02040502050405020303" pitchFamily="18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https://d.book118.com/577010020041006032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ID" val="553512"/>
  <p:tag name="MH" val="20160830110146"/>
  <p:tag name="MH_LIBRARY" val="CONTENTS"/>
  <p:tag name="MH_ORDER" val="1"/>
  <p:tag name="MH_TYPE" val="NUMBER"/>
</p:tagLst>
</file>

<file path=ppt/tags/tag2.xml><?xml version="1.0" encoding="utf-8"?>
<p:tagLst xmlns:p="http://schemas.openxmlformats.org/presentationml/2006/main">
  <p:tag name="ID" val="553512"/>
  <p:tag name="MH" val="20160830110146"/>
  <p:tag name="MH_LIBRARY" val="CONTENTS"/>
  <p:tag name="MH_ORDER" val="1"/>
  <p:tag name="MH_TYPE" val="ENTRY"/>
</p:tagLst>
</file>

<file path=ppt/tags/tag3.xml><?xml version="1.0" encoding="utf-8"?>
<p:tagLst xmlns:p="http://schemas.openxmlformats.org/presentationml/2006/main">
  <p:tag name="ID" val="553512"/>
  <p:tag name="MH" val="20160830110146"/>
  <p:tag name="MH_LIBRARY" val="CONTENTS"/>
  <p:tag name="MH_ORDER" val="2"/>
  <p:tag name="MH_TYPE" val="NUMBER"/>
</p:tagLst>
</file>

<file path=ppt/tags/tag4.xml><?xml version="1.0" encoding="utf-8"?>
<p:tagLst xmlns:p="http://schemas.openxmlformats.org/presentationml/2006/main">
  <p:tag name="ID" val="553512"/>
  <p:tag name="MH" val="20160830110146"/>
  <p:tag name="MH_LIBRARY" val="CONTENTS"/>
  <p:tag name="MH_ORDER" val="2"/>
  <p:tag name="MH_TYPE" val="ENTRY"/>
</p:tagLst>
</file>

<file path=ppt/tags/tag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33">
      <vt:lpstr>Arial</vt:lpstr>
      <vt:lpstr>Calibri</vt:lpstr>
      <vt:lpstr>等线 Light</vt:lpstr>
      <vt:lpstr>等线</vt:lpstr>
      <vt:lpstr>印品黑体</vt:lpstr>
      <vt:lpstr>字魂36号-正文宋楷</vt:lpstr>
      <vt:lpstr>Calibri Light</vt:lpstr>
      <vt:lpstr>宋体</vt:lpstr>
      <vt:lpstr>字魂59号-创粗黑</vt:lpstr>
      <vt:lpstr>inpin heiti</vt:lpstr>
      <vt:lpstr>Times New Roman</vt:lpstr>
      <vt:lpstr>Agency FB</vt:lpstr>
      <vt:lpstr>方正古隶简体</vt:lpstr>
      <vt:lpstr>字魂35号-经典雅黑</vt:lpstr>
      <vt:lpstr>微软雅黑</vt:lpstr>
      <vt:lpstr>Constantia</vt:lpstr>
      <vt:lpstr>Wingdings</vt:lpstr>
      <vt:lpstr>Georgia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开设店铺</vt:lpstr>
      <vt:lpstr>店铺功能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2024-09-04T23:17:18.740</cp:lastPrinted>
  <dcterms:created xsi:type="dcterms:W3CDTF">2024-09-04T15:17:18Z</dcterms:created>
  <dcterms:modified xsi:type="dcterms:W3CDTF">2024-09-04T15:17:21Z</dcterms:modified>
</cp:coreProperties>
</file>