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7"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5DE25168-669B-484A-80B7-7E8B25C4A4F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24004FD-25DD-44A8-91B3-EEF596937E7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D6A56676-E0CB-4CEF-9C7F-01FD82EEF77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6CF14E4D-71F7-42DB-B662-BEA29105680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717B75DD-018F-4818-B89A-E899284326AF}"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F9CBEEFF-2FD3-4ACC-B991-8CF0F3C20B38}"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29B64BF6-06E3-4DB6-B30F-FD552F189BF3}"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9C31D06-2470-4D0F-BBA5-47B556A68E8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452C6B6-F8EF-4D0C-99C5-4FA2FE69349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3DA64E7-A022-4F11-BADF-686BF226ADC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749DFBC-3096-41F1-9B65-96250C69481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封面">
    <p:spTree>
      <p:nvGrpSpPr>
        <p:cNvPr id="1" name=""/>
        <p:cNvGrpSpPr/>
        <p:nvPr/>
      </p:nvGrpSpPr>
      <p:grpSpPr>
        <a:xfrm>
          <a:off x="0" y="0"/>
          <a:ext cx="0" cy="0"/>
        </a:xfrm>
      </p:grpSpPr>
      <p:pic>
        <p:nvPicPr>
          <p:cNvPr id="2" name="图片 22"/>
          <p:cNvPicPr>
            <a:picLocks noChangeAspect="1"/>
          </p:cNvPicPr>
          <p:nvPr userDrawn="1"/>
        </p:nvPicPr>
        <p:blipFill>
          <a:blip r:embed="rId1"/>
          <a:stretch>
            <a:fillRect/>
          </a:stretch>
        </p:blipFill>
        <p:spPr>
          <a:xfrm>
            <a:off x="0" y="-1"/>
            <a:ext cx="12192000" cy="6858000"/>
          </a:xfrm>
          <a:prstGeom prst="rect">
            <a:avLst/>
          </a:prstGeom>
        </p:spPr>
      </p:pic>
      <p:sp>
        <p:nvSpPr>
          <p:cNvPr id="3" name="矩形 4"/>
          <p:cNvSpPr/>
          <p:nvPr userDrawn="1"/>
        </p:nvSpPr>
        <p:spPr>
          <a:xfrm>
            <a:off x="0" y="-1"/>
            <a:ext cx="12192000" cy="6857999"/>
          </a:xfrm>
          <a:prstGeom prst="rect">
            <a:avLst/>
          </a:prstGeom>
          <a:gradFill>
            <a:gsLst>
              <a:gs pos="10000">
                <a:schemeClr val="accent1"/>
              </a:gs>
              <a:gs pos="30000">
                <a:schemeClr val="accent3">
                  <a:alpha val="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kumimoji="1" lang="zh-CN" altLang="en-US"/>
          </a:p>
        </p:txBody>
      </p:sp>
      <p:sp>
        <p:nvSpPr>
          <p:cNvPr id="4" name="标题 1"/>
          <p:cNvSpPr>
            <a:spLocks noGrp="1"/>
          </p:cNvSpPr>
          <p:nvPr>
            <p:ph type="ctrTitle" idx="2147483647" hasCustomPrompt="1"/>
          </p:nvPr>
        </p:nvSpPr>
        <p:spPr>
          <a:xfrm>
            <a:off x="392698" y="5131305"/>
            <a:ext cx="6019597" cy="1311128"/>
          </a:xfrm>
        </p:spPr>
        <p:txBody>
          <a:bodyPr wrap="none" anchor="b">
            <a:spAutoFit/>
          </a:bodyPr>
          <a:lstStyle>
            <a:lvl1pPr algn="l">
              <a:defRPr sz="8800" b="0" i="0" spc="300">
                <a:solidFill>
                  <a:schemeClr val="bg1"/>
                </a:solidFill>
                <a:latin typeface="Microsoft YaHei" panose="020b0503020204020204" pitchFamily="34" charset="-122"/>
                <a:ea typeface="Microsoft YaHei" panose="020b0503020204020204" pitchFamily="34" charset="-122"/>
              </a:defRPr>
            </a:lvl1pPr>
          </a:lstStyle>
          <a:p>
            <a:r>
              <a:rPr kumimoji="1" lang="zh-CN" altLang="en-US"/>
              <a:t>主标题样式</a:t>
            </a:r>
            <a:endParaRPr/>
          </a:p>
        </p:txBody>
      </p:sp>
      <p:sp>
        <p:nvSpPr>
          <p:cNvPr id="5" name="文本占位符 17"/>
          <p:cNvSpPr>
            <a:spLocks noGrp="1"/>
          </p:cNvSpPr>
          <p:nvPr>
            <p:ph type="body" sz="quarter" idx="10" hasCustomPrompt="1"/>
          </p:nvPr>
        </p:nvSpPr>
        <p:spPr>
          <a:xfrm>
            <a:off x="392698" y="4448586"/>
            <a:ext cx="2941831" cy="646331"/>
          </a:xfrm>
        </p:spPr>
        <p:txBody>
          <a:bodyPr wrap="none" anchor="b">
            <a:spAutoFit/>
          </a:bodyPr>
          <a:lstStyle>
            <a:lvl1pPr marL="0" indent="0" algn="l">
              <a:buNone/>
              <a:defRPr sz="4000" b="0" i="0" spc="300">
                <a:solidFill>
                  <a:schemeClr val="bg1"/>
                </a:solidFill>
                <a:latin typeface="Microsoft YaHei Light" panose="020b0503020204020204" pitchFamily="34" charset="-122"/>
                <a:ea typeface="Microsoft YaHei Light" panose="020b0503020204020204" pitchFamily="34" charset="-122"/>
              </a:defRPr>
            </a:lvl1pPr>
          </a:lstStyle>
          <a:p>
            <a:pPr lvl="0"/>
            <a:r>
              <a:rPr kumimoji="1" lang="zh-CN" altLang="en-US"/>
              <a:t>主标题样式</a:t>
            </a:r>
            <a:endParaRPr/>
          </a:p>
        </p:txBody>
      </p:sp>
    </p:spTree>
  </p:cSld>
  <p:clrMapOvr>
    <a:masterClrMapping/>
  </p:clrMapOvr>
  <p:transition/>
  <p:timing/>
  <p:extLst>
    <p:ext uri="{DCECCB84-F9BA-43D5-87BE-67443E8EF086}">
      <p15:sldGuideLst xmlns:p15="http://schemas.microsoft.com/office/powerpoint/2012/main">
        <p15:guide id="1" orient="horz" pos="2160" userDrawn="true">
          <p15:clr>
            <a:srgbClr val="FBAE40"/>
          </p15:clr>
        </p15:guide>
        <p15:guide id="2" pos="3840" userDrawn="true">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cSld name="标题和内容">
    <p:spTree>
      <p:nvGrpSpPr>
        <p:cNvPr id="6" name=""/>
        <p:cNvGrpSpPr/>
        <p:nvPr/>
      </p:nvGrpSpPr>
      <p:grpSpPr>
        <a:xfrm>
          <a:off x="0" y="0"/>
          <a:ext cx="0" cy="0"/>
        </a:xfrm>
      </p:grpSpPr>
      <p:sp>
        <p:nvSpPr>
          <p:cNvPr id="7" name="标题 1"/>
          <p:cNvSpPr>
            <a:spLocks noGrp="1"/>
          </p:cNvSpPr>
          <p:nvPr>
            <p:ph type="title" idx="2147483647"/>
          </p:nvPr>
        </p:nvSpPr>
        <p:spPr/>
        <p:txBody>
          <a:bodyPr/>
          <a:lstStyle>
            <a:lvl1pPr>
              <a:defRPr b="0" i="0">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a:p>
        </p:txBody>
      </p:sp>
      <p:sp>
        <p:nvSpPr>
          <p:cNvPr id="8" name="内容占位符 2"/>
          <p:cNvSpPr>
            <a:spLocks noGrp="1"/>
          </p:cNvSpPr>
          <p:nvPr>
            <p:ph idx="1"/>
          </p:nvPr>
        </p:nvSpPr>
        <p:spPr/>
        <p:txBody>
          <a:bodyPr/>
          <a:lstStyle>
            <a:lvl1pPr>
              <a:defRPr b="0" i="0">
                <a:latin typeface="Microsoft YaHei" panose="020b0503020204020204" pitchFamily="34" charset="-122"/>
                <a:ea typeface="Microsoft YaHei" panose="020b0503020204020204" pitchFamily="34" charset="-122"/>
              </a:defRPr>
            </a:lvl1pPr>
            <a:lvl2pPr>
              <a:defRPr b="0" i="0">
                <a:latin typeface="Microsoft YaHei" panose="020b0503020204020204" pitchFamily="34" charset="-122"/>
                <a:ea typeface="Microsoft YaHei" panose="020b0503020204020204" pitchFamily="34" charset="-122"/>
              </a:defRPr>
            </a:lvl2pPr>
            <a:lvl3pPr>
              <a:defRPr b="0" i="0">
                <a:latin typeface="Microsoft YaHei" panose="020b0503020204020204" pitchFamily="34" charset="-122"/>
                <a:ea typeface="Microsoft YaHei" panose="020b0503020204020204" pitchFamily="34" charset="-122"/>
              </a:defRPr>
            </a:lvl3pPr>
            <a:lvl4pPr>
              <a:defRPr b="0" i="0">
                <a:latin typeface="Microsoft YaHei" panose="020b0503020204020204" pitchFamily="34" charset="-122"/>
                <a:ea typeface="Microsoft YaHei" panose="020b0503020204020204" pitchFamily="34" charset="-122"/>
              </a:defRPr>
            </a:lvl4pPr>
            <a:lvl5pPr>
              <a:defRPr b="0" i="0">
                <a:latin typeface="Microsoft YaHei" panose="020b0503020204020204" pitchFamily="34" charset="-122"/>
                <a:ea typeface="Microsoft YaHei" panose="020b0503020204020204" pitchFamily="34" charset="-122"/>
              </a:defRPr>
            </a:lvl5pPr>
          </a:lstStyle>
          <a:p>
            <a:pPr lvl="0"/>
            <a:r>
              <a:rPr kumimoji="1" lang="zh-CN" altLang="en-US"/>
              <a:t>单击此处编辑母版文本样式</a:t>
            </a:r>
            <a:endParaRPr/>
          </a:p>
          <a:p>
            <a:pPr lvl="1"/>
            <a:r>
              <a:rPr kumimoji="1" lang="zh-CN" altLang="en-US"/>
              <a:t>二级</a:t>
            </a:r>
            <a:endParaRPr/>
          </a:p>
          <a:p>
            <a:pPr lvl="2"/>
            <a:r>
              <a:rPr kumimoji="1" lang="zh-CN" altLang="en-US"/>
              <a:t>三级</a:t>
            </a:r>
            <a:endParaRPr/>
          </a:p>
          <a:p>
            <a:pPr lvl="3"/>
            <a:r>
              <a:rPr kumimoji="1" lang="zh-CN" altLang="en-US"/>
              <a:t>四级</a:t>
            </a:r>
            <a:endParaRPr/>
          </a:p>
          <a:p>
            <a:pPr lvl="4"/>
            <a:r>
              <a:rPr kumimoji="1" lang="zh-CN" altLang="en-US"/>
              <a:t>五级</a:t>
            </a:r>
            <a:endParaRPr/>
          </a:p>
        </p:txBody>
      </p:sp>
      <p:sp>
        <p:nvSpPr>
          <p:cNvPr id="9" name="日期占位符 3"/>
          <p:cNvSpPr>
            <a:spLocks noGrp="1"/>
          </p:cNvSpPr>
          <p:nvPr>
            <p:ph type="dt" sz="half" idx="10"/>
          </p:nvPr>
        </p:nvSpPr>
        <p:spPr/>
        <p:txBody>
          <a:bodyPr/>
          <a:lstStyle>
            <a:lvl1pPr>
              <a:defRPr b="0" i="0">
                <a:latin typeface="Microsoft YaHei" panose="020b0503020204020204" pitchFamily="34" charset="-122"/>
                <a:ea typeface="Microsoft YaHei" panose="020b0503020204020204" pitchFamily="34" charset="-122"/>
              </a:defRPr>
            </a:lvl1pPr>
          </a:lstStyle>
          <a:p>
            <a:fld id="{50281522-3AB1-3541-90AB-7A631F5C75F8}" type="datetimeFigureOut">
              <a:rPr/>
              <a:t>2023/11/21</a:t>
            </a:fld>
            <a:endParaRPr kumimoji="1" lang="zh-CN" altLang="en-US"/>
          </a:p>
        </p:txBody>
      </p:sp>
      <p:sp>
        <p:nvSpPr>
          <p:cNvPr id="10" name="页脚占位符 4"/>
          <p:cNvSpPr>
            <a:spLocks noGrp="1"/>
          </p:cNvSpPr>
          <p:nvPr>
            <p:ph type="ftr" sz="quarter" idx="11"/>
          </p:nvPr>
        </p:nvSpPr>
        <p:spPr/>
        <p:txBody>
          <a:bodyPr/>
          <a:lstStyle>
            <a:lvl1pPr>
              <a:defRPr b="0" i="0">
                <a:latin typeface="Microsoft YaHei" panose="020b0503020204020204" pitchFamily="34" charset="-122"/>
                <a:ea typeface="Microsoft YaHei" panose="020b0503020204020204" pitchFamily="34" charset="-122"/>
              </a:defRPr>
            </a:lvl1pPr>
          </a:lstStyle>
          <a:p>
            <a:endParaRPr kumimoji="1" lang="zh-CN" altLang="en-US"/>
          </a:p>
        </p:txBody>
      </p:sp>
      <p:sp>
        <p:nvSpPr>
          <p:cNvPr id="11" name="灯片编号占位符 5"/>
          <p:cNvSpPr>
            <a:spLocks noGrp="1"/>
          </p:cNvSpPr>
          <p:nvPr>
            <p:ph type="sldNum" sz="quarter" idx="12"/>
          </p:nvPr>
        </p:nvSpPr>
        <p:spPr/>
        <p:txBody>
          <a:bodyPr/>
          <a:lstStyle>
            <a:lvl1pPr>
              <a:defRPr b="0" i="0">
                <a:latin typeface="Microsoft YaHei" panose="020b0503020204020204" pitchFamily="34" charset="-122"/>
                <a:ea typeface="Microsoft YaHei" panose="020b0503020204020204" pitchFamily="34" charset="-122"/>
              </a:defRPr>
            </a:lvl1pPr>
          </a:lstStyle>
          <a:p>
            <a:fld id="{419F402A-E1A9-C741-9EEF-1CF72A8557FF}" type="slidenum">
              <a:rPr/>
              <a:t>‹#›</a:t>
            </a:fld>
            <a:endParaRPr kumimoji="1" lang="zh-CN" alt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节标题">
    <p:spTree>
      <p:nvGrpSpPr>
        <p:cNvPr id="12" name=""/>
        <p:cNvGrpSpPr/>
        <p:nvPr/>
      </p:nvGrpSpPr>
      <p:grpSpPr>
        <a:xfrm>
          <a:off x="0" y="0"/>
          <a:ext cx="0" cy="0"/>
        </a:xfrm>
      </p:grpSpPr>
      <p:pic>
        <p:nvPicPr>
          <p:cNvPr id="13" name="图片 12"/>
          <p:cNvPicPr>
            <a:picLocks noChangeAspect="1"/>
          </p:cNvPicPr>
          <p:nvPr userDrawn="1"/>
        </p:nvPicPr>
        <p:blipFill>
          <a:blip r:embed="rId1"/>
          <a:stretch>
            <a:fillRect/>
          </a:stretch>
        </p:blipFill>
        <p:spPr>
          <a:xfrm>
            <a:off x="0" y="-1"/>
            <a:ext cx="12192000" cy="6858000"/>
          </a:xfrm>
          <a:prstGeom prst="rect">
            <a:avLst/>
          </a:prstGeom>
        </p:spPr>
      </p:pic>
      <p:sp>
        <p:nvSpPr>
          <p:cNvPr id="14" name="日期占位符 3"/>
          <p:cNvSpPr>
            <a:spLocks noGrp="1"/>
          </p:cNvSpPr>
          <p:nvPr>
            <p:ph type="dt" sz="half" idx="10"/>
          </p:nvPr>
        </p:nvSpPr>
        <p:spPr/>
        <p:txBody>
          <a:bodyPr/>
          <a:lstStyle>
            <a:lvl1pPr>
              <a:defRPr b="0" i="0">
                <a:latin typeface="Microsoft YaHei" panose="020b0503020204020204" pitchFamily="34" charset="-122"/>
                <a:ea typeface="Microsoft YaHei" panose="020b0503020204020204" pitchFamily="34" charset="-122"/>
              </a:defRPr>
            </a:lvl1pPr>
          </a:lstStyle>
          <a:p>
            <a:fld id="{50281522-3AB1-3541-90AB-7A631F5C75F8}" type="datetimeFigureOut">
              <a:rPr/>
              <a:t>2023/11/21</a:t>
            </a:fld>
            <a:endParaRPr kumimoji="1" lang="zh-CN" altLang="en-US"/>
          </a:p>
        </p:txBody>
      </p:sp>
      <p:sp>
        <p:nvSpPr>
          <p:cNvPr id="15" name="页脚占位符 4"/>
          <p:cNvSpPr>
            <a:spLocks noGrp="1"/>
          </p:cNvSpPr>
          <p:nvPr>
            <p:ph type="ftr" sz="quarter" idx="11"/>
          </p:nvPr>
        </p:nvSpPr>
        <p:spPr/>
        <p:txBody>
          <a:bodyPr/>
          <a:lstStyle>
            <a:lvl1pPr>
              <a:defRPr b="0" i="0">
                <a:latin typeface="Microsoft YaHei" panose="020b0503020204020204" pitchFamily="34" charset="-122"/>
                <a:ea typeface="Microsoft YaHei" panose="020b0503020204020204" pitchFamily="34" charset="-122"/>
              </a:defRPr>
            </a:lvl1pPr>
          </a:lstStyle>
          <a:p>
            <a:endParaRPr kumimoji="1" lang="zh-CN" altLang="en-US"/>
          </a:p>
        </p:txBody>
      </p:sp>
      <p:sp>
        <p:nvSpPr>
          <p:cNvPr id="16" name="灯片编号占位符 5"/>
          <p:cNvSpPr>
            <a:spLocks noGrp="1"/>
          </p:cNvSpPr>
          <p:nvPr>
            <p:ph type="sldNum" sz="quarter" idx="12"/>
          </p:nvPr>
        </p:nvSpPr>
        <p:spPr/>
        <p:txBody>
          <a:bodyPr/>
          <a:lstStyle>
            <a:lvl1pPr>
              <a:defRPr b="0" i="0">
                <a:latin typeface="Microsoft YaHei" panose="020b0503020204020204" pitchFamily="34" charset="-122"/>
                <a:ea typeface="Microsoft YaHei" panose="020b0503020204020204" pitchFamily="34" charset="-122"/>
              </a:defRPr>
            </a:lvl1pPr>
          </a:lstStyle>
          <a:p>
            <a:fld id="{419F402A-E1A9-C741-9EEF-1CF72A8557FF}" type="slidenum">
              <a:rPr/>
              <a:t>‹#›</a:t>
            </a:fld>
            <a:endParaRPr kumimoji="1" lang="zh-CN" altLang="en-US"/>
          </a:p>
        </p:txBody>
      </p:sp>
      <p:sp>
        <p:nvSpPr>
          <p:cNvPr id="17" name="矩形 1"/>
          <p:cNvSpPr/>
          <p:nvPr userDrawn="1"/>
        </p:nvSpPr>
        <p:spPr>
          <a:xfrm>
            <a:off x="0" y="-1"/>
            <a:ext cx="12192000" cy="6857999"/>
          </a:xfrm>
          <a:prstGeom prst="rect">
            <a:avLst/>
          </a:prstGeom>
          <a:gradFill>
            <a:gsLst>
              <a:gs pos="10000">
                <a:schemeClr val="accent1"/>
              </a:gs>
              <a:gs pos="30000">
                <a:schemeClr val="accent3">
                  <a:alpha val="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kumimoji="1" lang="zh-CN" alt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仅标题">
    <p:bg>
      <p:bgPr>
        <a:gradFill>
          <a:gsLst>
            <a:gs pos="80000">
              <a:schemeClr val="bg1"/>
            </a:gs>
            <a:gs pos="100000">
              <a:schemeClr val="accent1">
                <a:lumMod val="20000"/>
                <a:lumOff val="80000"/>
              </a:schemeClr>
            </a:gs>
          </a:gsLst>
          <a:lin ang="16200000" scaled="1"/>
        </a:gradFill>
        <a:effectLst/>
      </p:bgPr>
    </p:bg>
    <p:spTree>
      <p:nvGrpSpPr>
        <p:cNvPr id="18" name=""/>
        <p:cNvGrpSpPr/>
        <p:nvPr/>
      </p:nvGrpSpPr>
      <p:grpSpPr>
        <a:xfrm>
          <a:off x="0" y="0"/>
          <a:ext cx="0" cy="0"/>
        </a:xfrm>
      </p:grpSpPr>
      <p:pic>
        <p:nvPicPr>
          <p:cNvPr id="19" name="图片 7"/>
          <p:cNvPicPr>
            <a:picLocks noChangeAspect="1"/>
          </p:cNvPicPr>
          <p:nvPr userDrawn="1"/>
        </p:nvPicPr>
        <p:blipFill>
          <a:blip r:embed="rId1"/>
          <a:stretch>
            <a:fillRect/>
          </a:stretch>
        </p:blipFill>
        <p:spPr>
          <a:xfrm flipH="1">
            <a:off x="0" y="-1"/>
            <a:ext cx="12192000" cy="6858000"/>
          </a:xfrm>
          <a:prstGeom prst="rect">
            <a:avLst/>
          </a:prstGeom>
        </p:spPr>
      </p:pic>
      <p:sp>
        <p:nvSpPr>
          <p:cNvPr id="20" name="矩形 6"/>
          <p:cNvSpPr/>
          <p:nvPr userDrawn="1"/>
        </p:nvSpPr>
        <p:spPr>
          <a:xfrm>
            <a:off x="0" y="1"/>
            <a:ext cx="12192000" cy="6857999"/>
          </a:xfrm>
          <a:prstGeom prst="rect">
            <a:avLst/>
          </a:prstGeom>
          <a:gradFill>
            <a:gsLst>
              <a:gs pos="85000">
                <a:schemeClr val="bg1"/>
              </a:gs>
              <a:gs pos="100000">
                <a:schemeClr val="bg1">
                  <a:alpha val="7500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kumimoji="1" lang="zh-CN" altLang="en-US"/>
          </a:p>
        </p:txBody>
      </p:sp>
      <p:sp>
        <p:nvSpPr>
          <p:cNvPr id="21" name="日期占位符 2"/>
          <p:cNvSpPr>
            <a:spLocks noGrp="1"/>
          </p:cNvSpPr>
          <p:nvPr>
            <p:ph type="dt" sz="half" idx="10"/>
          </p:nvPr>
        </p:nvSpPr>
        <p:spPr/>
        <p:txBody>
          <a:bodyPr/>
          <a:lstStyle>
            <a:lvl1pPr>
              <a:defRPr b="0" i="0">
                <a:latin typeface="Microsoft YaHei" panose="020b0503020204020204" pitchFamily="34" charset="-122"/>
                <a:ea typeface="Microsoft YaHei" panose="020b0503020204020204" pitchFamily="34" charset="-122"/>
              </a:defRPr>
            </a:lvl1pPr>
          </a:lstStyle>
          <a:p>
            <a:fld id="{50281522-3AB1-3541-90AB-7A631F5C75F8}" type="datetimeFigureOut">
              <a:rPr/>
              <a:t>2023/11/21</a:t>
            </a:fld>
            <a:endParaRPr kumimoji="1" lang="zh-CN" altLang="en-US"/>
          </a:p>
        </p:txBody>
      </p:sp>
      <p:sp>
        <p:nvSpPr>
          <p:cNvPr id="22" name="页脚占位符 3"/>
          <p:cNvSpPr>
            <a:spLocks noGrp="1"/>
          </p:cNvSpPr>
          <p:nvPr>
            <p:ph type="ftr" sz="quarter" idx="11"/>
          </p:nvPr>
        </p:nvSpPr>
        <p:spPr/>
        <p:txBody>
          <a:bodyPr/>
          <a:lstStyle>
            <a:lvl1pPr>
              <a:defRPr b="0" i="0">
                <a:latin typeface="Microsoft YaHei" panose="020b0503020204020204" pitchFamily="34" charset="-122"/>
                <a:ea typeface="Microsoft YaHei" panose="020b0503020204020204" pitchFamily="34" charset="-122"/>
              </a:defRPr>
            </a:lvl1pPr>
          </a:lstStyle>
          <a:p>
            <a:endParaRPr kumimoji="1" lang="zh-CN" altLang="en-US"/>
          </a:p>
        </p:txBody>
      </p:sp>
      <p:sp>
        <p:nvSpPr>
          <p:cNvPr id="23" name="灯片编号占位符 4"/>
          <p:cNvSpPr>
            <a:spLocks noGrp="1"/>
          </p:cNvSpPr>
          <p:nvPr>
            <p:ph type="sldNum" sz="quarter" idx="12"/>
          </p:nvPr>
        </p:nvSpPr>
        <p:spPr/>
        <p:txBody>
          <a:bodyPr/>
          <a:lstStyle>
            <a:lvl1pPr>
              <a:defRPr b="0" i="0">
                <a:latin typeface="Microsoft YaHei" panose="020b0503020204020204" pitchFamily="34" charset="-122"/>
                <a:ea typeface="Microsoft YaHei" panose="020b0503020204020204" pitchFamily="34" charset="-122"/>
              </a:defRPr>
            </a:lvl1pPr>
          </a:lstStyle>
          <a:p>
            <a:fld id="{419F402A-E1A9-C741-9EEF-1CF72A8557FF}" type="slidenum">
              <a:rPr/>
              <a:t>‹#›</a:t>
            </a:fld>
            <a:endParaRPr kumimoji="1" lang="zh-CN" alt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cSld name="空白">
    <p:spTree>
      <p:nvGrpSpPr>
        <p:cNvPr id="24" name=""/>
        <p:cNvGrpSpPr/>
        <p:nvPr/>
      </p:nvGrpSpPr>
      <p:grpSpPr>
        <a:xfrm>
          <a:off x="0" y="0"/>
          <a:ext cx="0" cy="0"/>
        </a:xfrm>
      </p:grpSpPr>
      <p:sp>
        <p:nvSpPr>
          <p:cNvPr id="25" name="日期占位符 1"/>
          <p:cNvSpPr>
            <a:spLocks noGrp="1"/>
          </p:cNvSpPr>
          <p:nvPr>
            <p:ph type="dt" sz="half" idx="10"/>
          </p:nvPr>
        </p:nvSpPr>
        <p:spPr/>
        <p:txBody>
          <a:bodyPr/>
          <a:lstStyle>
            <a:lvl1pPr>
              <a:defRPr b="0" i="0">
                <a:latin typeface="Microsoft YaHei" panose="020b0503020204020204" pitchFamily="34" charset="-122"/>
                <a:ea typeface="Microsoft YaHei" panose="020b0503020204020204" pitchFamily="34" charset="-122"/>
              </a:defRPr>
            </a:lvl1pPr>
          </a:lstStyle>
          <a:p>
            <a:fld id="{50281522-3AB1-3541-90AB-7A631F5C75F8}" type="datetimeFigureOut">
              <a:rPr/>
              <a:t>2023/11/21</a:t>
            </a:fld>
            <a:endParaRPr kumimoji="1" lang="zh-CN" altLang="en-US"/>
          </a:p>
        </p:txBody>
      </p:sp>
      <p:sp>
        <p:nvSpPr>
          <p:cNvPr id="26" name="页脚占位符 2"/>
          <p:cNvSpPr>
            <a:spLocks noGrp="1"/>
          </p:cNvSpPr>
          <p:nvPr>
            <p:ph type="ftr" sz="quarter" idx="11"/>
          </p:nvPr>
        </p:nvSpPr>
        <p:spPr/>
        <p:txBody>
          <a:bodyPr/>
          <a:lstStyle>
            <a:lvl1pPr>
              <a:defRPr b="0" i="0">
                <a:latin typeface="Microsoft YaHei" panose="020b0503020204020204" pitchFamily="34" charset="-122"/>
                <a:ea typeface="Microsoft YaHei" panose="020b0503020204020204" pitchFamily="34" charset="-122"/>
              </a:defRPr>
            </a:lvl1pPr>
          </a:lstStyle>
          <a:p>
            <a:endParaRPr kumimoji="1" lang="zh-CN" altLang="en-US"/>
          </a:p>
        </p:txBody>
      </p:sp>
      <p:sp>
        <p:nvSpPr>
          <p:cNvPr id="27" name="灯片编号占位符 3"/>
          <p:cNvSpPr>
            <a:spLocks noGrp="1"/>
          </p:cNvSpPr>
          <p:nvPr>
            <p:ph type="sldNum" sz="quarter" idx="12"/>
          </p:nvPr>
        </p:nvSpPr>
        <p:spPr/>
        <p:txBody>
          <a:bodyPr/>
          <a:lstStyle>
            <a:lvl1pPr>
              <a:defRPr b="0" i="0">
                <a:latin typeface="Microsoft YaHei" panose="020b0503020204020204" pitchFamily="34" charset="-122"/>
                <a:ea typeface="Microsoft YaHei" panose="020b0503020204020204" pitchFamily="34" charset="-122"/>
              </a:defRPr>
            </a:lvl1pPr>
          </a:lstStyle>
          <a:p>
            <a:fld id="{419F402A-E1A9-C741-9EEF-1CF72A8557FF}" type="slidenum">
              <a:rPr/>
              <a:t>‹#›</a:t>
            </a:fld>
            <a:endParaRPr kumimoji="1" lang="zh-CN" alt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封底">
    <p:spTree>
      <p:nvGrpSpPr>
        <p:cNvPr id="28" name=""/>
        <p:cNvGrpSpPr/>
        <p:nvPr/>
      </p:nvGrpSpPr>
      <p:grpSpPr>
        <a:xfrm>
          <a:off x="0" y="0"/>
          <a:ext cx="0" cy="0"/>
        </a:xfrm>
      </p:grpSpPr>
      <p:pic>
        <p:nvPicPr>
          <p:cNvPr id="29" name="图片 5"/>
          <p:cNvPicPr>
            <a:picLocks noChangeAspect="1"/>
          </p:cNvPicPr>
          <p:nvPr userDrawn="1"/>
        </p:nvPicPr>
        <p:blipFill>
          <a:blip r:embed="rId1"/>
          <a:stretch>
            <a:fillRect/>
          </a:stretch>
        </p:blipFill>
        <p:spPr>
          <a:xfrm>
            <a:off x="0" y="-1"/>
            <a:ext cx="12192000" cy="6858000"/>
          </a:xfrm>
          <a:prstGeom prst="rect">
            <a:avLst/>
          </a:prstGeom>
        </p:spPr>
      </p:pic>
      <p:sp>
        <p:nvSpPr>
          <p:cNvPr id="30" name="矩形 1"/>
          <p:cNvSpPr/>
          <p:nvPr userDrawn="1"/>
        </p:nvSpPr>
        <p:spPr>
          <a:xfrm>
            <a:off x="0" y="-1"/>
            <a:ext cx="12192000" cy="6857999"/>
          </a:xfrm>
          <a:prstGeom prst="rect">
            <a:avLst/>
          </a:prstGeom>
          <a:gradFill>
            <a:gsLst>
              <a:gs pos="10000">
                <a:schemeClr val="accent1"/>
              </a:gs>
              <a:gs pos="30000">
                <a:schemeClr val="accent3">
                  <a:alpha val="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kumimoji="1" lang="zh-CN" altLang="en-US"/>
          </a:p>
        </p:txBody>
      </p:sp>
    </p:spTree>
  </p:cSld>
  <p:clrMapOvr>
    <a:masterClrMapping/>
  </p:clrMapOvr>
  <p:transition/>
  <p:timing/>
  <p:extLst>
    <p:ext uri="{DCECCB84-F9BA-43D5-87BE-67443E8EF086}">
      <p15:sldGuideLst xmlns:p15="http://schemas.microsoft.com/office/powerpoint/2012/main">
        <p15:guide id="3" orient="horz" pos="2160" userDrawn="true">
          <p15:clr>
            <a:srgbClr val="FBAE40"/>
          </p15:clr>
        </p15:guide>
        <p15:guide id="4" pos="3840" userDrawn="true">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Contents Layout">
    <p:spTree>
      <p:nvGrpSpPr>
        <p:cNvPr id="31" name=""/>
        <p:cNvGrpSpPr/>
        <p:nvPr/>
      </p:nvGrpSpPr>
      <p:grpSpPr>
        <a:xfrm>
          <a:off x="0" y="0"/>
          <a:ext cx="0" cy="0"/>
        </a:xfrm>
      </p:grpSpPr>
      <p:sp>
        <p:nvSpPr>
          <p:cNvPr id="32" name="文本占位符 8"/>
          <p:cNvSpPr>
            <a:spLocks noGrp="1"/>
          </p:cNvSpPr>
          <p:nvPr>
            <p:ph type="body" sz="quarter" idx="14" hasCustomPrompt="1"/>
          </p:nvPr>
        </p:nvSpPr>
        <p:spPr>
          <a:xfrm>
            <a:off x="673100" y="1500188"/>
            <a:ext cx="2836562" cy="696024"/>
          </a:xfrm>
        </p:spPr>
        <p:txBody>
          <a:bodyPr>
            <a:spAutoFit/>
          </a:bodyPr>
          <a:lstStyle>
            <a:lvl1pPr marL="0" indent="0" algn="l">
              <a:buFont typeface="+mj-lt"/>
              <a:buNone/>
              <a:defRPr sz="3600" b="1"/>
            </a:lvl1pPr>
            <a:lvl2pPr marL="457200" indent="0">
              <a:buFont typeface="+mj-ea"/>
              <a:buNone/>
              <a:defRPr/>
            </a:lvl2pPr>
            <a:lvl3pPr marL="1257300" indent="-342900">
              <a:buFont typeface="+mj-lt"/>
              <a:buAutoNum type="alphaLcParenR"/>
              <a:defRPr/>
            </a:lvl3pPr>
          </a:lstStyle>
          <a:p>
            <a:pPr lvl="0"/>
            <a:r>
              <a:rPr lang="en-US" altLang="zh-CN"/>
              <a:t>CONTENTS</a:t>
            </a:r>
            <a:endParaRPr lang="zh-CN" altLang="en-US"/>
          </a:p>
        </p:txBody>
      </p:sp>
      <p:sp>
        <p:nvSpPr>
          <p:cNvPr id="33" name="文本占位符 6"/>
          <p:cNvSpPr>
            <a:spLocks noGrp="1"/>
          </p:cNvSpPr>
          <p:nvPr>
            <p:ph type="body" sz="quarter" idx="13"/>
          </p:nvPr>
        </p:nvSpPr>
        <p:spPr>
          <a:xfrm>
            <a:off x="3660536" y="1500187"/>
            <a:ext cx="7871045" cy="4633913"/>
          </a:xfrm>
        </p:spPr>
        <p:txBody>
          <a:bodyPr/>
          <a:lstStyle>
            <a:lvl1pPr marL="342900" indent="-342900">
              <a:buFont typeface="+mj-lt"/>
              <a:buAutoNum type="arabicPeriod"/>
              <a:defRPr/>
            </a:lvl1pPr>
            <a:lvl2pPr marL="800100" indent="-342900">
              <a:buFont typeface="+mj-ea"/>
              <a:buAutoNum type="circleNumDbPlain"/>
              <a:defRPr/>
            </a:lvl2pPr>
            <a:lvl3pPr marL="1257300" indent="-342900">
              <a:buFont typeface="+mj-lt"/>
              <a:buAutoNum type="alphaLcParenR"/>
              <a:defRPr/>
            </a:lvl3pPr>
          </a:lstStyle>
          <a:p>
            <a:pPr lvl="0"/>
            <a:r>
              <a:rPr lang="en-US" altLang="zh-CN"/>
              <a:t>Click to edit Master text styles</a:t>
            </a:r>
            <a:endParaRPr/>
          </a:p>
          <a:p>
            <a:pPr lvl="1"/>
            <a:r>
              <a:rPr lang="en-US" altLang="zh-CN"/>
              <a:t>Second level</a:t>
            </a:r>
            <a:endParaRPr/>
          </a:p>
          <a:p>
            <a:pPr lvl="2"/>
            <a:r>
              <a:rPr lang="en-US" altLang="zh-CN"/>
              <a:t>Third level</a:t>
            </a:r>
            <a:endParaRPr/>
          </a:p>
          <a:p>
            <a:pPr lvl="3"/>
            <a:r>
              <a:rPr lang="en-US" altLang="zh-CN"/>
              <a:t>Fourth level</a:t>
            </a:r>
            <a:endParaRPr/>
          </a:p>
          <a:p>
            <a:pPr lvl="4"/>
            <a:r>
              <a:rPr lang="en-US" altLang="zh-CN"/>
              <a:t>Fifth level</a:t>
            </a:r>
            <a:endParaRPr lang="zh-CN" altLang="en-US"/>
          </a:p>
        </p:txBody>
      </p:sp>
      <p:sp>
        <p:nvSpPr>
          <p:cNvPr id="34" name="页脚占位符 2"/>
          <p:cNvSpPr>
            <a:spLocks noGrp="1"/>
          </p:cNvSpPr>
          <p:nvPr>
            <p:ph type="ftr" sz="quarter" idx="10"/>
          </p:nvPr>
        </p:nvSpPr>
        <p:spPr>
          <a:xfrm>
            <a:off x="673101" y="6423740"/>
            <a:ext cx="3992171" cy="246221"/>
          </a:xfrm>
        </p:spPr>
        <p:txBody>
          <a:bodyPr/>
          <a:lstStyle/>
          <a:p>
            <a:endParaRPr lang="zh-CN" altLang="en-US"/>
          </a:p>
        </p:txBody>
      </p:sp>
      <p:sp>
        <p:nvSpPr>
          <p:cNvPr id="35" name="日期占位符 3"/>
          <p:cNvSpPr>
            <a:spLocks noGrp="1"/>
          </p:cNvSpPr>
          <p:nvPr>
            <p:ph type="dt" sz="half" idx="11"/>
          </p:nvPr>
        </p:nvSpPr>
        <p:spPr>
          <a:xfrm>
            <a:off x="5517356" y="6423740"/>
            <a:ext cx="1802924" cy="246221"/>
          </a:xfrm>
        </p:spPr>
        <p:txBody>
          <a:bodyPr/>
          <a:lstStyle/>
          <a:p>
            <a:fld id="{AC4CC43B-9EB6-4465-8B1A-3F7180DAD0DF}" type="datetime1">
              <a:rPr/>
              <a:t>2023/11/21</a:t>
            </a:fld>
            <a:endParaRPr lang="en-US" altLang="zh-CN"/>
          </a:p>
        </p:txBody>
      </p:sp>
      <p:sp>
        <p:nvSpPr>
          <p:cNvPr id="36" name="灯片编号占位符 4"/>
          <p:cNvSpPr>
            <a:spLocks noGrp="1"/>
          </p:cNvSpPr>
          <p:nvPr>
            <p:ph type="sldNum" sz="quarter" idx="12"/>
          </p:nvPr>
        </p:nvSpPr>
        <p:spPr/>
        <p:txBody>
          <a:bodyPr/>
          <a:lstStyle/>
          <a:p>
            <a:fld id="{7F65B630-C7FF-41C0-9923-C5E5E29EED81}" type="slidenum">
              <a:rPr/>
              <a:t>‹#›</a:t>
            </a:fld>
            <a:endParaRPr lang="en-US" altLang="zh-CN"/>
          </a:p>
        </p:txBody>
      </p:sp>
      <p:cxnSp>
        <p:nvCxnSpPr>
          <p:cNvPr id="37" name="î$ļíďé"/>
          <p:cNvCxnSpPr/>
          <p:nvPr userDrawn="1"/>
        </p:nvCxnSpPr>
        <p:spPr>
          <a:xfrm flipH="1">
            <a:off x="3621019" y="1500188"/>
            <a:ext cx="0" cy="4633913"/>
          </a:xfrm>
          <a:prstGeom prst="line">
            <a:avLst/>
          </a:prstGeom>
          <a:solidFill>
            <a:srgbClr val="FFCC00"/>
          </a:solidFill>
          <a:ln w="3175" cap="flat" cmpd="sng" algn="ctr">
            <a:solidFill>
              <a:schemeClr val="bg1">
                <a:lumMod val="75000"/>
                <a:alpha val="0"/>
              </a:schemeClr>
            </a:solidFill>
            <a:prstDash val="solid"/>
            <a:round/>
            <a:headEnd type="none" w="med" len="med"/>
            <a:tailEnd type="none" w="med" len="med"/>
          </a:ln>
          <a:effectLst/>
        </p:spPr>
      </p:cxnSp>
      <p:sp>
        <p:nvSpPr>
          <p:cNvPr id="38" name="iṣļiďê"/>
          <p:cNvSpPr>
            <a:spLocks noChangeAspect="1"/>
          </p:cNvSpPr>
          <p:nvPr userDrawn="1"/>
        </p:nvSpPr>
        <p:spPr bwMode="auto">
          <a:xfrm>
            <a:off x="2626456" y="5219207"/>
            <a:ext cx="870506" cy="915667"/>
          </a:xfrm>
          <a:custGeom>
            <a:gdLst>
              <a:gd name="T0" fmla="*/ 3353 w 5127"/>
              <a:gd name="T1" fmla="*/ 1728 h 5401"/>
              <a:gd name="T2" fmla="*/ 2183 w 5127"/>
              <a:gd name="T3" fmla="*/ 1608 h 5401"/>
              <a:gd name="T4" fmla="*/ 3353 w 5127"/>
              <a:gd name="T5" fmla="*/ 1488 h 5401"/>
              <a:gd name="T6" fmla="*/ 3103 w 5127"/>
              <a:gd name="T7" fmla="*/ 2231 h 5401"/>
              <a:gd name="T8" fmla="*/ 3103 w 5127"/>
              <a:gd name="T9" fmla="*/ 1991 h 5401"/>
              <a:gd name="T10" fmla="*/ 2432 w 5127"/>
              <a:gd name="T11" fmla="*/ 2111 h 5401"/>
              <a:gd name="T12" fmla="*/ 3103 w 5127"/>
              <a:gd name="T13" fmla="*/ 2231 h 5401"/>
              <a:gd name="T14" fmla="*/ 3353 w 5127"/>
              <a:gd name="T15" fmla="*/ 2648 h 5401"/>
              <a:gd name="T16" fmla="*/ 2183 w 5127"/>
              <a:gd name="T17" fmla="*/ 2768 h 5401"/>
              <a:gd name="T18" fmla="*/ 3353 w 5127"/>
              <a:gd name="T19" fmla="*/ 2888 h 5401"/>
              <a:gd name="T20" fmla="*/ 2552 w 5127"/>
              <a:gd name="T21" fmla="*/ 3151 h 5401"/>
              <a:gd name="T22" fmla="*/ 2552 w 5127"/>
              <a:gd name="T23" fmla="*/ 3391 h 5401"/>
              <a:gd name="T24" fmla="*/ 3223 w 5127"/>
              <a:gd name="T25" fmla="*/ 3271 h 5401"/>
              <a:gd name="T26" fmla="*/ 2552 w 5127"/>
              <a:gd name="T27" fmla="*/ 3151 h 5401"/>
              <a:gd name="T28" fmla="*/ 4448 w 5127"/>
              <a:gd name="T29" fmla="*/ 1442 h 5401"/>
              <a:gd name="T30" fmla="*/ 4688 w 5127"/>
              <a:gd name="T31" fmla="*/ 1442 h 5401"/>
              <a:gd name="T32" fmla="*/ 3988 w 5127"/>
              <a:gd name="T33" fmla="*/ 0 h 5401"/>
              <a:gd name="T34" fmla="*/ 0 w 5127"/>
              <a:gd name="T35" fmla="*/ 604 h 5401"/>
              <a:gd name="T36" fmla="*/ 120 w 5127"/>
              <a:gd name="T37" fmla="*/ 1792 h 5401"/>
              <a:gd name="T38" fmla="*/ 686 w 5127"/>
              <a:gd name="T39" fmla="*/ 1672 h 5401"/>
              <a:gd name="T40" fmla="*/ 240 w 5127"/>
              <a:gd name="T41" fmla="*/ 1552 h 5401"/>
              <a:gd name="T42" fmla="*/ 604 w 5127"/>
              <a:gd name="T43" fmla="*/ 240 h 5401"/>
              <a:gd name="T44" fmla="*/ 968 w 5127"/>
              <a:gd name="T45" fmla="*/ 4179 h 5401"/>
              <a:gd name="T46" fmla="*/ 3904 w 5127"/>
              <a:gd name="T47" fmla="*/ 4879 h 5401"/>
              <a:gd name="T48" fmla="*/ 3904 w 5127"/>
              <a:gd name="T49" fmla="*/ 4639 h 5401"/>
              <a:gd name="T50" fmla="*/ 1208 w 5127"/>
              <a:gd name="T51" fmla="*/ 4179 h 5401"/>
              <a:gd name="T52" fmla="*/ 1086 w 5127"/>
              <a:gd name="T53" fmla="*/ 240 h 5401"/>
              <a:gd name="T54" fmla="*/ 4448 w 5127"/>
              <a:gd name="T55" fmla="*/ 700 h 5401"/>
              <a:gd name="T56" fmla="*/ 4568 w 5127"/>
              <a:gd name="T57" fmla="*/ 2000 h 5401"/>
              <a:gd name="T58" fmla="*/ 4568 w 5127"/>
              <a:gd name="T59" fmla="*/ 2240 h 5401"/>
              <a:gd name="T60" fmla="*/ 4887 w 5127"/>
              <a:gd name="T61" fmla="*/ 2340 h 5401"/>
              <a:gd name="T62" fmla="*/ 5007 w 5127"/>
              <a:gd name="T63" fmla="*/ 3838 h 5401"/>
              <a:gd name="T64" fmla="*/ 5127 w 5127"/>
              <a:gd name="T65" fmla="*/ 2340 h 5401"/>
              <a:gd name="T66" fmla="*/ 4568 w 5127"/>
              <a:gd name="T67" fmla="*/ 5139 h 5401"/>
              <a:gd name="T68" fmla="*/ 4448 w 5127"/>
              <a:gd name="T69" fmla="*/ 5281 h 5401"/>
              <a:gd name="T70" fmla="*/ 4688 w 5127"/>
              <a:gd name="T71" fmla="*/ 5281 h 5401"/>
              <a:gd name="T72" fmla="*/ 4568 w 5127"/>
              <a:gd name="T73" fmla="*/ 5139 h 5401"/>
              <a:gd name="T74" fmla="*/ 4448 w 5127"/>
              <a:gd name="T75" fmla="*/ 2559 h 5401"/>
              <a:gd name="T76" fmla="*/ 4568 w 5127"/>
              <a:gd name="T77" fmla="*/ 4974 h 5401"/>
              <a:gd name="T78" fmla="*/ 4688 w 5127"/>
              <a:gd name="T79" fmla="*/ 2559 h 540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127" h="5401">
                <a:moveTo>
                  <a:pt x="3473" y="1608"/>
                </a:moveTo>
                <a:cubicBezTo>
                  <a:pt x="3473" y="1674"/>
                  <a:pt x="3419" y="1728"/>
                  <a:pt x="3353" y="1728"/>
                </a:cubicBezTo>
                <a:lnTo>
                  <a:pt x="2303" y="1728"/>
                </a:lnTo>
                <a:cubicBezTo>
                  <a:pt x="2236" y="1728"/>
                  <a:pt x="2183" y="1674"/>
                  <a:pt x="2183" y="1608"/>
                </a:cubicBezTo>
                <a:cubicBezTo>
                  <a:pt x="2183" y="1542"/>
                  <a:pt x="2236" y="1488"/>
                  <a:pt x="2303" y="1488"/>
                </a:cubicBezTo>
                <a:lnTo>
                  <a:pt x="3353" y="1488"/>
                </a:lnTo>
                <a:cubicBezTo>
                  <a:pt x="3419" y="1488"/>
                  <a:pt x="3473" y="1542"/>
                  <a:pt x="3473" y="1608"/>
                </a:cubicBezTo>
                <a:close/>
                <a:moveTo>
                  <a:pt x="3103" y="2231"/>
                </a:moveTo>
                <a:cubicBezTo>
                  <a:pt x="3170" y="2231"/>
                  <a:pt x="3223" y="2178"/>
                  <a:pt x="3223" y="2111"/>
                </a:cubicBezTo>
                <a:cubicBezTo>
                  <a:pt x="3223" y="2045"/>
                  <a:pt x="3170" y="1991"/>
                  <a:pt x="3103" y="1991"/>
                </a:cubicBezTo>
                <a:lnTo>
                  <a:pt x="2552" y="1991"/>
                </a:lnTo>
                <a:cubicBezTo>
                  <a:pt x="2486" y="1991"/>
                  <a:pt x="2432" y="2045"/>
                  <a:pt x="2432" y="2111"/>
                </a:cubicBezTo>
                <a:cubicBezTo>
                  <a:pt x="2432" y="2178"/>
                  <a:pt x="2486" y="2231"/>
                  <a:pt x="2552" y="2231"/>
                </a:cubicBezTo>
                <a:lnTo>
                  <a:pt x="3103" y="2231"/>
                </a:lnTo>
                <a:close/>
                <a:moveTo>
                  <a:pt x="3473" y="2768"/>
                </a:moveTo>
                <a:cubicBezTo>
                  <a:pt x="3473" y="2701"/>
                  <a:pt x="3419" y="2648"/>
                  <a:pt x="3353" y="2648"/>
                </a:cubicBezTo>
                <a:lnTo>
                  <a:pt x="2303" y="2648"/>
                </a:lnTo>
                <a:cubicBezTo>
                  <a:pt x="2236" y="2648"/>
                  <a:pt x="2183" y="2701"/>
                  <a:pt x="2183" y="2768"/>
                </a:cubicBezTo>
                <a:cubicBezTo>
                  <a:pt x="2183" y="2834"/>
                  <a:pt x="2236" y="2888"/>
                  <a:pt x="2303" y="2888"/>
                </a:cubicBezTo>
                <a:lnTo>
                  <a:pt x="3353" y="2888"/>
                </a:lnTo>
                <a:cubicBezTo>
                  <a:pt x="3419" y="2888"/>
                  <a:pt x="3473" y="2834"/>
                  <a:pt x="3473" y="2768"/>
                </a:cubicBezTo>
                <a:close/>
                <a:moveTo>
                  <a:pt x="2552" y="3151"/>
                </a:moveTo>
                <a:cubicBezTo>
                  <a:pt x="2486" y="3151"/>
                  <a:pt x="2432" y="3205"/>
                  <a:pt x="2432" y="3271"/>
                </a:cubicBezTo>
                <a:cubicBezTo>
                  <a:pt x="2432" y="3338"/>
                  <a:pt x="2486" y="3391"/>
                  <a:pt x="2552" y="3391"/>
                </a:cubicBezTo>
                <a:lnTo>
                  <a:pt x="3103" y="3391"/>
                </a:lnTo>
                <a:cubicBezTo>
                  <a:pt x="3170" y="3391"/>
                  <a:pt x="3223" y="3338"/>
                  <a:pt x="3223" y="3271"/>
                </a:cubicBezTo>
                <a:cubicBezTo>
                  <a:pt x="3223" y="3205"/>
                  <a:pt x="3170" y="3151"/>
                  <a:pt x="3103" y="3151"/>
                </a:cubicBezTo>
                <a:lnTo>
                  <a:pt x="2552" y="3151"/>
                </a:lnTo>
                <a:close/>
                <a:moveTo>
                  <a:pt x="4448" y="700"/>
                </a:moveTo>
                <a:lnTo>
                  <a:pt x="4448" y="1442"/>
                </a:lnTo>
                <a:cubicBezTo>
                  <a:pt x="4448" y="1509"/>
                  <a:pt x="4501" y="1562"/>
                  <a:pt x="4568" y="1562"/>
                </a:cubicBezTo>
                <a:cubicBezTo>
                  <a:pt x="4634" y="1562"/>
                  <a:pt x="4688" y="1509"/>
                  <a:pt x="4688" y="1442"/>
                </a:cubicBezTo>
                <a:lnTo>
                  <a:pt x="4688" y="700"/>
                </a:lnTo>
                <a:cubicBezTo>
                  <a:pt x="4688" y="314"/>
                  <a:pt x="4374" y="0"/>
                  <a:pt x="3988" y="0"/>
                </a:cubicBezTo>
                <a:lnTo>
                  <a:pt x="604" y="0"/>
                </a:lnTo>
                <a:cubicBezTo>
                  <a:pt x="271" y="0"/>
                  <a:pt x="0" y="271"/>
                  <a:pt x="0" y="604"/>
                </a:cubicBezTo>
                <a:lnTo>
                  <a:pt x="0" y="1672"/>
                </a:lnTo>
                <a:cubicBezTo>
                  <a:pt x="0" y="1738"/>
                  <a:pt x="53" y="1792"/>
                  <a:pt x="120" y="1792"/>
                </a:cubicBezTo>
                <a:lnTo>
                  <a:pt x="566" y="1792"/>
                </a:lnTo>
                <a:cubicBezTo>
                  <a:pt x="632" y="1792"/>
                  <a:pt x="686" y="1738"/>
                  <a:pt x="686" y="1672"/>
                </a:cubicBezTo>
                <a:cubicBezTo>
                  <a:pt x="686" y="1606"/>
                  <a:pt x="632" y="1552"/>
                  <a:pt x="566" y="1552"/>
                </a:cubicBezTo>
                <a:lnTo>
                  <a:pt x="240" y="1552"/>
                </a:lnTo>
                <a:lnTo>
                  <a:pt x="240" y="604"/>
                </a:lnTo>
                <a:cubicBezTo>
                  <a:pt x="240" y="403"/>
                  <a:pt x="403" y="240"/>
                  <a:pt x="604" y="240"/>
                </a:cubicBezTo>
                <a:cubicBezTo>
                  <a:pt x="805" y="240"/>
                  <a:pt x="968" y="403"/>
                  <a:pt x="968" y="604"/>
                </a:cubicBezTo>
                <a:lnTo>
                  <a:pt x="968" y="4179"/>
                </a:lnTo>
                <a:cubicBezTo>
                  <a:pt x="968" y="4565"/>
                  <a:pt x="1282" y="4879"/>
                  <a:pt x="1668" y="4879"/>
                </a:cubicBezTo>
                <a:lnTo>
                  <a:pt x="3904" y="4879"/>
                </a:lnTo>
                <a:cubicBezTo>
                  <a:pt x="3970" y="4879"/>
                  <a:pt x="4024" y="4825"/>
                  <a:pt x="4024" y="4759"/>
                </a:cubicBezTo>
                <a:cubicBezTo>
                  <a:pt x="4024" y="4693"/>
                  <a:pt x="3970" y="4639"/>
                  <a:pt x="3904" y="4639"/>
                </a:cubicBezTo>
                <a:lnTo>
                  <a:pt x="1668" y="4639"/>
                </a:lnTo>
                <a:cubicBezTo>
                  <a:pt x="1415" y="4639"/>
                  <a:pt x="1208" y="4433"/>
                  <a:pt x="1208" y="4179"/>
                </a:cubicBezTo>
                <a:lnTo>
                  <a:pt x="1208" y="604"/>
                </a:lnTo>
                <a:cubicBezTo>
                  <a:pt x="1208" y="468"/>
                  <a:pt x="1163" y="341"/>
                  <a:pt x="1086" y="240"/>
                </a:cubicBezTo>
                <a:lnTo>
                  <a:pt x="3988" y="240"/>
                </a:lnTo>
                <a:cubicBezTo>
                  <a:pt x="4241" y="240"/>
                  <a:pt x="4448" y="446"/>
                  <a:pt x="4448" y="700"/>
                </a:cubicBezTo>
                <a:close/>
                <a:moveTo>
                  <a:pt x="4787" y="2000"/>
                </a:moveTo>
                <a:lnTo>
                  <a:pt x="4568" y="2000"/>
                </a:lnTo>
                <a:cubicBezTo>
                  <a:pt x="4501" y="2000"/>
                  <a:pt x="4448" y="2054"/>
                  <a:pt x="4448" y="2120"/>
                </a:cubicBezTo>
                <a:cubicBezTo>
                  <a:pt x="4448" y="2187"/>
                  <a:pt x="4501" y="2240"/>
                  <a:pt x="4568" y="2240"/>
                </a:cubicBezTo>
                <a:lnTo>
                  <a:pt x="4787" y="2240"/>
                </a:lnTo>
                <a:cubicBezTo>
                  <a:pt x="4842" y="2240"/>
                  <a:pt x="4887" y="2285"/>
                  <a:pt x="4887" y="2340"/>
                </a:cubicBezTo>
                <a:lnTo>
                  <a:pt x="4887" y="3718"/>
                </a:lnTo>
                <a:cubicBezTo>
                  <a:pt x="4887" y="3785"/>
                  <a:pt x="4941" y="3838"/>
                  <a:pt x="5007" y="3838"/>
                </a:cubicBezTo>
                <a:cubicBezTo>
                  <a:pt x="5073" y="3838"/>
                  <a:pt x="5127" y="3785"/>
                  <a:pt x="5127" y="3718"/>
                </a:cubicBezTo>
                <a:lnTo>
                  <a:pt x="5127" y="2340"/>
                </a:lnTo>
                <a:cubicBezTo>
                  <a:pt x="5127" y="2153"/>
                  <a:pt x="4975" y="2000"/>
                  <a:pt x="4787" y="2000"/>
                </a:cubicBezTo>
                <a:close/>
                <a:moveTo>
                  <a:pt x="4568" y="5139"/>
                </a:moveTo>
                <a:cubicBezTo>
                  <a:pt x="4501" y="5139"/>
                  <a:pt x="4448" y="5193"/>
                  <a:pt x="4448" y="5259"/>
                </a:cubicBezTo>
                <a:lnTo>
                  <a:pt x="4448" y="5281"/>
                </a:lnTo>
                <a:cubicBezTo>
                  <a:pt x="4448" y="5347"/>
                  <a:pt x="4501" y="5401"/>
                  <a:pt x="4568" y="5401"/>
                </a:cubicBezTo>
                <a:cubicBezTo>
                  <a:pt x="4634" y="5401"/>
                  <a:pt x="4688" y="5347"/>
                  <a:pt x="4688" y="5281"/>
                </a:cubicBezTo>
                <a:lnTo>
                  <a:pt x="4688" y="5259"/>
                </a:lnTo>
                <a:cubicBezTo>
                  <a:pt x="4688" y="5193"/>
                  <a:pt x="4634" y="5139"/>
                  <a:pt x="4568" y="5139"/>
                </a:cubicBezTo>
                <a:close/>
                <a:moveTo>
                  <a:pt x="4568" y="2439"/>
                </a:moveTo>
                <a:cubicBezTo>
                  <a:pt x="4501" y="2439"/>
                  <a:pt x="4448" y="2492"/>
                  <a:pt x="4448" y="2559"/>
                </a:cubicBezTo>
                <a:lnTo>
                  <a:pt x="4448" y="4854"/>
                </a:lnTo>
                <a:cubicBezTo>
                  <a:pt x="4448" y="4920"/>
                  <a:pt x="4501" y="4974"/>
                  <a:pt x="4568" y="4974"/>
                </a:cubicBezTo>
                <a:cubicBezTo>
                  <a:pt x="4634" y="4974"/>
                  <a:pt x="4688" y="4920"/>
                  <a:pt x="4688" y="4854"/>
                </a:cubicBezTo>
                <a:lnTo>
                  <a:pt x="4688" y="2559"/>
                </a:lnTo>
                <a:cubicBezTo>
                  <a:pt x="4688" y="2492"/>
                  <a:pt x="4634" y="2439"/>
                  <a:pt x="4568" y="2439"/>
                </a:cubicBezTo>
                <a:close/>
              </a:path>
            </a:pathLst>
          </a:custGeom>
          <a:solidFill>
            <a:schemeClr val="bg1">
              <a:lumMod val="85000"/>
              <a:alpha val="0"/>
            </a:schemeClr>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mn-ea"/>
              <a:sym typeface="+mn-lt"/>
            </a:endParaRPr>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theme" Target="../theme/theme2.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标题占位符 1"/>
          <p:cNvSpPr>
            <a:spLocks noGrp="1"/>
          </p:cNvSpPr>
          <p:nvPr>
            <p:ph type="title" idx="2147483647"/>
          </p:nvPr>
        </p:nvSpPr>
        <p:spPr>
          <a:xfrm>
            <a:off x="838200" y="365125"/>
            <a:ext cx="10515600" cy="1325563"/>
          </a:xfrm>
          <a:prstGeom prst="rect">
            <a:avLst/>
          </a:prstGeom>
        </p:spPr>
        <p:txBody>
          <a:bodyPr vert="horz" lIns="91440" tIns="45720" rIns="91440" bIns="45720" rtlCol="0" anchor="ctr">
            <a:normAutofit/>
          </a:bodyPr>
          <a:lstStyle/>
          <a:p>
            <a:r>
              <a:rPr kumimoji="1" lang="zh-CN" altLang="en-US"/>
              <a:t>单击此处编辑母版标题样式</a:t>
            </a:r>
            <a:endParaRP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zh-CN" altLang="en-US"/>
              <a:t>单击此处编辑母版文本样式</a:t>
            </a:r>
            <a:endParaRPr/>
          </a:p>
          <a:p>
            <a:pPr lvl="1"/>
            <a:r>
              <a:rPr kumimoji="1" lang="zh-CN" altLang="en-US"/>
              <a:t>二级</a:t>
            </a:r>
            <a:endParaRPr/>
          </a:p>
          <a:p>
            <a:pPr lvl="2"/>
            <a:r>
              <a:rPr kumimoji="1" lang="zh-CN" altLang="en-US"/>
              <a:t>三级</a:t>
            </a:r>
            <a:endParaRPr/>
          </a:p>
          <a:p>
            <a:pPr lvl="3"/>
            <a:r>
              <a:rPr kumimoji="1" lang="zh-CN" altLang="en-US"/>
              <a:t>四级</a:t>
            </a:r>
            <a:endParaRPr/>
          </a:p>
          <a:p>
            <a:pPr lvl="4"/>
            <a:r>
              <a:rPr kumimoji="1" lang="zh-CN" altLang="en-US"/>
              <a:t>五级</a:t>
            </a:r>
            <a:endParaRP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defPPr>
              <a:defRPr lang="zh-CN"/>
            </a:defPPr>
            <a:lvl1pPr marL="0" algn="l" defTabSz="914400" rtl="0" eaLnBrk="1" latinLnBrk="0" hangingPunct="1">
              <a:defRPr sz="1200" b="0" i="0" kern="1200">
                <a:solidFill>
                  <a:schemeClr val="tx1">
                    <a:tint val="75000"/>
                  </a:schemeClr>
                </a:solidFill>
                <a:latin typeface="Microsoft YaHei" panose="020b0503020204020204" pitchFamily="34" charset="-122"/>
                <a:ea typeface="Microsoft YaHei" panose="020b0503020204020204"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0281522-3AB1-3541-90AB-7A631F5C75F8}" type="datetimeFigureOut">
              <a:rPr/>
              <a:t>2023/11/21</a:t>
            </a:fld>
            <a:endParaRPr kumimoji="1"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defPPr>
              <a:defRPr lang="zh-CN"/>
            </a:defPPr>
            <a:lvl1pPr marL="0" algn="ctr" defTabSz="914400" rtl="0" eaLnBrk="1" latinLnBrk="0" hangingPunct="1">
              <a:defRPr sz="1200" b="0" i="0" kern="1200">
                <a:solidFill>
                  <a:schemeClr val="tx1">
                    <a:tint val="75000"/>
                  </a:schemeClr>
                </a:solidFill>
                <a:latin typeface="Microsoft YaHei" panose="020b0503020204020204" pitchFamily="34" charset="-122"/>
                <a:ea typeface="Microsoft YaHei" panose="020b0503020204020204"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kumimoji="1"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defPPr>
              <a:defRPr lang="zh-CN"/>
            </a:defPPr>
            <a:lvl1pPr marL="0" algn="r" defTabSz="914400" rtl="0" eaLnBrk="1" latinLnBrk="0" hangingPunct="1">
              <a:defRPr sz="1200" b="0" i="0" kern="1200">
                <a:solidFill>
                  <a:schemeClr val="tx1">
                    <a:tint val="75000"/>
                  </a:schemeClr>
                </a:solidFill>
                <a:latin typeface="Microsoft YaHei" panose="020b0503020204020204" pitchFamily="34" charset="-122"/>
                <a:ea typeface="Microsoft YaHei" panose="020b0503020204020204"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19F402A-E1A9-C741-9EEF-1CF72A8557FF}" type="slidenum">
              <a:rPr/>
              <a:t>‹#›</a:t>
            </a:fld>
            <a:endParaRPr kumimoji="1" lang="zh-CN" alt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Lst>
  <p:transition/>
  <p:timing/>
  <p:txStyles>
    <p:titleStyle>
      <a:lvl1pPr algn="l" defTabSz="914400" rtl="0" eaLnBrk="1" latinLnBrk="0" hangingPunct="1">
        <a:lnSpc>
          <a:spcPct val="90000"/>
        </a:lnSpc>
        <a:spcBef>
          <a:spcPct val="0"/>
        </a:spcBef>
        <a:buNone/>
        <a:defRPr sz="4400" b="0" i="0" kern="1200">
          <a:solidFill>
            <a:schemeClr val="tx1"/>
          </a:solidFill>
          <a:latin typeface="Microsoft YaHei" panose="020b0503020204020204" pitchFamily="34" charset="-122"/>
          <a:ea typeface="Microsoft YaHei" panose="020b0503020204020204" pitchFamily="34" charset="-122"/>
          <a:cs typeface="+mj-cs"/>
        </a:defRPr>
      </a:lvl1pPr>
    </p:titleStyle>
    <p:bodyStyle>
      <a:lvl1pPr marL="228600" indent="-228600" algn="l" defTabSz="914400" rtl="0" eaLnBrk="1" latinLnBrk="0" hangingPunct="1">
        <a:lnSpc>
          <a:spcPct val="90000"/>
        </a:lnSpc>
        <a:spcBef>
          <a:spcPts val="1000"/>
        </a:spcBef>
        <a:buFont typeface="Arial" pitchFamily="34" charset="0"/>
        <a:buChar char="•"/>
        <a:defRPr sz="2800" b="0" i="0" kern="1200">
          <a:solidFill>
            <a:schemeClr val="tx1"/>
          </a:solidFill>
          <a:latin typeface="Microsoft YaHei" panose="020b0503020204020204" pitchFamily="34" charset="-122"/>
          <a:ea typeface="Microsoft YaHei" panose="020b0503020204020204" pitchFamily="34" charset="-122"/>
          <a:cs typeface="+mn-cs"/>
        </a:defRPr>
      </a:lvl1pPr>
      <a:lvl2pPr marL="685800" indent="-228600" algn="l" defTabSz="914400" rtl="0" eaLnBrk="1" latinLnBrk="0" hangingPunct="1">
        <a:lnSpc>
          <a:spcPct val="90000"/>
        </a:lnSpc>
        <a:spcBef>
          <a:spcPts val="500"/>
        </a:spcBef>
        <a:buFont typeface="Arial" pitchFamily="34" charset="0"/>
        <a:buChar char="•"/>
        <a:defRPr sz="2400" b="0" i="0" kern="1200">
          <a:solidFill>
            <a:schemeClr val="tx1"/>
          </a:solidFill>
          <a:latin typeface="Microsoft YaHei" panose="020b0503020204020204" pitchFamily="34" charset="-122"/>
          <a:ea typeface="Microsoft YaHei" panose="020b0503020204020204" pitchFamily="34" charset="-122"/>
          <a:cs typeface="+mn-cs"/>
        </a:defRPr>
      </a:lvl2pPr>
      <a:lvl3pPr marL="1143000" indent="-228600" algn="l" defTabSz="914400" rtl="0" eaLnBrk="1" latinLnBrk="0" hangingPunct="1">
        <a:lnSpc>
          <a:spcPct val="90000"/>
        </a:lnSpc>
        <a:spcBef>
          <a:spcPts val="500"/>
        </a:spcBef>
        <a:buFont typeface="Arial" pitchFamily="34" charset="0"/>
        <a:buChar char="•"/>
        <a:defRPr sz="2000" b="0" i="0" kern="1200">
          <a:solidFill>
            <a:schemeClr val="tx1"/>
          </a:solidFill>
          <a:latin typeface="Microsoft YaHei" panose="020b0503020204020204" pitchFamily="34" charset="-122"/>
          <a:ea typeface="Microsoft YaHei" panose="020b0503020204020204" pitchFamily="34" charset="-122"/>
          <a:cs typeface="+mn-cs"/>
        </a:defRPr>
      </a:lvl3pPr>
      <a:lvl4pPr marL="16002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4pPr>
      <a:lvl5pPr marL="20574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true">
          <p15:clr>
            <a:srgbClr val="F26B43"/>
          </p15:clr>
        </p15:guide>
        <p15:guide id="2" pos="3840" userDrawn="true">
          <p15:clr>
            <a:srgbClr val="F26B43"/>
          </p15:clr>
        </p15:guide>
      </p15:sldGuideLst>
    </p:ext>
  </p:extLst>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3.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4.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5.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7.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8.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9.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10.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57701406600400604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0,&quot;continueWritingContext&quot;:{&quot;outline&quot;:&quot;# 食品药品监督员培训课程\n## 1.食品药品监督员的职责与重要性\n### 1.1食品药品监督员的角色定位与工作职责\n### 1.2食品药品监督员对食品安全的保障作用\n### 1.3食品药品监督员对药品安全的保障作用\n## 2.食品药品法律法规与标准\n### 2.1食品药品法律法规体系概述\n### 2.2食品药品安全国家标准与行业标准\n### 2.3法律法规与标准的执行与监管\n## 3.食品药品生产许可与质量管理\n### 3.1食品药品生产许可制度\n### 3.2食品药品质量管理体系\n### 3.3生产许可与质量管理的监管与检查\n## 4.食品药品流通与市场监管\n### 4.1食品药品流通环节的监管\n### 4.2食品药品市场的监管\n### 4.3流通与市场监管的案例分析\n## 5.食品药品检测技术与方法\n### 5.1食品药品检测技术概述\n### 5.2食品药品检测方法与应用\n### 5.3检测技术与方法的发展趋势\n## 6.食品药品不良反应监测与召回\n### 6.1食品药品不良反应监测体系\n### 6.2食品药品不良反应的报告与处理\n### 6.3食品药品召回制度与实践\n## 7.食品药品监督员培训与考核\n### 7.1食品药品监督员培训内容与方式\n### 7.2食品药品监督员考核与评价\n### 7.3提高食品药品监督员培训效果的建议\n&quot;,&quot;templateId&quot;:&quot;yjp75jdsfbb9frnx6858ro4pgo&quot;}}"/>
        <p:cNvGrpSpPr/>
        <p:nvPr/>
      </p:nvGrpSpPr>
      <p:grpSpPr>
        <a:xfrm>
          <a:off x="0" y="0"/>
          <a:ext cx="0" cy="0"/>
        </a:xfrm>
      </p:grpSpPr>
      <p:sp>
        <p:nvSpPr>
          <p:cNvPr id="2" name="标题 1" descr="{&quot;isTemplate&quot;:true,&quot;type&quot;:&quot;title&quot;,&quot;canOmit&quot;:false,&quot;range&quot;:0}"/>
          <p:cNvSpPr>
            <a:spLocks noGrp="1"/>
          </p:cNvSpPr>
          <p:nvPr>
            <p:ph type="ctrTitle" idx="2147483647"/>
          </p:nvPr>
        </p:nvSpPr>
        <p:spPr>
          <a:xfrm>
            <a:off x="392698" y="5140683"/>
            <a:ext cx="11303000" cy="1301750"/>
          </a:xfrm>
        </p:spPr>
        <p:txBody>
          <a:bodyPr vert="horz" wrap="square" lIns="91440" tIns="45720" rIns="91440" bIns="45720" anchor="t">
            <a:spAutoFit/>
          </a:bodyPr>
          <a:lstStyle/>
          <a:p>
            <a:pPr>
              <a:buNone/>
            </a:pPr>
            <a:r>
              <a:rPr lang="zh-CN" sz="7200"/>
              <a:t>食品药品监督员培训课程</a:t>
            </a:r>
            <a:endParaRPr/>
          </a:p>
        </p:txBody>
      </p:sp>
      <p:sp>
        <p:nvSpPr>
          <p:cNvPr id="3" name="文本占位符 3"/>
          <p:cNvSpPr>
            <a:spLocks noGrp="1"/>
          </p:cNvSpPr>
          <p:nvPr>
            <p:ph type="body" sz="quarter" idx="10"/>
          </p:nvPr>
        </p:nvSpPr>
        <p:spPr>
          <a:xfrm>
            <a:off x="392698" y="4448586"/>
            <a:ext cx="9226550" cy="647700"/>
          </a:xfrm>
        </p:spPr>
        <p:txBody>
          <a:bodyPr/>
          <a:lstStyle/>
          <a:p>
            <a:r>
              <a:rPr lang="en-US"/>
              <a:t> </a:t>
            </a:r>
            <a:endParaRPr lang="zh-CN" spc="0"/>
          </a:p>
        </p:txBody>
      </p:sp>
      <p:sp>
        <p:nvSpPr>
          <p:cNvPr id="4" name="文本占位符 20"/>
          <p:cNvSpPr txBox="1"/>
          <p:nvPr/>
        </p:nvSpPr>
        <p:spPr>
          <a:xfrm>
            <a:off x="392698" y="580667"/>
            <a:ext cx="1758815" cy="336695"/>
          </a:xfrm>
          <a:prstGeom prst="rect">
            <a:avLst/>
          </a:prstGeom>
        </p:spPr>
        <p:txBody>
          <a:bodyPr wrap="none" anchor="t">
            <a:spAutoFit/>
          </a:bodyPr>
          <a:lstStyle>
            <a:defPPr>
              <a:defRPr lang="zh-CN"/>
            </a:defPPr>
            <a:lvl1pPr marL="0" indent="0" algn="l" defTabSz="914400" rtl="0" eaLnBrk="1" latinLnBrk="0" hangingPunct="1">
              <a:lnSpc>
                <a:spcPct val="150000"/>
              </a:lnSpc>
              <a:spcBef>
                <a:spcPts val="1000"/>
              </a:spcBef>
              <a:buFont typeface="Arial" pitchFamily="34" charset="0"/>
              <a:buNone/>
              <a:defRPr sz="1200" b="0" i="0" kern="1200" spc="300">
                <a:solidFill>
                  <a:schemeClr val="tx1"/>
                </a:solidFill>
                <a:latin typeface="Microsoft YaHei" panose="020b0503020204020204" pitchFamily="34" charset="-122"/>
                <a:ea typeface="Microsoft YaHei" panose="020b0503020204020204" pitchFamily="34" charset="-122"/>
                <a:cs typeface="+mn-cs"/>
              </a:defRPr>
            </a:lvl1pPr>
            <a:lvl2pPr marL="685800" indent="-228600" algn="l" defTabSz="914400" rtl="0" eaLnBrk="1" latinLnBrk="0" hangingPunct="1">
              <a:lnSpc>
                <a:spcPct val="90000"/>
              </a:lnSpc>
              <a:spcBef>
                <a:spcPts val="500"/>
              </a:spcBef>
              <a:buFont typeface="Arial" pitchFamily="34" charset="0"/>
              <a:buChar char="•"/>
              <a:defRPr sz="2400" b="0" i="0" kern="1200">
                <a:solidFill>
                  <a:schemeClr val="tx1"/>
                </a:solidFill>
                <a:latin typeface="Microsoft YaHei" panose="020b0503020204020204" pitchFamily="34" charset="-122"/>
                <a:ea typeface="Microsoft YaHei" panose="020b0503020204020204" pitchFamily="34" charset="-122"/>
                <a:cs typeface="+mn-cs"/>
              </a:defRPr>
            </a:lvl2pPr>
            <a:lvl3pPr marL="1143000" indent="-228600" algn="l" defTabSz="914400" rtl="0" eaLnBrk="1" latinLnBrk="0" hangingPunct="1">
              <a:lnSpc>
                <a:spcPct val="90000"/>
              </a:lnSpc>
              <a:spcBef>
                <a:spcPts val="500"/>
              </a:spcBef>
              <a:buFont typeface="Arial" pitchFamily="34" charset="0"/>
              <a:buChar char="•"/>
              <a:defRPr sz="2000" b="0" i="0" kern="1200">
                <a:solidFill>
                  <a:schemeClr val="tx1"/>
                </a:solidFill>
                <a:latin typeface="Microsoft YaHei" panose="020b0503020204020204" pitchFamily="34" charset="-122"/>
                <a:ea typeface="Microsoft YaHei" panose="020b0503020204020204" pitchFamily="34" charset="-122"/>
                <a:cs typeface="+mn-cs"/>
              </a:defRPr>
            </a:lvl3pPr>
            <a:lvl4pPr marL="16002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4pPr>
            <a:lvl5pPr marL="20574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endParaRPr kumimoji="1" lang="en-US" altLang="zh-CN" spc="80">
              <a:solidFill>
                <a:schemeClr val="bg1"/>
              </a:solidFill>
              <a:latin typeface="+mj-ea"/>
              <a:ea typeface="+mj-ea"/>
            </a:endParaRPr>
          </a:p>
        </p:txBody>
      </p:sp>
      <p:sp>
        <p:nvSpPr>
          <p:cNvPr id="5" name="文本占位符 20"/>
          <p:cNvSpPr txBox="1"/>
          <p:nvPr/>
        </p:nvSpPr>
        <p:spPr>
          <a:xfrm>
            <a:off x="10314921" y="580667"/>
            <a:ext cx="1484381" cy="336695"/>
          </a:xfrm>
          <a:prstGeom prst="rect">
            <a:avLst/>
          </a:prstGeom>
        </p:spPr>
        <p:txBody>
          <a:bodyPr wrap="none" anchor="t">
            <a:spAutoFit/>
          </a:bodyPr>
          <a:lstStyle>
            <a:defPPr>
              <a:defRPr lang="zh-CN"/>
            </a:defPPr>
            <a:lvl1pPr marL="0" indent="0" algn="l" defTabSz="914400" rtl="0" eaLnBrk="1" latinLnBrk="0" hangingPunct="1">
              <a:lnSpc>
                <a:spcPct val="150000"/>
              </a:lnSpc>
              <a:spcBef>
                <a:spcPts val="1000"/>
              </a:spcBef>
              <a:buFont typeface="Arial" pitchFamily="34" charset="0"/>
              <a:buNone/>
              <a:defRPr sz="1200" b="0" i="0" kern="1200" spc="300">
                <a:solidFill>
                  <a:schemeClr val="tx1"/>
                </a:solidFill>
                <a:latin typeface="Microsoft YaHei" panose="020b0503020204020204" pitchFamily="34" charset="-122"/>
                <a:ea typeface="Microsoft YaHei" panose="020b0503020204020204" pitchFamily="34" charset="-122"/>
                <a:cs typeface="+mn-cs"/>
              </a:defRPr>
            </a:lvl1pPr>
            <a:lvl2pPr marL="685800" indent="-228600" algn="l" defTabSz="914400" rtl="0" eaLnBrk="1" latinLnBrk="0" hangingPunct="1">
              <a:lnSpc>
                <a:spcPct val="90000"/>
              </a:lnSpc>
              <a:spcBef>
                <a:spcPts val="500"/>
              </a:spcBef>
              <a:buFont typeface="Arial" pitchFamily="34" charset="0"/>
              <a:buChar char="•"/>
              <a:defRPr sz="2400" b="0" i="0" kern="1200">
                <a:solidFill>
                  <a:schemeClr val="tx1"/>
                </a:solidFill>
                <a:latin typeface="Microsoft YaHei" panose="020b0503020204020204" pitchFamily="34" charset="-122"/>
                <a:ea typeface="Microsoft YaHei" panose="020b0503020204020204" pitchFamily="34" charset="-122"/>
                <a:cs typeface="+mn-cs"/>
              </a:defRPr>
            </a:lvl2pPr>
            <a:lvl3pPr marL="1143000" indent="-228600" algn="l" defTabSz="914400" rtl="0" eaLnBrk="1" latinLnBrk="0" hangingPunct="1">
              <a:lnSpc>
                <a:spcPct val="90000"/>
              </a:lnSpc>
              <a:spcBef>
                <a:spcPts val="500"/>
              </a:spcBef>
              <a:buFont typeface="Arial" pitchFamily="34" charset="0"/>
              <a:buChar char="•"/>
              <a:defRPr sz="2000" b="0" i="0" kern="1200">
                <a:solidFill>
                  <a:schemeClr val="tx1"/>
                </a:solidFill>
                <a:latin typeface="Microsoft YaHei" panose="020b0503020204020204" pitchFamily="34" charset="-122"/>
                <a:ea typeface="Microsoft YaHei" panose="020b0503020204020204" pitchFamily="34" charset="-122"/>
                <a:cs typeface="+mn-cs"/>
              </a:defRPr>
            </a:lvl3pPr>
            <a:lvl4pPr marL="16002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4pPr>
            <a:lvl5pPr marL="20574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algn="r"/>
            <a:r>
              <a:rPr lang="zh-CN" altLang="en-US" spc="80">
                <a:solidFill>
                  <a:schemeClr val="bg1"/>
                </a:solidFill>
                <a:effectLst/>
              </a:rPr>
              <a:t> </a:t>
            </a:r>
            <a:endParaRPr kumimoji="1" lang="en-US" altLang="zh-CN" spc="80">
              <a:solidFill>
                <a:schemeClr val="bg1"/>
              </a:solidFill>
            </a:endParaRPr>
          </a:p>
        </p:txBody>
      </p:sp>
      <p:cxnSp>
        <p:nvCxnSpPr>
          <p:cNvPr id="6" name="Tencent"/>
          <p:cNvCxnSpPr/>
          <p:nvPr/>
        </p:nvCxnSpPr>
        <p:spPr>
          <a:xfrm>
            <a:off x="443999" y="402867"/>
            <a:ext cx="11304002"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28" name="" descr="{&quot;isTemplate&quot;:true,&quot;type&quot;:2}"/>
        <p:cNvGrpSpPr/>
        <p:nvPr/>
      </p:nvGrpSpPr>
      <p:grpSpPr>
        <a:xfrm>
          <a:off x="0" y="0"/>
          <a:ext cx="0" cy="0"/>
        </a:xfrm>
      </p:grpSpPr>
      <p:sp>
        <p:nvSpPr>
          <p:cNvPr id="129" name="标题 1" descr="{&quot;isTemplate&quot;:true,&quot;type&quot;:&quot;title&quot;,&quot;canOmit&quot;:false,&quot;range&quot;:0}"/>
          <p:cNvSpPr txBox="1"/>
          <p:nvPr/>
        </p:nvSpPr>
        <p:spPr>
          <a:xfrm>
            <a:off x="392698" y="4923294"/>
            <a:ext cx="11226020" cy="1079500"/>
          </a:xfrm>
          <a:prstGeom prst="rect">
            <a:avLst/>
          </a:prstGeom>
        </p:spPr>
        <p:txBody>
          <a:bodyPr vert="horz" wrap="square" lIns="91440" tIns="45720" rIns="91440" bIns="45720" rtlCol="0" anchor="b">
            <a:spAutoFit/>
          </a:bodyPr>
          <a:lstStyle>
            <a:defPPr>
              <a:defRPr lang="zh-CN"/>
            </a:defPPr>
            <a:lvl1pPr marL="0" algn="l" defTabSz="914400" rtl="0" eaLnBrk="1" latinLnBrk="0" hangingPunct="1">
              <a:lnSpc>
                <a:spcPct val="90000"/>
              </a:lnSpc>
              <a:spcBef>
                <a:spcPct val="0"/>
              </a:spcBef>
              <a:buNone/>
              <a:defRPr sz="8800" b="0" i="0" kern="1200" spc="300">
                <a:solidFill>
                  <a:schemeClr val="bg1"/>
                </a:solidFill>
                <a:latin typeface="Microsoft YaHei" panose="020b0503020204020204" pitchFamily="34" charset="-122"/>
                <a:ea typeface="Microsoft YaHei"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1" lang="zh-CN" altLang="en-US" sz="7200"/>
              <a:t>食品药品监督员的职责与重要性</a:t>
            </a:r>
            <a:endParaRPr/>
          </a:p>
        </p:txBody>
      </p:sp>
      <p:sp>
        <p:nvSpPr>
          <p:cNvPr id="130" name="标题 1"/>
          <p:cNvSpPr txBox="1"/>
          <p:nvPr/>
        </p:nvSpPr>
        <p:spPr>
          <a:xfrm>
            <a:off x="392698" y="3621770"/>
            <a:ext cx="1324402" cy="1311128"/>
          </a:xfrm>
          <a:prstGeom prst="rect">
            <a:avLst/>
          </a:prstGeom>
        </p:spPr>
        <p:txBody>
          <a:bodyPr vert="horz" wrap="none" lIns="91440" tIns="45720" rIns="91440" bIns="45720" rtlCol="0" anchor="b">
            <a:spAutoFit/>
          </a:bodyPr>
          <a:lstStyle>
            <a:defPPr>
              <a:defRPr lang="zh-CN"/>
            </a:defPPr>
            <a:lvl1pPr marL="0" algn="l" defTabSz="914400" rtl="0" eaLnBrk="1" latinLnBrk="0" hangingPunct="1">
              <a:lnSpc>
                <a:spcPct val="90000"/>
              </a:lnSpc>
              <a:spcBef>
                <a:spcPct val="0"/>
              </a:spcBef>
              <a:buNone/>
              <a:defRPr sz="8800" b="0" i="0" kern="1200" spc="300">
                <a:solidFill>
                  <a:schemeClr val="bg1"/>
                </a:solidFill>
                <a:latin typeface="Microsoft YaHei" panose="020b0503020204020204" pitchFamily="34" charset="-122"/>
                <a:ea typeface="Microsoft YaHei"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1" lang="en-US" altLang="zh-CN">
                <a:latin typeface="Microsoft YaHei Light" panose="020b0503020204020204" pitchFamily="34" charset="-122"/>
                <a:ea typeface="Microsoft YaHei Light" panose="020b0503020204020204" pitchFamily="34" charset="-122"/>
              </a:rPr>
              <a:t>01</a:t>
            </a:r>
            <a:endParaRPr kumimoji="1" lang="zh-CN" altLang="en-US">
              <a:latin typeface="Microsoft YaHei Light" panose="020b0503020204020204" pitchFamily="34" charset="-122"/>
              <a:ea typeface="Microsoft YaHei Light" panose="020b0503020204020204" pitchFamily="34" charset="-122"/>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66" name="" descr="{&quot;isTemplate&quot;:true,&quot;type&quot;:3}"/>
        <p:cNvGrpSpPr/>
        <p:nvPr/>
      </p:nvGrpSpPr>
      <p:grpSpPr>
        <a:xfrm>
          <a:off x="0" y="0"/>
          <a:ext cx="0" cy="0"/>
        </a:xfrm>
      </p:grpSpPr>
      <p:grpSp>
        <p:nvGrpSpPr>
          <p:cNvPr id="267" name="Group 627" descr="{&quot;isTemplate&quot;:true,&quot;type&quot;:&quot;list&quot;,&quot;alignment&quot;:&quot;left&quot;,&quot;alignmentVertical&quot;:&quot;top&quot;,&quot;canOmit&quot;:false,&quot;scalable&quot;:false,&quot;minItemsCount&quot;:-1}"/>
          <p:cNvGrpSpPr/>
          <p:nvPr/>
        </p:nvGrpSpPr>
        <p:grpSpPr>
          <a:xfrm>
            <a:off x="1197254" y="1423099"/>
            <a:ext cx="13310622" cy="4655015"/>
            <a:chOff x="1197254" y="1423099"/>
            <a:chExt cx="13310622" cy="4655015"/>
          </a:xfrm>
        </p:grpSpPr>
        <p:grpSp>
          <p:nvGrpSpPr>
            <p:cNvPr id="268" name="Group 628"/>
            <p:cNvGrpSpPr/>
            <p:nvPr/>
          </p:nvGrpSpPr>
          <p:grpSpPr>
            <a:xfrm>
              <a:off x="1197254" y="3971227"/>
              <a:ext cx="11008530" cy="2106887"/>
              <a:chOff x="1197254" y="3971227"/>
              <a:chExt cx="11008530" cy="2106887"/>
            </a:xfrm>
          </p:grpSpPr>
          <p:sp>
            <p:nvSpPr>
              <p:cNvPr id="269" name="AutoShape 3"/>
              <p:cNvSpPr/>
              <p:nvPr/>
            </p:nvSpPr>
            <p:spPr>
              <a:xfrm>
                <a:off x="1250166" y="5955116"/>
                <a:ext cx="701468" cy="122998"/>
              </a:xfrm>
              <a:prstGeom prst="rect">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70" name="AutoShape 4"/>
              <p:cNvSpPr/>
              <p:nvPr/>
            </p:nvSpPr>
            <p:spPr>
              <a:xfrm>
                <a:off x="1197254" y="5955116"/>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71" name="AutoShape 5"/>
              <p:cNvSpPr/>
              <p:nvPr/>
            </p:nvSpPr>
            <p:spPr>
              <a:xfrm>
                <a:off x="1880006" y="5955116"/>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cxnSp>
            <p:nvCxnSpPr>
              <p:cNvPr id="272" name="Connector 6"/>
              <p:cNvCxnSpPr/>
              <p:nvPr/>
            </p:nvCxnSpPr>
            <p:spPr>
              <a:xfrm>
                <a:off x="1951634" y="6029346"/>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273" name="TextBox 8" descr="{&quot;isTemplate&quot;:true,&quot;type&quot;:&quot;title&quot;,&quot;canOmit&quot;:false,&quot;range&quot;:0}"/>
              <p:cNvSpPr txBox="1"/>
              <p:nvPr/>
            </p:nvSpPr>
            <p:spPr>
              <a:xfrm>
                <a:off x="1197254" y="3971227"/>
                <a:ext cx="8032750" cy="673100"/>
              </a:xfrm>
              <a:prstGeom prst="rect">
                <a:avLst/>
              </a:prstGeom>
            </p:spPr>
            <p:txBody>
              <a:bodyPr vert="horz" wrap="square" lIns="123825" tIns="123825" rIns="57150" bIns="123825"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zh-CN" sz="2000" b="1">
                    <a:solidFill>
                      <a:schemeClr val="accent1">
                        <a:alpha val="100000"/>
                      </a:schemeClr>
                    </a:solidFill>
                    <a:latin typeface="Microsoft Yahei"/>
                    <a:ea typeface="Microsoft Yahei"/>
                  </a:rPr>
                  <a:t>食品药品监督员是负责监督和管理食品药品安全的专门人员</a:t>
                </a:r>
                <a:endParaRPr/>
              </a:p>
            </p:txBody>
          </p:sp>
          <p:sp>
            <p:nvSpPr>
              <p:cNvPr id="274" name="TextBox 9" descr="{&quot;isTemplate&quot;:true,&quot;type&quot;:&quot;content&quot;,&quot;canOmit&quot;:false,&quot;range&quot;:0}"/>
              <p:cNvSpPr txBox="1"/>
              <p:nvPr/>
            </p:nvSpPr>
            <p:spPr>
              <a:xfrm>
                <a:off x="1197254" y="4461419"/>
                <a:ext cx="7810500" cy="1282700"/>
              </a:xfrm>
              <a:prstGeom prst="rect">
                <a:avLst/>
              </a:prstGeom>
            </p:spPr>
            <p:txBody>
              <a:bodyPr vert="horz" wrap="square" lIns="123825" tIns="123825" rIns="57150" bIns="123825"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对食品、药品的生产、流通、消费等环节进行全程监管</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确保食品药品质量安全，保障人民群众的身体健康和生命安全</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参与制定和实施食品药品安全政策、法规和标准</a:t>
                </a:r>
                <a:endParaRPr/>
              </a:p>
            </p:txBody>
          </p:sp>
        </p:grpSp>
        <p:grpSp>
          <p:nvGrpSpPr>
            <p:cNvPr id="275" name="Group 635"/>
            <p:cNvGrpSpPr/>
            <p:nvPr/>
          </p:nvGrpSpPr>
          <p:grpSpPr>
            <a:xfrm>
              <a:off x="3499345" y="1423099"/>
              <a:ext cx="11008530" cy="2005901"/>
              <a:chOff x="3499345" y="1423099"/>
              <a:chExt cx="11008530" cy="2005901"/>
            </a:xfrm>
          </p:grpSpPr>
          <p:sp>
            <p:nvSpPr>
              <p:cNvPr id="276" name="TextBox 2" descr="{&quot;isTemplate&quot;:true,&quot;type&quot;:&quot;title&quot;,&quot;canOmit&quot;:false,&quot;range&quot;:0}"/>
              <p:cNvSpPr txBox="1"/>
              <p:nvPr/>
            </p:nvSpPr>
            <p:spPr>
              <a:xfrm>
                <a:off x="3574694" y="1423099"/>
                <a:ext cx="8032750" cy="673100"/>
              </a:xfrm>
              <a:prstGeom prst="rect">
                <a:avLst/>
              </a:prstGeom>
            </p:spPr>
            <p:txBody>
              <a:bodyPr vert="horz" wrap="square" lIns="123825" tIns="123825" rIns="57150" bIns="123825"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zh-CN" sz="2000" b="1">
                    <a:solidFill>
                      <a:schemeClr val="accent1">
                        <a:alpha val="100000"/>
                      </a:schemeClr>
                    </a:solidFill>
                    <a:latin typeface="Microsoft Yahei"/>
                    <a:ea typeface="Microsoft Yahei"/>
                  </a:rPr>
                  <a:t>工作职责包括：</a:t>
                </a:r>
                <a:endParaRPr/>
              </a:p>
            </p:txBody>
          </p:sp>
          <p:sp>
            <p:nvSpPr>
              <p:cNvPr id="277" name="TextBox 7" descr="{&quot;isTemplate&quot;:true,&quot;type&quot;:&quot;content&quot;,&quot;canOmit&quot;:false,&quot;range&quot;:0}"/>
              <p:cNvSpPr txBox="1"/>
              <p:nvPr/>
            </p:nvSpPr>
            <p:spPr>
              <a:xfrm>
                <a:off x="3574694" y="1913291"/>
                <a:ext cx="7778750" cy="1282700"/>
              </a:xfrm>
              <a:prstGeom prst="rect">
                <a:avLst/>
              </a:prstGeom>
            </p:spPr>
            <p:txBody>
              <a:bodyPr vert="horz" wrap="square" lIns="123825" tIns="123825" rIns="57150" bIns="123825"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监督检查食品药品生产、经营、使用单位的生产经营行为</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对食品药品质量安全问题进行调查和处理</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参与食品药品安全事故的应急处置和调查</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宣传普及食品药品安全知识，提高公众的食品药品安全意识</a:t>
                </a:r>
                <a:endParaRPr/>
              </a:p>
            </p:txBody>
          </p:sp>
          <p:sp>
            <p:nvSpPr>
              <p:cNvPr id="278" name="AutoShape 10"/>
              <p:cNvSpPr/>
              <p:nvPr/>
            </p:nvSpPr>
            <p:spPr>
              <a:xfrm>
                <a:off x="3552256" y="3306002"/>
                <a:ext cx="701468" cy="122998"/>
              </a:xfrm>
              <a:prstGeom prst="rect">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79" name="AutoShape 11"/>
              <p:cNvSpPr/>
              <p:nvPr/>
            </p:nvSpPr>
            <p:spPr>
              <a:xfrm>
                <a:off x="3499345" y="3306002"/>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0" name="AutoShape 12"/>
              <p:cNvSpPr/>
              <p:nvPr/>
            </p:nvSpPr>
            <p:spPr>
              <a:xfrm>
                <a:off x="4182096" y="3306002"/>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cxnSp>
            <p:nvCxnSpPr>
              <p:cNvPr id="281" name="Connector 13"/>
              <p:cNvCxnSpPr/>
              <p:nvPr/>
            </p:nvCxnSpPr>
            <p:spPr>
              <a:xfrm>
                <a:off x="4253725" y="3380232"/>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grpSp>
      <p:sp>
        <p:nvSpPr>
          <p:cNvPr id="282" name="Tencent" descr="{&quot;isTemplate&quot;:true,&quot;type&quot;:&quot;title&quot;,&quot;canOmit&quot;:false,&quot;range&quot;:0}"/>
          <p:cNvSpPr txBox="1"/>
          <p:nvPr/>
        </p:nvSpPr>
        <p:spPr>
          <a:xfrm>
            <a:off x="660396" y="418039"/>
            <a:ext cx="10681374"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食品药品监督员的角色定位与工作职责</a:t>
            </a:r>
            <a:endParaRPr lang="en-US" altLang="zh-CN" sz="2800" b="1">
              <a:latin typeface="+mj-ea"/>
              <a:ea typeface="+mj-ea"/>
            </a:endParaRP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89" name="" descr="{&quot;isTemplate&quot;:true,&quot;type&quot;:3}"/>
        <p:cNvGrpSpPr/>
        <p:nvPr/>
      </p:nvGrpSpPr>
      <p:grpSpPr>
        <a:xfrm>
          <a:off x="0" y="0"/>
          <a:ext cx="0" cy="0"/>
        </a:xfrm>
      </p:grpSpPr>
      <p:pic>
        <p:nvPicPr>
          <p:cNvPr id="290" name="Picture 10" descr="{&quot;isTemplate&quot;:true,&quot;type&quot;:&quot;image&quot;,&quot;canOmit&quot;:false,&quot;range&quot;:0}"/>
          <p:cNvPicPr>
            <a:picLocks noChangeAspect="1"/>
          </p:cNvPicPr>
          <p:nvPr/>
        </p:nvPicPr>
        <p:blipFill>
          <a:blip r:embed="rId2"/>
          <a:srcRect l="28906" r="28906"/>
          <a:stretch>
            <a:fillRect/>
          </a:stretch>
        </p:blipFill>
        <p:spPr>
          <a:xfrm>
            <a:off x="7803289" y="1299241"/>
            <a:ext cx="3679824" cy="4906431"/>
          </a:xfrm>
          <a:prstGeom prst="rect">
            <a:avLst/>
          </a:prstGeom>
        </p:spPr>
      </p:pic>
      <p:grpSp>
        <p:nvGrpSpPr>
          <p:cNvPr id="291" name="Group 590" descr="{&quot;isTemplate&quot;:true,&quot;type&quot;:&quot;list&quot;,&quot;alignment&quot;:&quot;left&quot;,&quot;alignmentVertical&quot;:&quot;top&quot;,&quot;canOmit&quot;:false,&quot;scalable&quot;:false,&quot;minItemsCount&quot;:-1}"/>
          <p:cNvGrpSpPr/>
          <p:nvPr/>
        </p:nvGrpSpPr>
        <p:grpSpPr>
          <a:xfrm>
            <a:off x="689593" y="1414808"/>
            <a:ext cx="7078256" cy="4663306"/>
            <a:chOff x="689593" y="1414808"/>
            <a:chExt cx="7078256" cy="4663306"/>
          </a:xfrm>
        </p:grpSpPr>
        <p:grpSp>
          <p:nvGrpSpPr>
            <p:cNvPr id="292" name="Group 598"/>
            <p:cNvGrpSpPr/>
            <p:nvPr/>
          </p:nvGrpSpPr>
          <p:grpSpPr>
            <a:xfrm>
              <a:off x="763829" y="1414808"/>
              <a:ext cx="6972294" cy="2337649"/>
              <a:chOff x="763829" y="1414808"/>
              <a:chExt cx="6972294" cy="2337649"/>
            </a:xfrm>
          </p:grpSpPr>
          <p:sp>
            <p:nvSpPr>
              <p:cNvPr id="293" name="TextBox 2" descr="{&quot;isTemplate&quot;:true,&quot;type&quot;:&quot;title&quot;,&quot;canOmit&quot;:false,&quot;range&quot;:0}"/>
              <p:cNvSpPr txBox="1"/>
              <p:nvPr/>
            </p:nvSpPr>
            <p:spPr>
              <a:xfrm>
                <a:off x="763829" y="1414808"/>
                <a:ext cx="6737350" cy="774700"/>
              </a:xfrm>
              <a:prstGeom prst="rect">
                <a:avLst/>
              </a:prstGeom>
            </p:spPr>
            <p:txBody>
              <a:bodyPr vert="horz" wrap="square" lIns="123825" tIns="123825" rIns="57150" bIns="123825"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zh-CN" sz="2000" b="1">
                    <a:solidFill>
                      <a:schemeClr val="accent1">
                        <a:alpha val="100000"/>
                      </a:schemeClr>
                    </a:solidFill>
                    <a:latin typeface="Microsoft Yahei"/>
                    <a:ea typeface="Microsoft Yahei"/>
                  </a:rPr>
                  <a:t>食品安全是食品药品监督员的重要职责之一</a:t>
                </a:r>
                <a:endParaRPr/>
              </a:p>
            </p:txBody>
          </p:sp>
          <p:sp>
            <p:nvSpPr>
              <p:cNvPr id="294" name="TextBox 3" descr="{&quot;isTemplate&quot;:true,&quot;type&quot;:&quot;content&quot;,&quot;canOmit&quot;:false,&quot;range&quot;:0}"/>
              <p:cNvSpPr txBox="1"/>
              <p:nvPr/>
            </p:nvSpPr>
            <p:spPr>
              <a:xfrm>
                <a:off x="763829" y="2093647"/>
                <a:ext cx="6737350" cy="1448954"/>
              </a:xfrm>
              <a:prstGeom prst="rect">
                <a:avLst/>
              </a:prstGeom>
            </p:spPr>
            <p:txBody>
              <a:bodyPr vert="horz" wrap="square" lIns="123825" tIns="123825" rIns="57150" bIns="123825"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加强对食品生产、流通、消费环节的监管</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及时发现和处置食品安全问题，防范食品安全事故发生</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保障人民群众的饮食安全，维护社会稳定</a:t>
                </a:r>
                <a:endParaRPr/>
              </a:p>
            </p:txBody>
          </p:sp>
          <p:sp>
            <p:nvSpPr>
              <p:cNvPr id="295" name="AutoShape 11"/>
              <p:cNvSpPr/>
              <p:nvPr/>
            </p:nvSpPr>
            <p:spPr>
              <a:xfrm>
                <a:off x="852680" y="3629459"/>
                <a:ext cx="701468" cy="122998"/>
              </a:xfrm>
              <a:prstGeom prst="rect">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6" name="AutoShape 12"/>
              <p:cNvSpPr/>
              <p:nvPr/>
            </p:nvSpPr>
            <p:spPr>
              <a:xfrm>
                <a:off x="799768" y="3629459"/>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7" name="AutoShape 13"/>
              <p:cNvSpPr/>
              <p:nvPr/>
            </p:nvSpPr>
            <p:spPr>
              <a:xfrm>
                <a:off x="1482520" y="3629459"/>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cxnSp>
            <p:nvCxnSpPr>
              <p:cNvPr id="298"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grpSp>
          <p:nvGrpSpPr>
            <p:cNvPr id="299" name="Group 591"/>
            <p:cNvGrpSpPr/>
            <p:nvPr/>
          </p:nvGrpSpPr>
          <p:grpSpPr>
            <a:xfrm>
              <a:off x="689593" y="3949139"/>
              <a:ext cx="7078256" cy="2128975"/>
              <a:chOff x="689593" y="3949139"/>
              <a:chExt cx="7078256" cy="2128975"/>
            </a:xfrm>
          </p:grpSpPr>
          <p:sp>
            <p:nvSpPr>
              <p:cNvPr id="300" name="TextBox 4" descr="{&quot;isTemplate&quot;:true,&quot;type&quot;:&quot;title&quot;,&quot;canOmit&quot;:false,&quot;range&quot;:0}"/>
              <p:cNvSpPr txBox="1"/>
              <p:nvPr/>
            </p:nvSpPr>
            <p:spPr>
              <a:xfrm>
                <a:off x="689593" y="3949139"/>
                <a:ext cx="6527800" cy="774700"/>
              </a:xfrm>
              <a:prstGeom prst="rect">
                <a:avLst/>
              </a:prstGeom>
            </p:spPr>
            <p:txBody>
              <a:bodyPr vert="horz" wrap="square" lIns="123825" tIns="123825" rIns="57150" bIns="123825"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zh-CN" sz="2000" b="1">
                    <a:solidFill>
                      <a:schemeClr val="accent1">
                        <a:alpha val="100000"/>
                      </a:schemeClr>
                    </a:solidFill>
                    <a:latin typeface="Microsoft Yahei"/>
                    <a:ea typeface="Microsoft Yahei"/>
                  </a:rPr>
                  <a:t>保障作用体现在：</a:t>
                </a:r>
                <a:endParaRPr/>
              </a:p>
            </p:txBody>
          </p:sp>
          <p:sp>
            <p:nvSpPr>
              <p:cNvPr id="301" name="TextBox 5" descr="{&quot;isTemplate&quot;:true,&quot;type&quot;:&quot;content&quot;,&quot;canOmit&quot;:false,&quot;range&quot;:0}"/>
              <p:cNvSpPr txBox="1"/>
              <p:nvPr/>
            </p:nvSpPr>
            <p:spPr>
              <a:xfrm>
                <a:off x="689593" y="4645945"/>
                <a:ext cx="6813550" cy="1224021"/>
              </a:xfrm>
              <a:prstGeom prst="rect">
                <a:avLst/>
              </a:prstGeom>
            </p:spPr>
            <p:txBody>
              <a:bodyPr vert="horz" wrap="square" lIns="123825" tIns="123825" rIns="57150" bIns="123825"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通过对食品生产企业的日常监管，确保食品生产过程符合食品安全标准</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加强对食品流通环节的监管，防止不合格食品流入市场</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开展食品安全宣传教育，提高公众的食品安全意识和自我保护能力</a:t>
                </a:r>
                <a:endParaRPr/>
              </a:p>
            </p:txBody>
          </p:sp>
          <p:sp>
            <p:nvSpPr>
              <p:cNvPr id="302" name="AutoShape 6"/>
              <p:cNvSpPr/>
              <p:nvPr/>
            </p:nvSpPr>
            <p:spPr>
              <a:xfrm>
                <a:off x="884406" y="5955116"/>
                <a:ext cx="701468" cy="122998"/>
              </a:xfrm>
              <a:prstGeom prst="rect">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03" name="AutoShape 7"/>
              <p:cNvSpPr/>
              <p:nvPr/>
            </p:nvSpPr>
            <p:spPr>
              <a:xfrm>
                <a:off x="831494" y="5955116"/>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04" name="AutoShape 8"/>
              <p:cNvSpPr/>
              <p:nvPr/>
            </p:nvSpPr>
            <p:spPr>
              <a:xfrm>
                <a:off x="1514246" y="5955116"/>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cxnSp>
            <p:nvCxnSpPr>
              <p:cNvPr id="305"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grpSp>
      <p:sp>
        <p:nvSpPr>
          <p:cNvPr id="306" name="Tencent" descr="{&quot;isTemplate&quot;:true,&quot;type&quot;:&quot;title&quot;,&quot;canOmit&quot;:false,&quot;range&quot;:0}"/>
          <p:cNvSpPr txBox="1"/>
          <p:nvPr/>
        </p:nvSpPr>
        <p:spPr>
          <a:xfrm>
            <a:off x="660396" y="418039"/>
            <a:ext cx="10681374"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食品药品监督员对食品安全的保障作用</a:t>
            </a:r>
            <a:endParaRPr lang="en-US" altLang="zh-CN" sz="2800" b="1">
              <a:latin typeface="+mj-ea"/>
              <a:ea typeface="+mj-ea"/>
            </a:endParaRP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307" name="" descr="{&quot;isTemplate&quot;:true,&quot;type&quot;:3}"/>
        <p:cNvGrpSpPr/>
        <p:nvPr/>
      </p:nvGrpSpPr>
      <p:grpSpPr>
        <a:xfrm>
          <a:off x="0" y="0"/>
          <a:ext cx="0" cy="0"/>
        </a:xfrm>
      </p:grpSpPr>
      <p:pic>
        <p:nvPicPr>
          <p:cNvPr id="308" name="Picture 10" descr="{&quot;isTemplate&quot;:true,&quot;type&quot;:&quot;image&quot;,&quot;canOmit&quot;:false,&quot;range&quot;:0}"/>
          <p:cNvPicPr>
            <a:picLocks noChangeAspect="1"/>
          </p:cNvPicPr>
          <p:nvPr/>
        </p:nvPicPr>
        <p:blipFill>
          <a:blip r:embed="rId2"/>
          <a:srcRect l="28906" r="28906"/>
          <a:stretch>
            <a:fillRect/>
          </a:stretch>
        </p:blipFill>
        <p:spPr>
          <a:xfrm>
            <a:off x="7803289" y="1299241"/>
            <a:ext cx="3679824" cy="4906431"/>
          </a:xfrm>
          <a:prstGeom prst="rect">
            <a:avLst/>
          </a:prstGeom>
        </p:spPr>
      </p:pic>
      <p:grpSp>
        <p:nvGrpSpPr>
          <p:cNvPr id="309" name="Group 590" descr="{&quot;isTemplate&quot;:true,&quot;type&quot;:&quot;list&quot;,&quot;alignment&quot;:&quot;left&quot;,&quot;alignmentVertical&quot;:&quot;top&quot;,&quot;canOmit&quot;:false,&quot;scalable&quot;:false,&quot;minItemsCount&quot;:-1}"/>
          <p:cNvGrpSpPr/>
          <p:nvPr/>
        </p:nvGrpSpPr>
        <p:grpSpPr>
          <a:xfrm>
            <a:off x="689593" y="1414808"/>
            <a:ext cx="7078256" cy="4663306"/>
            <a:chOff x="689593" y="1414808"/>
            <a:chExt cx="7078256" cy="4663306"/>
          </a:xfrm>
        </p:grpSpPr>
        <p:grpSp>
          <p:nvGrpSpPr>
            <p:cNvPr id="310" name="Group 598"/>
            <p:cNvGrpSpPr/>
            <p:nvPr/>
          </p:nvGrpSpPr>
          <p:grpSpPr>
            <a:xfrm>
              <a:off x="763829" y="1414808"/>
              <a:ext cx="6972294" cy="2337649"/>
              <a:chOff x="763829" y="1414808"/>
              <a:chExt cx="6972294" cy="2337649"/>
            </a:xfrm>
          </p:grpSpPr>
          <p:sp>
            <p:nvSpPr>
              <p:cNvPr id="311" name="TextBox 2" descr="{&quot;isTemplate&quot;:true,&quot;type&quot;:&quot;title&quot;,&quot;canOmit&quot;:false,&quot;range&quot;:0}"/>
              <p:cNvSpPr txBox="1"/>
              <p:nvPr/>
            </p:nvSpPr>
            <p:spPr>
              <a:xfrm>
                <a:off x="763829" y="1414808"/>
                <a:ext cx="6737350" cy="774700"/>
              </a:xfrm>
              <a:prstGeom prst="rect">
                <a:avLst/>
              </a:prstGeom>
            </p:spPr>
            <p:txBody>
              <a:bodyPr vert="horz" wrap="square" lIns="123825" tIns="123825" rIns="57150" bIns="123825"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zh-CN" sz="2000" b="1">
                    <a:solidFill>
                      <a:schemeClr val="accent1">
                        <a:alpha val="100000"/>
                      </a:schemeClr>
                    </a:solidFill>
                    <a:latin typeface="Microsoft Yahei"/>
                    <a:ea typeface="Microsoft Yahei"/>
                  </a:rPr>
                  <a:t>药品安全是食品药品监督员的另一重要职责</a:t>
                </a:r>
                <a:endParaRPr/>
              </a:p>
            </p:txBody>
          </p:sp>
          <p:sp>
            <p:nvSpPr>
              <p:cNvPr id="312" name="TextBox 3" descr="{&quot;isTemplate&quot;:true,&quot;type&quot;:&quot;content&quot;,&quot;canOmit&quot;:false,&quot;range&quot;:0}"/>
              <p:cNvSpPr txBox="1"/>
              <p:nvPr/>
            </p:nvSpPr>
            <p:spPr>
              <a:xfrm>
                <a:off x="763829" y="2093647"/>
                <a:ext cx="6737350" cy="1448954"/>
              </a:xfrm>
              <a:prstGeom prst="rect">
                <a:avLst/>
              </a:prstGeom>
            </p:spPr>
            <p:txBody>
              <a:bodyPr vert="horz" wrap="square" lIns="123825" tIns="123825" rIns="57150" bIns="123825"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加强对药品研发、生产、流通、使用环节的监管</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及时发现和处置药品安全问题，防范药品安全事故发生</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保障人民群众的用药安全，维护社会稳定</a:t>
                </a:r>
                <a:endParaRPr/>
              </a:p>
            </p:txBody>
          </p:sp>
          <p:sp>
            <p:nvSpPr>
              <p:cNvPr id="313" name="AutoShape 11"/>
              <p:cNvSpPr/>
              <p:nvPr/>
            </p:nvSpPr>
            <p:spPr>
              <a:xfrm>
                <a:off x="852680" y="3629459"/>
                <a:ext cx="701468" cy="122998"/>
              </a:xfrm>
              <a:prstGeom prst="rect">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14" name="AutoShape 12"/>
              <p:cNvSpPr/>
              <p:nvPr/>
            </p:nvSpPr>
            <p:spPr>
              <a:xfrm>
                <a:off x="799768" y="3629459"/>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15" name="AutoShape 13"/>
              <p:cNvSpPr/>
              <p:nvPr/>
            </p:nvSpPr>
            <p:spPr>
              <a:xfrm>
                <a:off x="1482520" y="3629459"/>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cxnSp>
            <p:nvCxnSpPr>
              <p:cNvPr id="316"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grpSp>
          <p:nvGrpSpPr>
            <p:cNvPr id="317" name="Group 591"/>
            <p:cNvGrpSpPr/>
            <p:nvPr/>
          </p:nvGrpSpPr>
          <p:grpSpPr>
            <a:xfrm>
              <a:off x="689593" y="3949139"/>
              <a:ext cx="7078256" cy="2128975"/>
              <a:chOff x="689593" y="3949139"/>
              <a:chExt cx="7078256" cy="2128975"/>
            </a:xfrm>
          </p:grpSpPr>
          <p:sp>
            <p:nvSpPr>
              <p:cNvPr id="318" name="TextBox 4" descr="{&quot;isTemplate&quot;:true,&quot;type&quot;:&quot;title&quot;,&quot;canOmit&quot;:false,&quot;range&quot;:0}"/>
              <p:cNvSpPr txBox="1"/>
              <p:nvPr/>
            </p:nvSpPr>
            <p:spPr>
              <a:xfrm>
                <a:off x="689593" y="3949139"/>
                <a:ext cx="6527800" cy="774700"/>
              </a:xfrm>
              <a:prstGeom prst="rect">
                <a:avLst/>
              </a:prstGeom>
            </p:spPr>
            <p:txBody>
              <a:bodyPr vert="horz" wrap="square" lIns="123825" tIns="123825" rIns="57150" bIns="123825"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zh-CN" sz="2000" b="1">
                    <a:solidFill>
                      <a:schemeClr val="accent1">
                        <a:alpha val="100000"/>
                      </a:schemeClr>
                    </a:solidFill>
                    <a:latin typeface="Microsoft Yahei"/>
                    <a:ea typeface="Microsoft Yahei"/>
                  </a:rPr>
                  <a:t>保障作用体现在：</a:t>
                </a:r>
                <a:endParaRPr/>
              </a:p>
            </p:txBody>
          </p:sp>
          <p:sp>
            <p:nvSpPr>
              <p:cNvPr id="319" name="TextBox 5" descr="{&quot;isTemplate&quot;:true,&quot;type&quot;:&quot;content&quot;,&quot;canOmit&quot;:false,&quot;range&quot;:0}"/>
              <p:cNvSpPr txBox="1"/>
              <p:nvPr/>
            </p:nvSpPr>
            <p:spPr>
              <a:xfrm>
                <a:off x="689593" y="4645945"/>
                <a:ext cx="6813550" cy="1224021"/>
              </a:xfrm>
              <a:prstGeom prst="rect">
                <a:avLst/>
              </a:prstGeom>
            </p:spPr>
            <p:txBody>
              <a:bodyPr vert="horz" wrap="square" lIns="123825" tIns="123825" rIns="57150" bIns="123825"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通过对药品生产企业的日常监管，确保药品生产过程符合药品安全标准</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加强对药品流通环节的监管，防止不合格药品流入市场</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开展药品安全宣传教育，提高公众的药品安全意识和自我保护能力</a:t>
                </a:r>
                <a:endParaRPr/>
              </a:p>
            </p:txBody>
          </p:sp>
          <p:sp>
            <p:nvSpPr>
              <p:cNvPr id="320" name="AutoShape 6"/>
              <p:cNvSpPr/>
              <p:nvPr/>
            </p:nvSpPr>
            <p:spPr>
              <a:xfrm>
                <a:off x="884406" y="5955116"/>
                <a:ext cx="701468" cy="122998"/>
              </a:xfrm>
              <a:prstGeom prst="rect">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21" name="AutoShape 7"/>
              <p:cNvSpPr/>
              <p:nvPr/>
            </p:nvSpPr>
            <p:spPr>
              <a:xfrm>
                <a:off x="831494" y="5955116"/>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22" name="AutoShape 8"/>
              <p:cNvSpPr/>
              <p:nvPr/>
            </p:nvSpPr>
            <p:spPr>
              <a:xfrm>
                <a:off x="1514246" y="5955116"/>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cxnSp>
            <p:nvCxnSpPr>
              <p:cNvPr id="323"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grpSp>
      <p:sp>
        <p:nvSpPr>
          <p:cNvPr id="324" name="Tencent" descr="{&quot;isTemplate&quot;:true,&quot;type&quot;:&quot;title&quot;,&quot;canOmit&quot;:false,&quot;range&quot;:0}"/>
          <p:cNvSpPr txBox="1"/>
          <p:nvPr/>
        </p:nvSpPr>
        <p:spPr>
          <a:xfrm>
            <a:off x="660396" y="418039"/>
            <a:ext cx="10681374"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食品药品监督员对药品安全的保障作用</a:t>
            </a:r>
            <a:endParaRPr lang="en-US" altLang="zh-CN" sz="2800" b="1">
              <a:latin typeface="+mj-ea"/>
              <a:ea typeface="+mj-ea"/>
            </a:endParaRP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325" name="" descr="{&quot;isTemplate&quot;:true,&quot;type&quot;:2}"/>
        <p:cNvGrpSpPr/>
        <p:nvPr/>
      </p:nvGrpSpPr>
      <p:grpSpPr>
        <a:xfrm>
          <a:off x="0" y="0"/>
          <a:ext cx="0" cy="0"/>
        </a:xfrm>
      </p:grpSpPr>
      <p:sp>
        <p:nvSpPr>
          <p:cNvPr id="326" name="标题 1" descr="{&quot;isTemplate&quot;:true,&quot;type&quot;:&quot;title&quot;,&quot;canOmit&quot;:false,&quot;range&quot;:0}"/>
          <p:cNvSpPr txBox="1"/>
          <p:nvPr/>
        </p:nvSpPr>
        <p:spPr>
          <a:xfrm>
            <a:off x="392698" y="4923294"/>
            <a:ext cx="11226020" cy="1079500"/>
          </a:xfrm>
          <a:prstGeom prst="rect">
            <a:avLst/>
          </a:prstGeom>
        </p:spPr>
        <p:txBody>
          <a:bodyPr vert="horz" wrap="square" lIns="91440" tIns="45720" rIns="91440" bIns="45720" rtlCol="0" anchor="b">
            <a:spAutoFit/>
          </a:bodyPr>
          <a:lstStyle>
            <a:defPPr>
              <a:defRPr lang="zh-CN"/>
            </a:defPPr>
            <a:lvl1pPr marL="0" algn="l" defTabSz="914400" rtl="0" eaLnBrk="1" latinLnBrk="0" hangingPunct="1">
              <a:lnSpc>
                <a:spcPct val="90000"/>
              </a:lnSpc>
              <a:spcBef>
                <a:spcPct val="0"/>
              </a:spcBef>
              <a:buNone/>
              <a:defRPr sz="8800" b="0" i="0" kern="1200" spc="300">
                <a:solidFill>
                  <a:schemeClr val="bg1"/>
                </a:solidFill>
                <a:latin typeface="Microsoft YaHei" panose="020b0503020204020204" pitchFamily="34" charset="-122"/>
                <a:ea typeface="Microsoft YaHei"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1" lang="zh-CN" altLang="en-US" sz="7200"/>
              <a:t>食品药品法律法规与标准</a:t>
            </a:r>
            <a:endParaRPr/>
          </a:p>
        </p:txBody>
      </p:sp>
      <p:sp>
        <p:nvSpPr>
          <p:cNvPr id="327" name="标题 1"/>
          <p:cNvSpPr txBox="1"/>
          <p:nvPr/>
        </p:nvSpPr>
        <p:spPr>
          <a:xfrm>
            <a:off x="392698" y="3621770"/>
            <a:ext cx="1324402" cy="1311128"/>
          </a:xfrm>
          <a:prstGeom prst="rect">
            <a:avLst/>
          </a:prstGeom>
        </p:spPr>
        <p:txBody>
          <a:bodyPr vert="horz" wrap="none" lIns="91440" tIns="45720" rIns="91440" bIns="45720" rtlCol="0" anchor="b">
            <a:spAutoFit/>
          </a:bodyPr>
          <a:lstStyle>
            <a:defPPr>
              <a:defRPr lang="zh-CN"/>
            </a:defPPr>
            <a:lvl1pPr marL="0" algn="l" defTabSz="914400" rtl="0" eaLnBrk="1" latinLnBrk="0" hangingPunct="1">
              <a:lnSpc>
                <a:spcPct val="90000"/>
              </a:lnSpc>
              <a:spcBef>
                <a:spcPct val="0"/>
              </a:spcBef>
              <a:buNone/>
              <a:defRPr sz="8800" b="0" i="0" kern="1200" spc="300">
                <a:solidFill>
                  <a:schemeClr val="bg1"/>
                </a:solidFill>
                <a:latin typeface="Microsoft YaHei" panose="020b0503020204020204" pitchFamily="34" charset="-122"/>
                <a:ea typeface="Microsoft YaHei"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1" lang="en-US" altLang="zh-CN">
                <a:latin typeface="Microsoft YaHei Light" panose="020b0503020204020204" pitchFamily="34" charset="-122"/>
                <a:ea typeface="Microsoft YaHei Light" panose="020b0503020204020204" pitchFamily="34" charset="-122"/>
              </a:rPr>
              <a:t>02</a:t>
            </a:r>
            <a:endParaRPr kumimoji="1" lang="zh-CN" altLang="en-US">
              <a:latin typeface="Microsoft YaHei Light" panose="020b0503020204020204" pitchFamily="34" charset="-122"/>
              <a:ea typeface="Microsoft YaHei Light" panose="020b0503020204020204" pitchFamily="34" charset="-122"/>
            </a:endParaRP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328" name="" descr="{&quot;isTemplate&quot;:true,&quot;type&quot;:3}"/>
        <p:cNvGrpSpPr/>
        <p:nvPr/>
      </p:nvGrpSpPr>
      <p:grpSpPr>
        <a:xfrm>
          <a:off x="0" y="0"/>
          <a:ext cx="0" cy="0"/>
        </a:xfrm>
      </p:grpSpPr>
      <p:pic>
        <p:nvPicPr>
          <p:cNvPr id="329" name="Picture 10" descr="{&quot;isTemplate&quot;:true,&quot;type&quot;:&quot;image&quot;,&quot;canOmit&quot;:false,&quot;range&quot;:0}"/>
          <p:cNvPicPr>
            <a:picLocks noChangeAspect="1"/>
          </p:cNvPicPr>
          <p:nvPr/>
        </p:nvPicPr>
        <p:blipFill>
          <a:blip r:embed="rId2"/>
          <a:srcRect l="28906" r="28906"/>
          <a:stretch>
            <a:fillRect/>
          </a:stretch>
        </p:blipFill>
        <p:spPr>
          <a:xfrm>
            <a:off x="7803289" y="1299241"/>
            <a:ext cx="3679824" cy="4906431"/>
          </a:xfrm>
          <a:prstGeom prst="rect">
            <a:avLst/>
          </a:prstGeom>
        </p:spPr>
      </p:pic>
      <p:grpSp>
        <p:nvGrpSpPr>
          <p:cNvPr id="330" name="Group 590" descr="{&quot;isTemplate&quot;:true,&quot;type&quot;:&quot;list&quot;,&quot;alignment&quot;:&quot;left&quot;,&quot;alignmentVertical&quot;:&quot;top&quot;,&quot;canOmit&quot;:false,&quot;scalable&quot;:false,&quot;minItemsCount&quot;:-1}"/>
          <p:cNvGrpSpPr/>
          <p:nvPr/>
        </p:nvGrpSpPr>
        <p:grpSpPr>
          <a:xfrm>
            <a:off x="689593" y="1414808"/>
            <a:ext cx="7078256" cy="4663306"/>
            <a:chOff x="689593" y="1414808"/>
            <a:chExt cx="7078256" cy="4663306"/>
          </a:xfrm>
        </p:grpSpPr>
        <p:grpSp>
          <p:nvGrpSpPr>
            <p:cNvPr id="331" name="Group 598"/>
            <p:cNvGrpSpPr/>
            <p:nvPr/>
          </p:nvGrpSpPr>
          <p:grpSpPr>
            <a:xfrm>
              <a:off x="763829" y="1414808"/>
              <a:ext cx="6972294" cy="2337649"/>
              <a:chOff x="763829" y="1414808"/>
              <a:chExt cx="6972294" cy="2337649"/>
            </a:xfrm>
          </p:grpSpPr>
          <p:sp>
            <p:nvSpPr>
              <p:cNvPr id="332" name="TextBox 2" descr="{&quot;isTemplate&quot;:true,&quot;type&quot;:&quot;title&quot;,&quot;canOmit&quot;:false,&quot;range&quot;:0}"/>
              <p:cNvSpPr txBox="1"/>
              <p:nvPr/>
            </p:nvSpPr>
            <p:spPr>
              <a:xfrm>
                <a:off x="763829" y="1414808"/>
                <a:ext cx="6737350" cy="774700"/>
              </a:xfrm>
              <a:prstGeom prst="rect">
                <a:avLst/>
              </a:prstGeom>
            </p:spPr>
            <p:txBody>
              <a:bodyPr vert="horz" wrap="square" lIns="123825" tIns="123825" rIns="57150" bIns="123825"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zh-CN" sz="2000" b="1">
                    <a:solidFill>
                      <a:schemeClr val="accent1">
                        <a:alpha val="100000"/>
                      </a:schemeClr>
                    </a:solidFill>
                    <a:latin typeface="Microsoft Yahei"/>
                    <a:ea typeface="Microsoft Yahei"/>
                  </a:rPr>
                  <a:t>法律法规体系是保障食品药品安全的重要基石</a:t>
                </a:r>
                <a:endParaRPr/>
              </a:p>
            </p:txBody>
          </p:sp>
          <p:sp>
            <p:nvSpPr>
              <p:cNvPr id="333" name="TextBox 3" descr="{&quot;isTemplate&quot;:true,&quot;type&quot;:&quot;content&quot;,&quot;canOmit&quot;:false,&quot;range&quot;:0}"/>
              <p:cNvSpPr txBox="1"/>
              <p:nvPr/>
            </p:nvSpPr>
            <p:spPr>
              <a:xfrm>
                <a:off x="763829" y="2093647"/>
                <a:ext cx="6737350" cy="1448954"/>
              </a:xfrm>
              <a:prstGeom prst="rect">
                <a:avLst/>
              </a:prstGeom>
            </p:spPr>
            <p:txBody>
              <a:bodyPr vert="horz" wrap="square" lIns="123825" tIns="123825" rIns="57150" bIns="123825"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包括宪法、法律、行政法规、地方性法规、部门规章等多个层次</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涵盖了食品药品生产、经营、使用、监管等各个环节</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为食品药品监督员的监管工作提供了法律依据</a:t>
                </a:r>
                <a:endParaRPr/>
              </a:p>
            </p:txBody>
          </p:sp>
          <p:sp>
            <p:nvSpPr>
              <p:cNvPr id="334" name="AutoShape 11"/>
              <p:cNvSpPr/>
              <p:nvPr/>
            </p:nvSpPr>
            <p:spPr>
              <a:xfrm>
                <a:off x="852680" y="3629459"/>
                <a:ext cx="701468" cy="122998"/>
              </a:xfrm>
              <a:prstGeom prst="rect">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35" name="AutoShape 12"/>
              <p:cNvSpPr/>
              <p:nvPr/>
            </p:nvSpPr>
            <p:spPr>
              <a:xfrm>
                <a:off x="799768" y="3629459"/>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36" name="AutoShape 13"/>
              <p:cNvSpPr/>
              <p:nvPr/>
            </p:nvSpPr>
            <p:spPr>
              <a:xfrm>
                <a:off x="1482520" y="3629459"/>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cxnSp>
            <p:nvCxnSpPr>
              <p:cNvPr id="337"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grpSp>
          <p:nvGrpSpPr>
            <p:cNvPr id="338" name="Group 591"/>
            <p:cNvGrpSpPr/>
            <p:nvPr/>
          </p:nvGrpSpPr>
          <p:grpSpPr>
            <a:xfrm>
              <a:off x="689593" y="3949139"/>
              <a:ext cx="7078256" cy="2128975"/>
              <a:chOff x="689593" y="3949139"/>
              <a:chExt cx="7078256" cy="2128975"/>
            </a:xfrm>
          </p:grpSpPr>
          <p:sp>
            <p:nvSpPr>
              <p:cNvPr id="339" name="TextBox 4" descr="{&quot;isTemplate&quot;:true,&quot;type&quot;:&quot;title&quot;,&quot;canOmit&quot;:false,&quot;range&quot;:0}"/>
              <p:cNvSpPr txBox="1"/>
              <p:nvPr/>
            </p:nvSpPr>
            <p:spPr>
              <a:xfrm>
                <a:off x="689593" y="3949139"/>
                <a:ext cx="6527800" cy="774700"/>
              </a:xfrm>
              <a:prstGeom prst="rect">
                <a:avLst/>
              </a:prstGeom>
            </p:spPr>
            <p:txBody>
              <a:bodyPr vert="horz" wrap="square" lIns="123825" tIns="123825" rIns="57150" bIns="123825"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zh-CN" sz="2000" b="1">
                    <a:solidFill>
                      <a:schemeClr val="accent1">
                        <a:alpha val="100000"/>
                      </a:schemeClr>
                    </a:solidFill>
                    <a:latin typeface="Microsoft Yahei"/>
                    <a:ea typeface="Microsoft Yahei"/>
                  </a:rPr>
                  <a:t>法律法规体系的主要特点：</a:t>
                </a:r>
                <a:endParaRPr/>
              </a:p>
            </p:txBody>
          </p:sp>
          <p:sp>
            <p:nvSpPr>
              <p:cNvPr id="340" name="TextBox 5" descr="{&quot;isTemplate&quot;:true,&quot;type&quot;:&quot;content&quot;,&quot;canOmit&quot;:false,&quot;range&quot;:0}"/>
              <p:cNvSpPr txBox="1"/>
              <p:nvPr/>
            </p:nvSpPr>
            <p:spPr>
              <a:xfrm>
                <a:off x="689593" y="4645945"/>
                <a:ext cx="6813550" cy="1224021"/>
              </a:xfrm>
              <a:prstGeom prst="rect">
                <a:avLst/>
              </a:prstGeom>
            </p:spPr>
            <p:txBody>
              <a:bodyPr vert="horz" wrap="square" lIns="123825" tIns="123825" rIns="57150" bIns="123825"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层次分明，结构合理，具有较强的科学性和实用性</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充分体现了保护食品药品安全、维护公众利益的原则</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适应社会主义市场经济发展的需要，不断调整和完善</a:t>
                </a:r>
                <a:endParaRPr/>
              </a:p>
            </p:txBody>
          </p:sp>
          <p:sp>
            <p:nvSpPr>
              <p:cNvPr id="341" name="AutoShape 6"/>
              <p:cNvSpPr/>
              <p:nvPr/>
            </p:nvSpPr>
            <p:spPr>
              <a:xfrm>
                <a:off x="884406" y="5955116"/>
                <a:ext cx="701468" cy="122998"/>
              </a:xfrm>
              <a:prstGeom prst="rect">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42" name="AutoShape 7"/>
              <p:cNvSpPr/>
              <p:nvPr/>
            </p:nvSpPr>
            <p:spPr>
              <a:xfrm>
                <a:off x="831494" y="5955116"/>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43" name="AutoShape 8"/>
              <p:cNvSpPr/>
              <p:nvPr/>
            </p:nvSpPr>
            <p:spPr>
              <a:xfrm>
                <a:off x="1514246" y="5955116"/>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cxnSp>
            <p:nvCxnSpPr>
              <p:cNvPr id="344"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grpSp>
      <p:sp>
        <p:nvSpPr>
          <p:cNvPr id="345" name="Tencent" descr="{&quot;isTemplate&quot;:true,&quot;type&quot;:&quot;title&quot;,&quot;canOmit&quot;:false,&quot;range&quot;:0}"/>
          <p:cNvSpPr txBox="1"/>
          <p:nvPr/>
        </p:nvSpPr>
        <p:spPr>
          <a:xfrm>
            <a:off x="660396" y="418039"/>
            <a:ext cx="10681374"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食品药品法律法规体系概述</a:t>
            </a:r>
            <a:endParaRPr lang="en-US" altLang="zh-CN" sz="2800" b="1">
              <a:latin typeface="+mj-ea"/>
              <a:ea typeface="+mj-ea"/>
            </a:endParaRP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346" name="" descr="{&quot;isTemplate&quot;:true,&quot;type&quot;:3}"/>
        <p:cNvGrpSpPr/>
        <p:nvPr/>
      </p:nvGrpSpPr>
      <p:grpSpPr>
        <a:xfrm>
          <a:off x="0" y="0"/>
          <a:ext cx="0" cy="0"/>
        </a:xfrm>
      </p:grpSpPr>
      <p:pic>
        <p:nvPicPr>
          <p:cNvPr id="347" name="Picture 10" descr="{&quot;isTemplate&quot;:true,&quot;type&quot;:&quot;image&quot;,&quot;canOmit&quot;:false,&quot;range&quot;:0}"/>
          <p:cNvPicPr>
            <a:picLocks noChangeAspect="1"/>
          </p:cNvPicPr>
          <p:nvPr/>
        </p:nvPicPr>
        <p:blipFill>
          <a:blip r:embed="rId2"/>
          <a:srcRect l="28906" r="28906"/>
          <a:stretch>
            <a:fillRect/>
          </a:stretch>
        </p:blipFill>
        <p:spPr>
          <a:xfrm>
            <a:off x="7803289" y="1299241"/>
            <a:ext cx="3679824" cy="4906431"/>
          </a:xfrm>
          <a:prstGeom prst="rect">
            <a:avLst/>
          </a:prstGeom>
        </p:spPr>
      </p:pic>
      <p:grpSp>
        <p:nvGrpSpPr>
          <p:cNvPr id="348" name="Group 590" descr="{&quot;isTemplate&quot;:true,&quot;type&quot;:&quot;list&quot;,&quot;alignment&quot;:&quot;left&quot;,&quot;alignmentVertical&quot;:&quot;top&quot;,&quot;canOmit&quot;:false,&quot;scalable&quot;:false,&quot;minItemsCount&quot;:-1}"/>
          <p:cNvGrpSpPr/>
          <p:nvPr/>
        </p:nvGrpSpPr>
        <p:grpSpPr>
          <a:xfrm>
            <a:off x="689593" y="1414808"/>
            <a:ext cx="7078256" cy="4663306"/>
            <a:chOff x="689593" y="1414808"/>
            <a:chExt cx="7078256" cy="4663306"/>
          </a:xfrm>
        </p:grpSpPr>
        <p:grpSp>
          <p:nvGrpSpPr>
            <p:cNvPr id="349" name="Group 598"/>
            <p:cNvGrpSpPr/>
            <p:nvPr/>
          </p:nvGrpSpPr>
          <p:grpSpPr>
            <a:xfrm>
              <a:off x="763829" y="1414808"/>
              <a:ext cx="6972294" cy="2337649"/>
              <a:chOff x="763829" y="1414808"/>
              <a:chExt cx="6972294" cy="2337649"/>
            </a:xfrm>
          </p:grpSpPr>
          <p:sp>
            <p:nvSpPr>
              <p:cNvPr id="350" name="TextBox 2" descr="{&quot;isTemplate&quot;:true,&quot;type&quot;:&quot;title&quot;,&quot;canOmit&quot;:false,&quot;range&quot;:0}"/>
              <p:cNvSpPr txBox="1"/>
              <p:nvPr/>
            </p:nvSpPr>
            <p:spPr>
              <a:xfrm>
                <a:off x="763829" y="1414808"/>
                <a:ext cx="6737350" cy="774700"/>
              </a:xfrm>
              <a:prstGeom prst="rect">
                <a:avLst/>
              </a:prstGeom>
            </p:spPr>
            <p:txBody>
              <a:bodyPr vert="horz" wrap="square" lIns="123825" tIns="123825" rIns="57150" bIns="123825"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zh-CN" sz="2000" b="1">
                    <a:solidFill>
                      <a:schemeClr val="accent1">
                        <a:alpha val="100000"/>
                      </a:schemeClr>
                    </a:solidFill>
                    <a:latin typeface="Microsoft Yahei"/>
                    <a:ea typeface="Microsoft Yahei"/>
                  </a:rPr>
                  <a:t>国家标准是食品药品安全的重要依据</a:t>
                </a:r>
                <a:endParaRPr/>
              </a:p>
            </p:txBody>
          </p:sp>
          <p:sp>
            <p:nvSpPr>
              <p:cNvPr id="351" name="TextBox 3" descr="{&quot;isTemplate&quot;:true,&quot;type&quot;:&quot;content&quot;,&quot;canOmit&quot;:false,&quot;range&quot;:0}"/>
              <p:cNvSpPr txBox="1"/>
              <p:nvPr/>
            </p:nvSpPr>
            <p:spPr>
              <a:xfrm>
                <a:off x="763829" y="2093647"/>
                <a:ext cx="6737350" cy="1448954"/>
              </a:xfrm>
              <a:prstGeom prst="rect">
                <a:avLst/>
              </a:prstGeom>
            </p:spPr>
            <p:txBody>
              <a:bodyPr vert="horz" wrap="square" lIns="123825" tIns="123825" rIns="57150" bIns="123825"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由国家标准化行政主管部门制定并发布</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涵盖了食品药品的原料、生产、加工、储存、运输、销售等环节</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为食品药品生产、经营、使用单位提供了统一的技术要求</a:t>
                </a:r>
                <a:endParaRPr/>
              </a:p>
            </p:txBody>
          </p:sp>
          <p:sp>
            <p:nvSpPr>
              <p:cNvPr id="352" name="AutoShape 11"/>
              <p:cNvSpPr/>
              <p:nvPr/>
            </p:nvSpPr>
            <p:spPr>
              <a:xfrm>
                <a:off x="852680" y="3629459"/>
                <a:ext cx="701468" cy="122998"/>
              </a:xfrm>
              <a:prstGeom prst="rect">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53" name="AutoShape 12"/>
              <p:cNvSpPr/>
              <p:nvPr/>
            </p:nvSpPr>
            <p:spPr>
              <a:xfrm>
                <a:off x="799768" y="3629459"/>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54" name="AutoShape 13"/>
              <p:cNvSpPr/>
              <p:nvPr/>
            </p:nvSpPr>
            <p:spPr>
              <a:xfrm>
                <a:off x="1482520" y="3629459"/>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cxnSp>
            <p:nvCxnSpPr>
              <p:cNvPr id="355"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grpSp>
          <p:nvGrpSpPr>
            <p:cNvPr id="356" name="Group 591"/>
            <p:cNvGrpSpPr/>
            <p:nvPr/>
          </p:nvGrpSpPr>
          <p:grpSpPr>
            <a:xfrm>
              <a:off x="689593" y="3949139"/>
              <a:ext cx="7078256" cy="2128975"/>
              <a:chOff x="689593" y="3949139"/>
              <a:chExt cx="7078256" cy="2128975"/>
            </a:xfrm>
          </p:grpSpPr>
          <p:sp>
            <p:nvSpPr>
              <p:cNvPr id="357" name="TextBox 4" descr="{&quot;isTemplate&quot;:true,&quot;type&quot;:&quot;title&quot;,&quot;canOmit&quot;:false,&quot;range&quot;:0}"/>
              <p:cNvSpPr txBox="1"/>
              <p:nvPr/>
            </p:nvSpPr>
            <p:spPr>
              <a:xfrm>
                <a:off x="689593" y="3949139"/>
                <a:ext cx="6527800" cy="774700"/>
              </a:xfrm>
              <a:prstGeom prst="rect">
                <a:avLst/>
              </a:prstGeom>
            </p:spPr>
            <p:txBody>
              <a:bodyPr vert="horz" wrap="square" lIns="123825" tIns="123825" rIns="57150" bIns="123825"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zh-CN" sz="2000" b="1">
                    <a:solidFill>
                      <a:schemeClr val="accent1">
                        <a:alpha val="100000"/>
                      </a:schemeClr>
                    </a:solidFill>
                    <a:latin typeface="Microsoft Yahei"/>
                    <a:ea typeface="Microsoft Yahei"/>
                  </a:rPr>
                  <a:t>行业标准是食品药品安全的补充</a:t>
                </a:r>
                <a:endParaRPr/>
              </a:p>
            </p:txBody>
          </p:sp>
          <p:sp>
            <p:nvSpPr>
              <p:cNvPr id="358" name="TextBox 5" descr="{&quot;isTemplate&quot;:true,&quot;type&quot;:&quot;content&quot;,&quot;canOmit&quot;:false,&quot;range&quot;:0}"/>
              <p:cNvSpPr txBox="1"/>
              <p:nvPr/>
            </p:nvSpPr>
            <p:spPr>
              <a:xfrm>
                <a:off x="689593" y="4645945"/>
                <a:ext cx="6813550" cy="1224021"/>
              </a:xfrm>
              <a:prstGeom prst="rect">
                <a:avLst/>
              </a:prstGeom>
            </p:spPr>
            <p:txBody>
              <a:bodyPr vert="horz" wrap="square" lIns="123825" tIns="123825" rIns="57150" bIns="123825"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由行业主管部门制定并发布</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针对不同行业、不同产品的特点，制定了具体的技术要求</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有助于提高食品药品的安全水平，促进行业健康发展</a:t>
                </a:r>
                <a:endParaRPr/>
              </a:p>
            </p:txBody>
          </p:sp>
          <p:sp>
            <p:nvSpPr>
              <p:cNvPr id="359" name="AutoShape 6"/>
              <p:cNvSpPr/>
              <p:nvPr/>
            </p:nvSpPr>
            <p:spPr>
              <a:xfrm>
                <a:off x="884406" y="5955116"/>
                <a:ext cx="701468" cy="122998"/>
              </a:xfrm>
              <a:prstGeom prst="rect">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60" name="AutoShape 7"/>
              <p:cNvSpPr/>
              <p:nvPr/>
            </p:nvSpPr>
            <p:spPr>
              <a:xfrm>
                <a:off x="831494" y="5955116"/>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61" name="AutoShape 8"/>
              <p:cNvSpPr/>
              <p:nvPr/>
            </p:nvSpPr>
            <p:spPr>
              <a:xfrm>
                <a:off x="1514246" y="5955116"/>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cxnSp>
            <p:nvCxnSpPr>
              <p:cNvPr id="362"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grpSp>
      <p:sp>
        <p:nvSpPr>
          <p:cNvPr id="363" name="Tencent" descr="{&quot;isTemplate&quot;:true,&quot;type&quot;:&quot;title&quot;,&quot;canOmit&quot;:false,&quot;range&quot;:0}"/>
          <p:cNvSpPr txBox="1"/>
          <p:nvPr/>
        </p:nvSpPr>
        <p:spPr>
          <a:xfrm>
            <a:off x="660396" y="418039"/>
            <a:ext cx="10681374"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食品药品安全国家标准与行业标准</a:t>
            </a:r>
            <a:endParaRPr lang="en-US" altLang="zh-CN" sz="2800" b="1">
              <a:latin typeface="+mj-ea"/>
              <a:ea typeface="+mj-ea"/>
            </a:endParaRP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364" name="" descr="{&quot;isTemplate&quot;:true,&quot;type&quot;:3}"/>
        <p:cNvGrpSpPr/>
        <p:nvPr/>
      </p:nvGrpSpPr>
      <p:grpSpPr>
        <a:xfrm>
          <a:off x="0" y="0"/>
          <a:ext cx="0" cy="0"/>
        </a:xfrm>
      </p:grpSpPr>
      <p:pic>
        <p:nvPicPr>
          <p:cNvPr id="365" name="Picture 10" descr="{&quot;isTemplate&quot;:true,&quot;type&quot;:&quot;image&quot;,&quot;canOmit&quot;:false,&quot;range&quot;:0}"/>
          <p:cNvPicPr>
            <a:picLocks noChangeAspect="1"/>
          </p:cNvPicPr>
          <p:nvPr/>
        </p:nvPicPr>
        <p:blipFill>
          <a:blip r:embed="rId2"/>
          <a:srcRect l="28906" r="28906"/>
          <a:stretch>
            <a:fillRect/>
          </a:stretch>
        </p:blipFill>
        <p:spPr>
          <a:xfrm>
            <a:off x="7803289" y="1299241"/>
            <a:ext cx="3679824" cy="4906431"/>
          </a:xfrm>
          <a:prstGeom prst="rect">
            <a:avLst/>
          </a:prstGeom>
        </p:spPr>
      </p:pic>
      <p:grpSp>
        <p:nvGrpSpPr>
          <p:cNvPr id="366" name="Group 590" descr="{&quot;isTemplate&quot;:true,&quot;type&quot;:&quot;list&quot;,&quot;alignment&quot;:&quot;left&quot;,&quot;alignmentVertical&quot;:&quot;top&quot;,&quot;canOmit&quot;:false,&quot;scalable&quot;:false,&quot;minItemsCount&quot;:-1}"/>
          <p:cNvGrpSpPr/>
          <p:nvPr/>
        </p:nvGrpSpPr>
        <p:grpSpPr>
          <a:xfrm>
            <a:off x="689593" y="1414808"/>
            <a:ext cx="7078256" cy="4663306"/>
            <a:chOff x="689593" y="1414808"/>
            <a:chExt cx="7078256" cy="4663306"/>
          </a:xfrm>
        </p:grpSpPr>
        <p:grpSp>
          <p:nvGrpSpPr>
            <p:cNvPr id="367" name="Group 598"/>
            <p:cNvGrpSpPr/>
            <p:nvPr/>
          </p:nvGrpSpPr>
          <p:grpSpPr>
            <a:xfrm>
              <a:off x="763829" y="1414808"/>
              <a:ext cx="6972294" cy="2337649"/>
              <a:chOff x="763829" y="1414808"/>
              <a:chExt cx="6972294" cy="2337649"/>
            </a:xfrm>
          </p:grpSpPr>
          <p:sp>
            <p:nvSpPr>
              <p:cNvPr id="368" name="TextBox 2" descr="{&quot;isTemplate&quot;:true,&quot;type&quot;:&quot;title&quot;,&quot;canOmit&quot;:false,&quot;range&quot;:0}"/>
              <p:cNvSpPr txBox="1"/>
              <p:nvPr/>
            </p:nvSpPr>
            <p:spPr>
              <a:xfrm>
                <a:off x="763829" y="1414808"/>
                <a:ext cx="6737350" cy="774700"/>
              </a:xfrm>
              <a:prstGeom prst="rect">
                <a:avLst/>
              </a:prstGeom>
            </p:spPr>
            <p:txBody>
              <a:bodyPr vert="horz" wrap="square" lIns="123825" tIns="123825" rIns="57150" bIns="123825"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zh-CN" sz="2000" b="1">
                    <a:solidFill>
                      <a:schemeClr val="accent1">
                        <a:alpha val="100000"/>
                      </a:schemeClr>
                    </a:solidFill>
                    <a:latin typeface="Microsoft Yahei"/>
                    <a:ea typeface="Microsoft Yahei"/>
                  </a:rPr>
                  <a:t>法律法规与标准的执行是保障食品药品安全的关键</a:t>
                </a:r>
                <a:endParaRPr/>
              </a:p>
            </p:txBody>
          </p:sp>
          <p:sp>
            <p:nvSpPr>
              <p:cNvPr id="369" name="TextBox 3" descr="{&quot;isTemplate&quot;:true,&quot;type&quot;:&quot;content&quot;,&quot;canOmit&quot;:false,&quot;range&quot;:0}"/>
              <p:cNvSpPr txBox="1"/>
              <p:nvPr/>
            </p:nvSpPr>
            <p:spPr>
              <a:xfrm>
                <a:off x="763829" y="2093647"/>
                <a:ext cx="6737350" cy="1448954"/>
              </a:xfrm>
              <a:prstGeom prst="rect">
                <a:avLst/>
              </a:prstGeom>
            </p:spPr>
            <p:txBody>
              <a:bodyPr vert="horz" wrap="square" lIns="123825" tIns="123825" rIns="57150" bIns="123825"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食品药品生产、经营、使用单位必须严格遵守法律法规和标准</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食品药品监督员负责监督和管理法律法规与标准的执行情况</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对违反法律法规和标准的单位或个人，依法追究责任</a:t>
                </a:r>
                <a:endParaRPr/>
              </a:p>
            </p:txBody>
          </p:sp>
          <p:sp>
            <p:nvSpPr>
              <p:cNvPr id="370" name="AutoShape 11"/>
              <p:cNvSpPr/>
              <p:nvPr/>
            </p:nvSpPr>
            <p:spPr>
              <a:xfrm>
                <a:off x="852680" y="3629459"/>
                <a:ext cx="701468" cy="122998"/>
              </a:xfrm>
              <a:prstGeom prst="rect">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71" name="AutoShape 12"/>
              <p:cNvSpPr/>
              <p:nvPr/>
            </p:nvSpPr>
            <p:spPr>
              <a:xfrm>
                <a:off x="799768" y="3629459"/>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72" name="AutoShape 13"/>
              <p:cNvSpPr/>
              <p:nvPr/>
            </p:nvSpPr>
            <p:spPr>
              <a:xfrm>
                <a:off x="1482520" y="3629459"/>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cxnSp>
            <p:nvCxnSpPr>
              <p:cNvPr id="373"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grpSp>
          <p:nvGrpSpPr>
            <p:cNvPr id="374" name="Group 591"/>
            <p:cNvGrpSpPr/>
            <p:nvPr/>
          </p:nvGrpSpPr>
          <p:grpSpPr>
            <a:xfrm>
              <a:off x="689593" y="3949139"/>
              <a:ext cx="7078256" cy="2128975"/>
              <a:chOff x="689593" y="3949139"/>
              <a:chExt cx="7078256" cy="2128975"/>
            </a:xfrm>
          </p:grpSpPr>
          <p:sp>
            <p:nvSpPr>
              <p:cNvPr id="375" name="TextBox 4" descr="{&quot;isTemplate&quot;:true,&quot;type&quot;:&quot;title&quot;,&quot;canOmit&quot;:false,&quot;range&quot;:0}"/>
              <p:cNvSpPr txBox="1"/>
              <p:nvPr/>
            </p:nvSpPr>
            <p:spPr>
              <a:xfrm>
                <a:off x="689593" y="3949139"/>
                <a:ext cx="6527800" cy="774700"/>
              </a:xfrm>
              <a:prstGeom prst="rect">
                <a:avLst/>
              </a:prstGeom>
            </p:spPr>
            <p:txBody>
              <a:bodyPr vert="horz" wrap="square" lIns="123825" tIns="123825" rIns="57150" bIns="123825"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zh-CN" sz="2000" b="1">
                    <a:solidFill>
                      <a:schemeClr val="accent1">
                        <a:alpha val="100000"/>
                      </a:schemeClr>
                    </a:solidFill>
                    <a:latin typeface="Microsoft Yahei"/>
                    <a:ea typeface="Microsoft Yahei"/>
                  </a:rPr>
                  <a:t>监管是确保法律法规与标准得到有效执行的手段</a:t>
                </a:r>
                <a:endParaRPr/>
              </a:p>
            </p:txBody>
          </p:sp>
          <p:sp>
            <p:nvSpPr>
              <p:cNvPr id="376" name="TextBox 5" descr="{&quot;isTemplate&quot;:true,&quot;type&quot;:&quot;content&quot;,&quot;canOmit&quot;:false,&quot;range&quot;:0}"/>
              <p:cNvSpPr txBox="1"/>
              <p:nvPr/>
            </p:nvSpPr>
            <p:spPr>
              <a:xfrm>
                <a:off x="689593" y="4645945"/>
                <a:ext cx="6813550" cy="1224021"/>
              </a:xfrm>
              <a:prstGeom prst="rect">
                <a:avLst/>
              </a:prstGeom>
            </p:spPr>
            <p:txBody>
              <a:bodyPr vert="horz" wrap="square" lIns="123825" tIns="123825" rIns="57150" bIns="123825"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建立健全食品药品监管制度，明确监管职责和权限</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加强监管队伍建设，提高监管能力和水平</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建立健全食品药品安全信息共享机制，加强部门间的协作配合</a:t>
                </a:r>
                <a:endParaRPr/>
              </a:p>
            </p:txBody>
          </p:sp>
          <p:sp>
            <p:nvSpPr>
              <p:cNvPr id="377" name="AutoShape 6"/>
              <p:cNvSpPr/>
              <p:nvPr/>
            </p:nvSpPr>
            <p:spPr>
              <a:xfrm>
                <a:off x="884406" y="5955116"/>
                <a:ext cx="701468" cy="122998"/>
              </a:xfrm>
              <a:prstGeom prst="rect">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78" name="AutoShape 7"/>
              <p:cNvSpPr/>
              <p:nvPr/>
            </p:nvSpPr>
            <p:spPr>
              <a:xfrm>
                <a:off x="831494" y="5955116"/>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79" name="AutoShape 8"/>
              <p:cNvSpPr/>
              <p:nvPr/>
            </p:nvSpPr>
            <p:spPr>
              <a:xfrm>
                <a:off x="1514246" y="5955116"/>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cxnSp>
            <p:nvCxnSpPr>
              <p:cNvPr id="380"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grpSp>
      <p:sp>
        <p:nvSpPr>
          <p:cNvPr id="381" name="Tencent" descr="{&quot;isTemplate&quot;:true,&quot;type&quot;:&quot;title&quot;,&quot;canOmit&quot;:false,&quot;range&quot;:0}"/>
          <p:cNvSpPr txBox="1"/>
          <p:nvPr/>
        </p:nvSpPr>
        <p:spPr>
          <a:xfrm>
            <a:off x="660396" y="418039"/>
            <a:ext cx="10681374"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法律法规与标准的执行与监管</a:t>
            </a:r>
            <a:endParaRPr lang="en-US" altLang="zh-CN" sz="2800" b="1">
              <a:latin typeface="+mj-ea"/>
              <a:ea typeface="+mj-ea"/>
            </a:endParaRP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7" name="" descr="{&quot;isTemplate&quot;:true,&quot;type&quot;:2}"/>
        <p:cNvGrpSpPr/>
        <p:nvPr/>
      </p:nvGrpSpPr>
      <p:grpSpPr>
        <a:xfrm>
          <a:off x="0" y="0"/>
          <a:ext cx="0" cy="0"/>
        </a:xfrm>
      </p:grpSpPr>
      <p:sp>
        <p:nvSpPr>
          <p:cNvPr id="8" name="标题 1" descr="{&quot;isTemplate&quot;:true,&quot;type&quot;:&quot;title&quot;,&quot;canOmit&quot;:false,&quot;range&quot;:0}"/>
          <p:cNvSpPr txBox="1"/>
          <p:nvPr/>
        </p:nvSpPr>
        <p:spPr>
          <a:xfrm>
            <a:off x="392698" y="4923294"/>
            <a:ext cx="11226020" cy="1079500"/>
          </a:xfrm>
          <a:prstGeom prst="rect">
            <a:avLst/>
          </a:prstGeom>
        </p:spPr>
        <p:txBody>
          <a:bodyPr vert="horz" wrap="square" lIns="91440" tIns="45720" rIns="91440" bIns="45720" rtlCol="0" anchor="b">
            <a:spAutoFit/>
          </a:bodyPr>
          <a:lstStyle>
            <a:defPPr>
              <a:defRPr lang="zh-CN"/>
            </a:defPPr>
            <a:lvl1pPr marL="0" algn="l" defTabSz="914400" rtl="0" eaLnBrk="1" latinLnBrk="0" hangingPunct="1">
              <a:lnSpc>
                <a:spcPct val="90000"/>
              </a:lnSpc>
              <a:spcBef>
                <a:spcPct val="0"/>
              </a:spcBef>
              <a:buNone/>
              <a:defRPr sz="8800" b="0" i="0" kern="1200" spc="300">
                <a:solidFill>
                  <a:schemeClr val="bg1"/>
                </a:solidFill>
                <a:latin typeface="Microsoft YaHei" panose="020b0503020204020204" pitchFamily="34" charset="-122"/>
                <a:ea typeface="Microsoft YaHei"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1" lang="zh-CN" altLang="en-US" sz="7200"/>
              <a:t>食品药品生产许可与质量管理</a:t>
            </a:r>
            <a:endParaRPr/>
          </a:p>
        </p:txBody>
      </p:sp>
      <p:sp>
        <p:nvSpPr>
          <p:cNvPr id="9" name="标题 1"/>
          <p:cNvSpPr txBox="1"/>
          <p:nvPr/>
        </p:nvSpPr>
        <p:spPr>
          <a:xfrm>
            <a:off x="392698" y="3621770"/>
            <a:ext cx="1324402" cy="1311128"/>
          </a:xfrm>
          <a:prstGeom prst="rect">
            <a:avLst/>
          </a:prstGeom>
        </p:spPr>
        <p:txBody>
          <a:bodyPr vert="horz" wrap="none" lIns="91440" tIns="45720" rIns="91440" bIns="45720" rtlCol="0" anchor="b">
            <a:spAutoFit/>
          </a:bodyPr>
          <a:lstStyle>
            <a:defPPr>
              <a:defRPr lang="zh-CN"/>
            </a:defPPr>
            <a:lvl1pPr marL="0" algn="l" defTabSz="914400" rtl="0" eaLnBrk="1" latinLnBrk="0" hangingPunct="1">
              <a:lnSpc>
                <a:spcPct val="90000"/>
              </a:lnSpc>
              <a:spcBef>
                <a:spcPct val="0"/>
              </a:spcBef>
              <a:buNone/>
              <a:defRPr sz="8800" b="0" i="0" kern="1200" spc="300">
                <a:solidFill>
                  <a:schemeClr val="bg1"/>
                </a:solidFill>
                <a:latin typeface="Microsoft YaHei" panose="020b0503020204020204" pitchFamily="34" charset="-122"/>
                <a:ea typeface="Microsoft YaHei"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1" lang="en-US" altLang="zh-CN">
                <a:latin typeface="Microsoft YaHei Light" panose="020b0503020204020204" pitchFamily="34" charset="-122"/>
                <a:ea typeface="Microsoft YaHei Light" panose="020b0503020204020204" pitchFamily="34" charset="-122"/>
              </a:rPr>
              <a:t>03</a:t>
            </a:r>
            <a:endParaRPr kumimoji="1" lang="zh-CN" altLang="en-US">
              <a:latin typeface="Microsoft YaHei Light" panose="020b0503020204020204" pitchFamily="34" charset="-122"/>
              <a:ea typeface="Microsoft YaHei Light" panose="020b0503020204020204" pitchFamily="34" charset="-122"/>
            </a:endParaRP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0" name="" descr="{&quot;isTemplate&quot;:true,&quot;type&quot;:3}"/>
        <p:cNvGrpSpPr/>
        <p:nvPr/>
      </p:nvGrpSpPr>
      <p:grpSpPr>
        <a:xfrm>
          <a:off x="0" y="0"/>
          <a:ext cx="0" cy="0"/>
        </a:xfrm>
      </p:grpSpPr>
      <p:pic>
        <p:nvPicPr>
          <p:cNvPr id="11" name="Picture 10" descr="{&quot;isTemplate&quot;:true,&quot;type&quot;:&quot;image&quot;,&quot;canOmit&quot;:false,&quot;range&quot;:0}"/>
          <p:cNvPicPr>
            <a:picLocks noChangeAspect="1"/>
          </p:cNvPicPr>
          <p:nvPr/>
        </p:nvPicPr>
        <p:blipFill>
          <a:blip r:embed="rId2"/>
          <a:srcRect l="28906" r="28906"/>
          <a:stretch>
            <a:fillRect/>
          </a:stretch>
        </p:blipFill>
        <p:spPr>
          <a:xfrm>
            <a:off x="7803289" y="1299241"/>
            <a:ext cx="3679824" cy="4906431"/>
          </a:xfrm>
          <a:prstGeom prst="rect">
            <a:avLst/>
          </a:prstGeom>
        </p:spPr>
      </p:pic>
      <p:grpSp>
        <p:nvGrpSpPr>
          <p:cNvPr id="12" name="Group 590" descr="{&quot;isTemplate&quot;:true,&quot;type&quot;:&quot;list&quot;,&quot;alignment&quot;:&quot;left&quot;,&quot;alignmentVertical&quot;:&quot;top&quot;,&quot;canOmit&quot;:false,&quot;scalable&quot;:false,&quot;minItemsCount&quot;:-1}"/>
          <p:cNvGrpSpPr/>
          <p:nvPr/>
        </p:nvGrpSpPr>
        <p:grpSpPr>
          <a:xfrm>
            <a:off x="689593" y="1414808"/>
            <a:ext cx="7078256" cy="4663306"/>
            <a:chOff x="689593" y="1414808"/>
            <a:chExt cx="7078256" cy="4663306"/>
          </a:xfrm>
        </p:grpSpPr>
        <p:grpSp>
          <p:nvGrpSpPr>
            <p:cNvPr id="13" name="Group 598"/>
            <p:cNvGrpSpPr/>
            <p:nvPr/>
          </p:nvGrpSpPr>
          <p:grpSpPr>
            <a:xfrm>
              <a:off x="763829" y="1414808"/>
              <a:ext cx="6972294" cy="2337649"/>
              <a:chOff x="763829" y="1414808"/>
              <a:chExt cx="6972294" cy="2337649"/>
            </a:xfrm>
          </p:grpSpPr>
          <p:sp>
            <p:nvSpPr>
              <p:cNvPr id="14" name="TextBox 2" descr="{&quot;isTemplate&quot;:true,&quot;type&quot;:&quot;title&quot;,&quot;canOmit&quot;:false,&quot;range&quot;:0}"/>
              <p:cNvSpPr txBox="1"/>
              <p:nvPr/>
            </p:nvSpPr>
            <p:spPr>
              <a:xfrm>
                <a:off x="763829" y="1414808"/>
                <a:ext cx="6737350" cy="774700"/>
              </a:xfrm>
              <a:prstGeom prst="rect">
                <a:avLst/>
              </a:prstGeom>
            </p:spPr>
            <p:txBody>
              <a:bodyPr vert="horz" wrap="square" lIns="123825" tIns="123825" rIns="57150" bIns="123825"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zh-CN" sz="2000" b="1">
                    <a:solidFill>
                      <a:schemeClr val="accent1">
                        <a:alpha val="100000"/>
                      </a:schemeClr>
                    </a:solidFill>
                    <a:latin typeface="Microsoft Yahei"/>
                    <a:ea typeface="Microsoft Yahei"/>
                  </a:rPr>
                  <a:t>生产许可制度是保障食品药品质量安全的重要手段</a:t>
                </a:r>
                <a:endParaRPr/>
              </a:p>
            </p:txBody>
          </p:sp>
          <p:sp>
            <p:nvSpPr>
              <p:cNvPr id="15" name="TextBox 3" descr="{&quot;isTemplate&quot;:true,&quot;type&quot;:&quot;content&quot;,&quot;canOmit&quot;:false,&quot;range&quot;:0}"/>
              <p:cNvSpPr txBox="1"/>
              <p:nvPr/>
            </p:nvSpPr>
            <p:spPr>
              <a:xfrm>
                <a:off x="763829" y="2093647"/>
                <a:ext cx="6737350" cy="1448954"/>
              </a:xfrm>
              <a:prstGeom prst="rect">
                <a:avLst/>
              </a:prstGeom>
            </p:spPr>
            <p:txBody>
              <a:bodyPr vert="horz" wrap="square" lIns="123825" tIns="123825" rIns="57150" bIns="123825"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要求食品药品生产企业必须具备一定的条件，方可从事生产活动</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食品药品监督员负责生产许可的审核和监督管理</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对不符合生产许可条件的单位，不予许可，并依法处理</a:t>
                </a:r>
                <a:endParaRPr/>
              </a:p>
            </p:txBody>
          </p:sp>
          <p:sp>
            <p:nvSpPr>
              <p:cNvPr id="16" name="AutoShape 11"/>
              <p:cNvSpPr/>
              <p:nvPr/>
            </p:nvSpPr>
            <p:spPr>
              <a:xfrm>
                <a:off x="852680" y="3629459"/>
                <a:ext cx="701468" cy="122998"/>
              </a:xfrm>
              <a:prstGeom prst="rect">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7" name="AutoShape 12"/>
              <p:cNvSpPr/>
              <p:nvPr/>
            </p:nvSpPr>
            <p:spPr>
              <a:xfrm>
                <a:off x="799768" y="3629459"/>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 name="AutoShape 13"/>
              <p:cNvSpPr/>
              <p:nvPr/>
            </p:nvSpPr>
            <p:spPr>
              <a:xfrm>
                <a:off x="1482520" y="3629459"/>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cxnSp>
            <p:nvCxnSpPr>
              <p:cNvPr id="19"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grpSp>
          <p:nvGrpSpPr>
            <p:cNvPr id="20" name="Group 591"/>
            <p:cNvGrpSpPr/>
            <p:nvPr/>
          </p:nvGrpSpPr>
          <p:grpSpPr>
            <a:xfrm>
              <a:off x="689593" y="3949139"/>
              <a:ext cx="7078256" cy="2128975"/>
              <a:chOff x="689593" y="3949139"/>
              <a:chExt cx="7078256" cy="2128975"/>
            </a:xfrm>
          </p:grpSpPr>
          <p:sp>
            <p:nvSpPr>
              <p:cNvPr id="21" name="TextBox 4" descr="{&quot;isTemplate&quot;:true,&quot;type&quot;:&quot;title&quot;,&quot;canOmit&quot;:false,&quot;range&quot;:0}"/>
              <p:cNvSpPr txBox="1"/>
              <p:nvPr/>
            </p:nvSpPr>
            <p:spPr>
              <a:xfrm>
                <a:off x="689593" y="3949139"/>
                <a:ext cx="6527800" cy="774700"/>
              </a:xfrm>
              <a:prstGeom prst="rect">
                <a:avLst/>
              </a:prstGeom>
            </p:spPr>
            <p:txBody>
              <a:bodyPr vert="horz" wrap="square" lIns="123825" tIns="123825" rIns="57150" bIns="123825"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zh-CN" sz="2000" b="1">
                    <a:solidFill>
                      <a:schemeClr val="accent1">
                        <a:alpha val="100000"/>
                      </a:schemeClr>
                    </a:solidFill>
                    <a:latin typeface="Microsoft Yahei"/>
                    <a:ea typeface="Microsoft Yahei"/>
                  </a:rPr>
                  <a:t>生产许可制度的主要内容：</a:t>
                </a:r>
                <a:endParaRPr/>
              </a:p>
            </p:txBody>
          </p:sp>
          <p:sp>
            <p:nvSpPr>
              <p:cNvPr id="22" name="TextBox 5" descr="{&quot;isTemplate&quot;:true,&quot;type&quot;:&quot;content&quot;,&quot;canOmit&quot;:false,&quot;range&quot;:0}"/>
              <p:cNvSpPr txBox="1"/>
              <p:nvPr/>
            </p:nvSpPr>
            <p:spPr>
              <a:xfrm>
                <a:off x="689593" y="4645945"/>
                <a:ext cx="6813550" cy="1224021"/>
              </a:xfrm>
              <a:prstGeom prst="rect">
                <a:avLst/>
              </a:prstGeom>
            </p:spPr>
            <p:txBody>
              <a:bodyPr vert="horz" wrap="square" lIns="123825" tIns="123825" rIns="57150" bIns="123825"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生产许可的申请、审查、决定、变更、延续、注销等程序</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生产许可的条件、标准和要求</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生产许可的监督和检查</a:t>
                </a:r>
                <a:endParaRPr/>
              </a:p>
            </p:txBody>
          </p:sp>
          <p:sp>
            <p:nvSpPr>
              <p:cNvPr id="23" name="AutoShape 6"/>
              <p:cNvSpPr/>
              <p:nvPr/>
            </p:nvSpPr>
            <p:spPr>
              <a:xfrm>
                <a:off x="884406" y="5955116"/>
                <a:ext cx="701468" cy="122998"/>
              </a:xfrm>
              <a:prstGeom prst="rect">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4" name="AutoShape 7"/>
              <p:cNvSpPr/>
              <p:nvPr/>
            </p:nvSpPr>
            <p:spPr>
              <a:xfrm>
                <a:off x="831494" y="5955116"/>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AutoShape 8"/>
              <p:cNvSpPr/>
              <p:nvPr/>
            </p:nvSpPr>
            <p:spPr>
              <a:xfrm>
                <a:off x="1514246" y="5955116"/>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cxnSp>
            <p:nvCxnSpPr>
              <p:cNvPr id="26"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grpSp>
      <p:sp>
        <p:nvSpPr>
          <p:cNvPr id="27" name="Tencent" descr="{&quot;isTemplate&quot;:true,&quot;type&quot;:&quot;title&quot;,&quot;canOmit&quot;:false,&quot;range&quot;:0}"/>
          <p:cNvSpPr txBox="1"/>
          <p:nvPr/>
        </p:nvSpPr>
        <p:spPr>
          <a:xfrm>
            <a:off x="660396" y="418039"/>
            <a:ext cx="10681374"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食品药品生产许可制度</a:t>
            </a:r>
            <a:endParaRPr lang="en-US" altLang="zh-CN" sz="2800" b="1">
              <a:latin typeface="+mj-ea"/>
              <a:ea typeface="+mj-ea"/>
            </a:endParaRP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8" name="" descr="{&quot;isTemplate&quot;:true,&quot;type&quot;:3}"/>
        <p:cNvGrpSpPr/>
        <p:nvPr/>
      </p:nvGrpSpPr>
      <p:grpSpPr>
        <a:xfrm>
          <a:off x="0" y="0"/>
          <a:ext cx="0" cy="0"/>
        </a:xfrm>
      </p:grpSpPr>
      <p:pic>
        <p:nvPicPr>
          <p:cNvPr id="29" name="Picture 10" descr="{&quot;isTemplate&quot;:true,&quot;type&quot;:&quot;image&quot;,&quot;canOmit&quot;:false,&quot;range&quot;:0}"/>
          <p:cNvPicPr>
            <a:picLocks noChangeAspect="1"/>
          </p:cNvPicPr>
          <p:nvPr/>
        </p:nvPicPr>
        <p:blipFill>
          <a:blip r:embed="rId2"/>
          <a:srcRect l="28906" r="28906"/>
          <a:stretch>
            <a:fillRect/>
          </a:stretch>
        </p:blipFill>
        <p:spPr>
          <a:xfrm>
            <a:off x="7803289" y="1299241"/>
            <a:ext cx="3679824" cy="4906431"/>
          </a:xfrm>
          <a:prstGeom prst="rect">
            <a:avLst/>
          </a:prstGeom>
        </p:spPr>
      </p:pic>
      <p:grpSp>
        <p:nvGrpSpPr>
          <p:cNvPr id="30" name="Group 590" descr="{&quot;isTemplate&quot;:true,&quot;type&quot;:&quot;list&quot;,&quot;alignment&quot;:&quot;left&quot;,&quot;alignmentVertical&quot;:&quot;top&quot;,&quot;canOmit&quot;:false,&quot;scalable&quot;:false,&quot;minItemsCount&quot;:-1}"/>
          <p:cNvGrpSpPr/>
          <p:nvPr/>
        </p:nvGrpSpPr>
        <p:grpSpPr>
          <a:xfrm>
            <a:off x="689593" y="1414808"/>
            <a:ext cx="7078256" cy="4663306"/>
            <a:chOff x="689593" y="1414808"/>
            <a:chExt cx="7078256" cy="4663306"/>
          </a:xfrm>
        </p:grpSpPr>
        <p:grpSp>
          <p:nvGrpSpPr>
            <p:cNvPr id="31" name="Group 598"/>
            <p:cNvGrpSpPr/>
            <p:nvPr/>
          </p:nvGrpSpPr>
          <p:grpSpPr>
            <a:xfrm>
              <a:off x="763829" y="1414808"/>
              <a:ext cx="6972294" cy="2337649"/>
              <a:chOff x="763829" y="1414808"/>
              <a:chExt cx="6972294" cy="2337649"/>
            </a:xfrm>
          </p:grpSpPr>
          <p:sp>
            <p:nvSpPr>
              <p:cNvPr id="32" name="TextBox 2" descr="{&quot;isTemplate&quot;:true,&quot;type&quot;:&quot;title&quot;,&quot;canOmit&quot;:false,&quot;range&quot;:0}"/>
              <p:cNvSpPr txBox="1"/>
              <p:nvPr/>
            </p:nvSpPr>
            <p:spPr>
              <a:xfrm>
                <a:off x="763829" y="1414808"/>
                <a:ext cx="6737350" cy="774700"/>
              </a:xfrm>
              <a:prstGeom prst="rect">
                <a:avLst/>
              </a:prstGeom>
            </p:spPr>
            <p:txBody>
              <a:bodyPr vert="horz" wrap="square" lIns="123825" tIns="123825" rIns="57150" bIns="123825"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zh-CN" sz="2000" b="1">
                    <a:solidFill>
                      <a:schemeClr val="accent1">
                        <a:alpha val="100000"/>
                      </a:schemeClr>
                    </a:solidFill>
                    <a:latin typeface="Microsoft Yahei"/>
                    <a:ea typeface="Microsoft Yahei"/>
                  </a:rPr>
                  <a:t>质量管理体系是保障食品药品质量的基础</a:t>
                </a:r>
                <a:endParaRPr/>
              </a:p>
            </p:txBody>
          </p:sp>
          <p:sp>
            <p:nvSpPr>
              <p:cNvPr id="33" name="TextBox 3" descr="{&quot;isTemplate&quot;:true,&quot;type&quot;:&quot;content&quot;,&quot;canOmit&quot;:false,&quot;range&quot;:0}"/>
              <p:cNvSpPr txBox="1"/>
              <p:nvPr/>
            </p:nvSpPr>
            <p:spPr>
              <a:xfrm>
                <a:off x="763829" y="2093647"/>
                <a:ext cx="6737350" cy="1448954"/>
              </a:xfrm>
              <a:prstGeom prst="rect">
                <a:avLst/>
              </a:prstGeom>
            </p:spPr>
            <p:txBody>
              <a:bodyPr vert="horz" wrap="square" lIns="123825" tIns="123825" rIns="57150" bIns="123825"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涵盖食品药品生产、经营、使用单位的质量管理全过程</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食品药品监督员负责监督和管理质量管理体系的运行</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对质量管理体系存在问题的单位，要求整改，并依法处理</a:t>
                </a:r>
                <a:endParaRPr/>
              </a:p>
            </p:txBody>
          </p:sp>
          <p:sp>
            <p:nvSpPr>
              <p:cNvPr id="34" name="AutoShape 11"/>
              <p:cNvSpPr/>
              <p:nvPr/>
            </p:nvSpPr>
            <p:spPr>
              <a:xfrm>
                <a:off x="852680" y="3629459"/>
                <a:ext cx="701468" cy="122998"/>
              </a:xfrm>
              <a:prstGeom prst="rect">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5" name="AutoShape 12"/>
              <p:cNvSpPr/>
              <p:nvPr/>
            </p:nvSpPr>
            <p:spPr>
              <a:xfrm>
                <a:off x="799768" y="3629459"/>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6" name="AutoShape 13"/>
              <p:cNvSpPr/>
              <p:nvPr/>
            </p:nvSpPr>
            <p:spPr>
              <a:xfrm>
                <a:off x="1482520" y="3629459"/>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cxnSp>
            <p:nvCxnSpPr>
              <p:cNvPr id="37"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grpSp>
          <p:nvGrpSpPr>
            <p:cNvPr id="38" name="Group 591"/>
            <p:cNvGrpSpPr/>
            <p:nvPr/>
          </p:nvGrpSpPr>
          <p:grpSpPr>
            <a:xfrm>
              <a:off x="689593" y="3949139"/>
              <a:ext cx="7078256" cy="2128975"/>
              <a:chOff x="689593" y="3949139"/>
              <a:chExt cx="7078256" cy="2128975"/>
            </a:xfrm>
          </p:grpSpPr>
          <p:sp>
            <p:nvSpPr>
              <p:cNvPr id="39" name="TextBox 4" descr="{&quot;isTemplate&quot;:true,&quot;type&quot;:&quot;title&quot;,&quot;canOmit&quot;:false,&quot;range&quot;:0}"/>
              <p:cNvSpPr txBox="1"/>
              <p:nvPr/>
            </p:nvSpPr>
            <p:spPr>
              <a:xfrm>
                <a:off x="689593" y="3949139"/>
                <a:ext cx="6527800" cy="774700"/>
              </a:xfrm>
              <a:prstGeom prst="rect">
                <a:avLst/>
              </a:prstGeom>
            </p:spPr>
            <p:txBody>
              <a:bodyPr vert="horz" wrap="square" lIns="123825" tIns="123825" rIns="57150" bIns="123825"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zh-CN" sz="2000" b="1">
                    <a:solidFill>
                      <a:schemeClr val="accent1">
                        <a:alpha val="100000"/>
                      </a:schemeClr>
                    </a:solidFill>
                    <a:latin typeface="Microsoft Yahei"/>
                    <a:ea typeface="Microsoft Yahei"/>
                  </a:rPr>
                  <a:t>质量管理体系的主要内容：</a:t>
                </a:r>
                <a:endParaRPr/>
              </a:p>
            </p:txBody>
          </p:sp>
          <p:sp>
            <p:nvSpPr>
              <p:cNvPr id="40" name="TextBox 5" descr="{&quot;isTemplate&quot;:true,&quot;type&quot;:&quot;content&quot;,&quot;canOmit&quot;:false,&quot;range&quot;:0}"/>
              <p:cNvSpPr txBox="1"/>
              <p:nvPr/>
            </p:nvSpPr>
            <p:spPr>
              <a:xfrm>
                <a:off x="689593" y="4645945"/>
                <a:ext cx="6813550" cy="1224021"/>
              </a:xfrm>
              <a:prstGeom prst="rect">
                <a:avLst/>
              </a:prstGeom>
            </p:spPr>
            <p:txBody>
              <a:bodyPr vert="horz" wrap="square" lIns="123825" tIns="123825" rIns="57150" bIns="123825"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质量方针和目标</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质量管理机构和人员</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质量管理制度和程序</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质量控制和质量保证措施</a:t>
                </a:r>
                <a:endParaRPr/>
              </a:p>
            </p:txBody>
          </p:sp>
          <p:sp>
            <p:nvSpPr>
              <p:cNvPr id="41" name="AutoShape 6"/>
              <p:cNvSpPr/>
              <p:nvPr/>
            </p:nvSpPr>
            <p:spPr>
              <a:xfrm>
                <a:off x="884406" y="5955116"/>
                <a:ext cx="701468" cy="122998"/>
              </a:xfrm>
              <a:prstGeom prst="rect">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2" name="AutoShape 7"/>
              <p:cNvSpPr/>
              <p:nvPr/>
            </p:nvSpPr>
            <p:spPr>
              <a:xfrm>
                <a:off x="831494" y="5955116"/>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3" name="AutoShape 8"/>
              <p:cNvSpPr/>
              <p:nvPr/>
            </p:nvSpPr>
            <p:spPr>
              <a:xfrm>
                <a:off x="1514246" y="5955116"/>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cxnSp>
            <p:nvCxnSpPr>
              <p:cNvPr id="44"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grpSp>
      <p:sp>
        <p:nvSpPr>
          <p:cNvPr id="45" name="Tencent" descr="{&quot;isTemplate&quot;:true,&quot;type&quot;:&quot;title&quot;,&quot;canOmit&quot;:false,&quot;range&quot;:0}"/>
          <p:cNvSpPr txBox="1"/>
          <p:nvPr/>
        </p:nvSpPr>
        <p:spPr>
          <a:xfrm>
            <a:off x="660396" y="418039"/>
            <a:ext cx="10681374"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食品药品质量管理体系</a:t>
            </a:r>
            <a:endParaRPr lang="en-US" altLang="zh-CN" sz="2800" b="1">
              <a:latin typeface="+mj-ea"/>
              <a:ea typeface="+mj-ea"/>
            </a:endParaRP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46" name="" descr="{&quot;isTemplate&quot;:true,&quot;type&quot;:3}"/>
        <p:cNvGrpSpPr/>
        <p:nvPr/>
      </p:nvGrpSpPr>
      <p:grpSpPr>
        <a:xfrm>
          <a:off x="0" y="0"/>
          <a:ext cx="0" cy="0"/>
        </a:xfrm>
      </p:grpSpPr>
      <p:grpSp>
        <p:nvGrpSpPr>
          <p:cNvPr id="47" name="" descr="{&quot;isTemplate&quot;:true,&quot;type&quot;:&quot;list&quot;,&quot;alignment&quot;:&quot;left&quot;,&quot;alignmentVertical&quot;:&quot;top&quot;,&quot;canOmit&quot;:false,&quot;scalable&quot;:false,&quot;minItemsCount&quot;:-1}"/>
          <p:cNvGrpSpPr/>
          <p:nvPr/>
        </p:nvGrpSpPr>
        <p:grpSpPr>
          <a:xfrm>
            <a:off x="685800" y="3146904"/>
            <a:ext cx="10730436" cy="3225487"/>
            <a:chOff x="685800" y="3146904"/>
            <a:chExt cx="10730436" cy="3225487"/>
          </a:xfrm>
        </p:grpSpPr>
        <p:grpSp>
          <p:nvGrpSpPr>
            <p:cNvPr id="48" name=""/>
            <p:cNvGrpSpPr/>
            <p:nvPr/>
          </p:nvGrpSpPr>
          <p:grpSpPr>
            <a:xfrm>
              <a:off x="685800" y="3146904"/>
              <a:ext cx="5760000" cy="3225487"/>
              <a:chOff x="685800" y="3146904"/>
              <a:chExt cx="5760000" cy="3225487"/>
            </a:xfrm>
          </p:grpSpPr>
          <p:sp>
            <p:nvSpPr>
              <p:cNvPr id="49" name="Tencent" descr="{&quot;isTemplate&quot;:true,&quot;type&quot;:&quot;title&quot;,&quot;canOmit&quot;:false,&quot;range&quot;:0}"/>
              <p:cNvSpPr/>
              <p:nvPr/>
            </p:nvSpPr>
            <p:spPr>
              <a:xfrm>
                <a:off x="685800" y="3146904"/>
                <a:ext cx="5760000" cy="1296000"/>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zh-CN" altLang="en-US" sz="1800" b="1">
                    <a:solidFill>
                      <a:schemeClr val="bg1"/>
                    </a:solidFill>
                    <a:latin typeface="+mj-ea"/>
                    <a:ea typeface="+mj-ea"/>
                  </a:rPr>
                  <a:t>监管与检查是确保食品药品生产许可和质量管理体系有效运行的关键</a:t>
                </a:r>
                <a:endParaRPr kumimoji="1" lang="en-US" altLang="zh-CN" sz="1800" b="1">
                  <a:solidFill>
                    <a:schemeClr val="bg1"/>
                  </a:solidFill>
                  <a:latin typeface="+mj-ea"/>
                  <a:ea typeface="+mj-ea"/>
                </a:endParaRPr>
              </a:p>
            </p:txBody>
          </p:sp>
          <p:sp>
            <p:nvSpPr>
              <p:cNvPr id="50" name="Tencent" descr="{&quot;isTemplate&quot;:true,&quot;type&quot;:&quot;content&quot;,&quot;canOmit&quot;:true,&quot;range&quot;:0}"/>
              <p:cNvSpPr txBox="1"/>
              <p:nvPr/>
            </p:nvSpPr>
            <p:spPr>
              <a:xfrm>
                <a:off x="1696236" y="4667039"/>
                <a:ext cx="3240000" cy="1705352"/>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食品药品监督员定期对生产许可和质量管理体系进行检查</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对检查中发现的问题，要求整改，并依法追究责任</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建立健全食品药品安全信息共享机制，加强部门间的协作配合</a:t>
                </a:r>
                <a:endParaRPr/>
              </a:p>
            </p:txBody>
          </p:sp>
        </p:grpSp>
        <p:grpSp>
          <p:nvGrpSpPr>
            <p:cNvPr id="51" name=""/>
            <p:cNvGrpSpPr/>
            <p:nvPr/>
          </p:nvGrpSpPr>
          <p:grpSpPr>
            <a:xfrm>
              <a:off x="6016236" y="3146904"/>
              <a:ext cx="5400000" cy="3225487"/>
              <a:chOff x="6016236" y="3146904"/>
              <a:chExt cx="5400000" cy="3225487"/>
            </a:xfrm>
          </p:grpSpPr>
          <p:sp>
            <p:nvSpPr>
              <p:cNvPr id="52" name="Tencent" descr="{&quot;isTemplate&quot;:true,&quot;type&quot;:&quot;title&quot;,&quot;canOmit&quot;:false,&quot;range&quot;:0}"/>
              <p:cNvSpPr/>
              <p:nvPr/>
            </p:nvSpPr>
            <p:spPr>
              <a:xfrm>
                <a:off x="6016236" y="3146904"/>
                <a:ext cx="5400000" cy="1296000"/>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zh-CN" altLang="en-US" sz="1800" b="1">
                    <a:solidFill>
                      <a:schemeClr val="bg1"/>
                    </a:solidFill>
                    <a:latin typeface="+mj-ea"/>
                    <a:ea typeface="+mj-ea"/>
                  </a:rPr>
                  <a:t>监管与检查的主要方法：</a:t>
                </a:r>
                <a:endParaRPr kumimoji="1" lang="en-US" altLang="zh-CN" sz="1800" b="1">
                  <a:solidFill>
                    <a:schemeClr val="bg1"/>
                  </a:solidFill>
                  <a:latin typeface="+mj-ea"/>
                  <a:ea typeface="+mj-ea"/>
                </a:endParaRPr>
              </a:p>
            </p:txBody>
          </p:sp>
          <p:sp>
            <p:nvSpPr>
              <p:cNvPr id="53" name="Tencent" descr="{&quot;isTemplate&quot;:true,&quot;type&quot;:&quot;content&quot;,&quot;canOmit&quot;:true,&quot;range&quot;:0}"/>
              <p:cNvSpPr txBox="1"/>
              <p:nvPr/>
            </p:nvSpPr>
            <p:spPr>
              <a:xfrm>
                <a:off x="7102636" y="4667039"/>
                <a:ext cx="3240000" cy="1705352"/>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定期检查与突击检查相结合</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现场检查与资料审查相结合</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抽样检测与全面检查相结合</a:t>
                </a:r>
                <a:endParaRPr/>
              </a:p>
            </p:txBody>
          </p:sp>
        </p:grpSp>
      </p:grpSp>
      <p:sp>
        <p:nvSpPr>
          <p:cNvPr id="54" name="Tencent" descr="{&quot;isTemplate&quot;:true,&quot;type&quot;:&quot;title&quot;,&quot;canOmit&quot;:false,&quot;range&quot;:0}"/>
          <p:cNvSpPr txBox="1"/>
          <p:nvPr/>
        </p:nvSpPr>
        <p:spPr>
          <a:xfrm>
            <a:off x="660396" y="419688"/>
            <a:ext cx="10915650" cy="520700"/>
          </a:xfrm>
          <a:prstGeom prst="rect">
            <a:avLst/>
          </a:prstGeom>
          <a:noFill/>
        </p:spPr>
        <p:txBody>
          <a:bodyPr wrap="square" lIns="90000" tIns="46800" rIns="90000" bIns="4680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sz="2800" b="1">
                <a:latin typeface="微软雅黑"/>
                <a:ea typeface="微软雅黑"/>
              </a:rPr>
              <a:t>生产许可与质量管理的监管与检查</a:t>
            </a:r>
            <a:endParaRPr lang="en-US" sz="2800" b="1">
              <a:latin typeface="微软雅黑"/>
              <a:ea typeface="微软雅黑"/>
            </a:endParaRP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55" name="" descr="{&quot;isTemplate&quot;:true,&quot;type&quot;:2}"/>
        <p:cNvGrpSpPr/>
        <p:nvPr/>
      </p:nvGrpSpPr>
      <p:grpSpPr>
        <a:xfrm>
          <a:off x="0" y="0"/>
          <a:ext cx="0" cy="0"/>
        </a:xfrm>
      </p:grpSpPr>
      <p:sp>
        <p:nvSpPr>
          <p:cNvPr id="56" name="标题 1" descr="{&quot;isTemplate&quot;:true,&quot;type&quot;:&quot;title&quot;,&quot;canOmit&quot;:false,&quot;range&quot;:0}"/>
          <p:cNvSpPr txBox="1"/>
          <p:nvPr/>
        </p:nvSpPr>
        <p:spPr>
          <a:xfrm>
            <a:off x="392698" y="4923294"/>
            <a:ext cx="11226020" cy="1079500"/>
          </a:xfrm>
          <a:prstGeom prst="rect">
            <a:avLst/>
          </a:prstGeom>
        </p:spPr>
        <p:txBody>
          <a:bodyPr vert="horz" wrap="square" lIns="91440" tIns="45720" rIns="91440" bIns="45720" rtlCol="0" anchor="b">
            <a:spAutoFit/>
          </a:bodyPr>
          <a:lstStyle>
            <a:defPPr>
              <a:defRPr lang="zh-CN"/>
            </a:defPPr>
            <a:lvl1pPr marL="0" algn="l" defTabSz="914400" rtl="0" eaLnBrk="1" latinLnBrk="0" hangingPunct="1">
              <a:lnSpc>
                <a:spcPct val="90000"/>
              </a:lnSpc>
              <a:spcBef>
                <a:spcPct val="0"/>
              </a:spcBef>
              <a:buNone/>
              <a:defRPr sz="8800" b="0" i="0" kern="1200" spc="300">
                <a:solidFill>
                  <a:schemeClr val="bg1"/>
                </a:solidFill>
                <a:latin typeface="Microsoft YaHei" panose="020b0503020204020204" pitchFamily="34" charset="-122"/>
                <a:ea typeface="Microsoft YaHei"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1" lang="zh-CN" altLang="en-US" sz="7200"/>
              <a:t>食品药品流通与市场监管</a:t>
            </a:r>
            <a:endParaRPr/>
          </a:p>
        </p:txBody>
      </p:sp>
      <p:sp>
        <p:nvSpPr>
          <p:cNvPr id="57" name="标题 1"/>
          <p:cNvSpPr txBox="1"/>
          <p:nvPr/>
        </p:nvSpPr>
        <p:spPr>
          <a:xfrm>
            <a:off x="392698" y="3621770"/>
            <a:ext cx="1324402" cy="1311128"/>
          </a:xfrm>
          <a:prstGeom prst="rect">
            <a:avLst/>
          </a:prstGeom>
        </p:spPr>
        <p:txBody>
          <a:bodyPr vert="horz" wrap="none" lIns="91440" tIns="45720" rIns="91440" bIns="45720" rtlCol="0" anchor="b">
            <a:spAutoFit/>
          </a:bodyPr>
          <a:lstStyle>
            <a:defPPr>
              <a:defRPr lang="zh-CN"/>
            </a:defPPr>
            <a:lvl1pPr marL="0" algn="l" defTabSz="914400" rtl="0" eaLnBrk="1" latinLnBrk="0" hangingPunct="1">
              <a:lnSpc>
                <a:spcPct val="90000"/>
              </a:lnSpc>
              <a:spcBef>
                <a:spcPct val="0"/>
              </a:spcBef>
              <a:buNone/>
              <a:defRPr sz="8800" b="0" i="0" kern="1200" spc="300">
                <a:solidFill>
                  <a:schemeClr val="bg1"/>
                </a:solidFill>
                <a:latin typeface="Microsoft YaHei" panose="020b0503020204020204" pitchFamily="34" charset="-122"/>
                <a:ea typeface="Microsoft YaHei"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1" lang="en-US" altLang="zh-CN">
                <a:latin typeface="Microsoft YaHei Light" panose="020b0503020204020204" pitchFamily="34" charset="-122"/>
                <a:ea typeface="Microsoft YaHei Light" panose="020b0503020204020204" pitchFamily="34" charset="-122"/>
              </a:rPr>
              <a:t>04</a:t>
            </a:r>
            <a:endParaRPr kumimoji="1" lang="zh-CN" altLang="en-US">
              <a:latin typeface="Microsoft YaHei Light" panose="020b0503020204020204" pitchFamily="34" charset="-122"/>
              <a:ea typeface="Microsoft YaHei Light" panose="020b0503020204020204" pitchFamily="34" charset="-122"/>
            </a:endParaRP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58" name="" descr="{&quot;isTemplate&quot;:true,&quot;type&quot;:3}"/>
        <p:cNvGrpSpPr/>
        <p:nvPr/>
      </p:nvGrpSpPr>
      <p:grpSpPr>
        <a:xfrm>
          <a:off x="0" y="0"/>
          <a:ext cx="0" cy="0"/>
        </a:xfrm>
      </p:grpSpPr>
      <p:pic>
        <p:nvPicPr>
          <p:cNvPr id="59" name="Picture 10" descr="{&quot;isTemplate&quot;:true,&quot;type&quot;:&quot;image&quot;,&quot;canOmit&quot;:false,&quot;range&quot;:0}"/>
          <p:cNvPicPr>
            <a:picLocks noChangeAspect="1"/>
          </p:cNvPicPr>
          <p:nvPr/>
        </p:nvPicPr>
        <p:blipFill>
          <a:blip r:embed="rId2"/>
          <a:srcRect l="28906" r="28906"/>
          <a:stretch>
            <a:fillRect/>
          </a:stretch>
        </p:blipFill>
        <p:spPr>
          <a:xfrm>
            <a:off x="7803289" y="1299241"/>
            <a:ext cx="3679824" cy="4906431"/>
          </a:xfrm>
          <a:prstGeom prst="rect">
            <a:avLst/>
          </a:prstGeom>
        </p:spPr>
      </p:pic>
      <p:grpSp>
        <p:nvGrpSpPr>
          <p:cNvPr id="60" name="Group 590" descr="{&quot;isTemplate&quot;:true,&quot;type&quot;:&quot;list&quot;,&quot;alignment&quot;:&quot;left&quot;,&quot;alignmentVertical&quot;:&quot;top&quot;,&quot;canOmit&quot;:false,&quot;scalable&quot;:false,&quot;minItemsCount&quot;:-1}"/>
          <p:cNvGrpSpPr/>
          <p:nvPr/>
        </p:nvGrpSpPr>
        <p:grpSpPr>
          <a:xfrm>
            <a:off x="689593" y="1414808"/>
            <a:ext cx="7078256" cy="4663306"/>
            <a:chOff x="689593" y="1414808"/>
            <a:chExt cx="7078256" cy="4663306"/>
          </a:xfrm>
        </p:grpSpPr>
        <p:grpSp>
          <p:nvGrpSpPr>
            <p:cNvPr id="61" name="Group 598"/>
            <p:cNvGrpSpPr/>
            <p:nvPr/>
          </p:nvGrpSpPr>
          <p:grpSpPr>
            <a:xfrm>
              <a:off x="763829" y="1414808"/>
              <a:ext cx="6972294" cy="2337649"/>
              <a:chOff x="763829" y="1414808"/>
              <a:chExt cx="6972294" cy="2337649"/>
            </a:xfrm>
          </p:grpSpPr>
          <p:sp>
            <p:nvSpPr>
              <p:cNvPr id="62" name="TextBox 2" descr="{&quot;isTemplate&quot;:true,&quot;type&quot;:&quot;title&quot;,&quot;canOmit&quot;:false,&quot;range&quot;:0}"/>
              <p:cNvSpPr txBox="1"/>
              <p:nvPr/>
            </p:nvSpPr>
            <p:spPr>
              <a:xfrm>
                <a:off x="763829" y="1414808"/>
                <a:ext cx="6737350" cy="774700"/>
              </a:xfrm>
              <a:prstGeom prst="rect">
                <a:avLst/>
              </a:prstGeom>
            </p:spPr>
            <p:txBody>
              <a:bodyPr vert="horz" wrap="square" lIns="123825" tIns="123825" rIns="57150" bIns="123825"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zh-CN" sz="2000" b="1">
                    <a:solidFill>
                      <a:schemeClr val="accent1">
                        <a:alpha val="100000"/>
                      </a:schemeClr>
                    </a:solidFill>
                    <a:latin typeface="Microsoft Yahei"/>
                    <a:ea typeface="Microsoft Yahei"/>
                  </a:rPr>
                  <a:t>流通环节是食品药品从生产到消费的重要环节</a:t>
                </a:r>
                <a:endParaRPr/>
              </a:p>
            </p:txBody>
          </p:sp>
          <p:sp>
            <p:nvSpPr>
              <p:cNvPr id="63" name="TextBox 3" descr="{&quot;isTemplate&quot;:true,&quot;type&quot;:&quot;content&quot;,&quot;canOmit&quot;:false,&quot;range&quot;:0}"/>
              <p:cNvSpPr txBox="1"/>
              <p:nvPr/>
            </p:nvSpPr>
            <p:spPr>
              <a:xfrm>
                <a:off x="763829" y="2093647"/>
                <a:ext cx="6737350" cy="1448954"/>
              </a:xfrm>
              <a:prstGeom prst="rect">
                <a:avLst/>
              </a:prstGeom>
            </p:spPr>
            <p:txBody>
              <a:bodyPr vert="horz" wrap="square" lIns="123825" tIns="123825" rIns="57150" bIns="123825"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食品药品监督员负责流通环节的监管，确保食品药品质量安全</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加强对流通环节中食品药品生产、经营、使用单位的监管</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对不符合法律法规和标准的单位或个人，依法追究责任</a:t>
                </a:r>
                <a:endParaRPr/>
              </a:p>
            </p:txBody>
          </p:sp>
          <p:sp>
            <p:nvSpPr>
              <p:cNvPr id="64" name="AutoShape 11"/>
              <p:cNvSpPr/>
              <p:nvPr/>
            </p:nvSpPr>
            <p:spPr>
              <a:xfrm>
                <a:off x="852680" y="3629459"/>
                <a:ext cx="701468" cy="122998"/>
              </a:xfrm>
              <a:prstGeom prst="rect">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5" name="AutoShape 12"/>
              <p:cNvSpPr/>
              <p:nvPr/>
            </p:nvSpPr>
            <p:spPr>
              <a:xfrm>
                <a:off x="799768" y="3629459"/>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6" name="AutoShape 13"/>
              <p:cNvSpPr/>
              <p:nvPr/>
            </p:nvSpPr>
            <p:spPr>
              <a:xfrm>
                <a:off x="1482520" y="3629459"/>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cxnSp>
            <p:nvCxnSpPr>
              <p:cNvPr id="67"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grpSp>
          <p:nvGrpSpPr>
            <p:cNvPr id="68" name="Group 591"/>
            <p:cNvGrpSpPr/>
            <p:nvPr/>
          </p:nvGrpSpPr>
          <p:grpSpPr>
            <a:xfrm>
              <a:off x="689593" y="3949139"/>
              <a:ext cx="7078256" cy="2128975"/>
              <a:chOff x="689593" y="3949139"/>
              <a:chExt cx="7078256" cy="2128975"/>
            </a:xfrm>
          </p:grpSpPr>
          <p:sp>
            <p:nvSpPr>
              <p:cNvPr id="69" name="TextBox 4" descr="{&quot;isTemplate&quot;:true,&quot;type&quot;:&quot;title&quot;,&quot;canOmit&quot;:false,&quot;range&quot;:0}"/>
              <p:cNvSpPr txBox="1"/>
              <p:nvPr/>
            </p:nvSpPr>
            <p:spPr>
              <a:xfrm>
                <a:off x="689593" y="3949139"/>
                <a:ext cx="6527800" cy="774700"/>
              </a:xfrm>
              <a:prstGeom prst="rect">
                <a:avLst/>
              </a:prstGeom>
            </p:spPr>
            <p:txBody>
              <a:bodyPr vert="horz" wrap="square" lIns="123825" tIns="123825" rIns="57150" bIns="123825"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zh-CN" sz="2000" b="1">
                    <a:solidFill>
                      <a:schemeClr val="accent1">
                        <a:alpha val="100000"/>
                      </a:schemeClr>
                    </a:solidFill>
                    <a:latin typeface="Microsoft Yahei"/>
                    <a:ea typeface="Microsoft Yahei"/>
                  </a:rPr>
                  <a:t>流通环节监管的主要内容：</a:t>
                </a:r>
                <a:endParaRPr/>
              </a:p>
            </p:txBody>
          </p:sp>
          <p:sp>
            <p:nvSpPr>
              <p:cNvPr id="70" name="TextBox 5" descr="{&quot;isTemplate&quot;:true,&quot;type&quot;:&quot;content&quot;,&quot;canOmit&quot;:false,&quot;range&quot;:0}"/>
              <p:cNvSpPr txBox="1"/>
              <p:nvPr/>
            </p:nvSpPr>
            <p:spPr>
              <a:xfrm>
                <a:off x="689593" y="4645945"/>
                <a:ext cx="6813550" cy="1224021"/>
              </a:xfrm>
              <a:prstGeom prst="rect">
                <a:avLst/>
              </a:prstGeom>
            </p:spPr>
            <p:txBody>
              <a:bodyPr vert="horz" wrap="square" lIns="123825" tIns="123825" rIns="57150" bIns="123825"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食品药品储存、运输、销售等环节的监管</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食品药品流通许可和质量管理制度的监管</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食品药品追溯体系和信息公开制度的监管</a:t>
                </a:r>
                <a:endParaRPr/>
              </a:p>
            </p:txBody>
          </p:sp>
          <p:sp>
            <p:nvSpPr>
              <p:cNvPr id="71" name="AutoShape 6"/>
              <p:cNvSpPr/>
              <p:nvPr/>
            </p:nvSpPr>
            <p:spPr>
              <a:xfrm>
                <a:off x="884406" y="5955116"/>
                <a:ext cx="701468" cy="122998"/>
              </a:xfrm>
              <a:prstGeom prst="rect">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2" name="AutoShape 7"/>
              <p:cNvSpPr/>
              <p:nvPr/>
            </p:nvSpPr>
            <p:spPr>
              <a:xfrm>
                <a:off x="831494" y="5955116"/>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3" name="AutoShape 8"/>
              <p:cNvSpPr/>
              <p:nvPr/>
            </p:nvSpPr>
            <p:spPr>
              <a:xfrm>
                <a:off x="1514246" y="5955116"/>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cxnSp>
            <p:nvCxnSpPr>
              <p:cNvPr id="74"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grpSp>
      <p:sp>
        <p:nvSpPr>
          <p:cNvPr id="75" name="Tencent" descr="{&quot;isTemplate&quot;:true,&quot;type&quot;:&quot;title&quot;,&quot;canOmit&quot;:false,&quot;range&quot;:0}"/>
          <p:cNvSpPr txBox="1"/>
          <p:nvPr/>
        </p:nvSpPr>
        <p:spPr>
          <a:xfrm>
            <a:off x="660396" y="418039"/>
            <a:ext cx="10681374"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食品药品流通环节的监管</a:t>
            </a:r>
            <a:endParaRPr lang="en-US" altLang="zh-CN" sz="2800" b="1">
              <a:latin typeface="+mj-ea"/>
              <a:ea typeface="+mj-ea"/>
            </a:endParaRP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https://d.book118.com/577014066004006045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主题​​">
  <a:themeElements>
    <a:clrScheme name="template_ppt_techno_mountain_green">
      <a:dk1>
        <a:srgbClr val="000000"/>
      </a:dk1>
      <a:lt1>
        <a:srgbClr val="FFFFFF"/>
      </a:lt1>
      <a:dk2>
        <a:srgbClr val="193223"/>
      </a:dk2>
      <a:lt2>
        <a:srgbClr val="E2FBE6"/>
      </a:lt2>
      <a:accent1>
        <a:srgbClr val="279D41"/>
      </a:accent1>
      <a:accent2>
        <a:srgbClr val="72D679"/>
      </a:accent2>
      <a:accent3>
        <a:srgbClr val="44B25F"/>
      </a:accent3>
      <a:accent4>
        <a:srgbClr val="127841"/>
      </a:accent4>
      <a:accent5>
        <a:srgbClr val="7AC75C"/>
      </a:accent5>
      <a:accent6>
        <a:srgbClr val="4BA32A"/>
      </a:accent6>
      <a:hlink>
        <a:srgbClr val="175CEB"/>
      </a:hlink>
      <a:folHlink>
        <a:srgbClr val="81868F"/>
      </a:folHlink>
    </a:clrScheme>
    <a:fontScheme name="Arial Black-Arial">
      <a:majorFont>
        <a:latin typeface="Arial Black" panose="020b0a04020102020204"/>
        <a:ea typeface="微软雅黑"/>
        <a:cs typeface="Arial"/>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104</Paragraphs>
  <Slides>16</Slides>
  <Notes>0</Notes>
  <TotalTime>1</TotalTime>
  <HiddenSlides>0</HiddenSlides>
  <MMClips>0</MMClips>
  <ScaleCrop>0</ScaleCrop>
  <HeadingPairs>
    <vt:vector baseType="variant" size="6">
      <vt:variant>
        <vt:lpstr>Fonts used</vt:lpstr>
      </vt:variant>
      <vt:variant>
        <vt:i4>8</vt:i4>
      </vt:variant>
      <vt:variant>
        <vt:lpstr>Theme</vt:lpstr>
      </vt:variant>
      <vt:variant>
        <vt:i4>1</vt:i4>
      </vt:variant>
      <vt:variant>
        <vt:lpstr>Slide Titles</vt:lpstr>
      </vt:variant>
      <vt:variant>
        <vt:i4>16</vt:i4>
      </vt:variant>
    </vt:vector>
  </HeadingPairs>
  <TitlesOfParts>
    <vt:vector baseType="lpstr" size="25">
      <vt:lpstr>Arial</vt:lpstr>
      <vt:lpstr>Calibri</vt:lpstr>
      <vt:lpstr>Arial Black</vt:lpstr>
      <vt:lpstr>微软雅黑</vt:lpstr>
      <vt:lpstr>黑体</vt:lpstr>
      <vt:lpstr>Microsoft YaHei</vt:lpstr>
      <vt:lpstr>Microsoft YaHei Light</vt:lpstr>
      <vt:lpstr>Microsoft Yahei</vt:lpstr>
      <vt:lpstr>Office Theme</vt:lpstr>
      <vt:lpstr>食品药品监督员培训课程</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2024-09-19T15:31:45.344</cp:lastPrinted>
  <dcterms:created xsi:type="dcterms:W3CDTF">2024-09-19T07:31:45Z</dcterms:created>
  <dcterms:modified xsi:type="dcterms:W3CDTF">2024-09-19T07:31:47Z</dcterms:modified>
</cp:coreProperties>
</file>