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embeddedFontLst>
    <p:embeddedFont>
      <p:font typeface="RNVCUD+MS-UIGothic"/>
      <p:regular r:id="rId15"/>
    </p:embeddedFont>
    <p:embeddedFont>
      <p:font typeface="JRROAM+UPGGLI+ArialMT"/>
      <p:regular r:id="rId16"/>
    </p:embeddedFont>
    <p:embeddedFont>
      <p:font typeface="TBWFBJ+TBALID+MicrosoftYaHei"/>
      <p:regular r:id="rId17"/>
    </p:embeddedFont>
    <p:embeddedFont>
      <p:font typeface="VWKIPO+LITGUE+MicrosoftYaHei-Bold"/>
      <p:regular r:id="rId18"/>
    </p:embeddedFont>
  </p:embeddedFontLst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font" Target="fonts/font1.fntdata" /><Relationship Id="rId16" Type="http://schemas.openxmlformats.org/officeDocument/2006/relationships/font" Target="fonts/font2.fntdata" /><Relationship Id="rId17" Type="http://schemas.openxmlformats.org/officeDocument/2006/relationships/font" Target="fonts/font3.fntdata" /><Relationship Id="rId18" Type="http://schemas.openxmlformats.org/officeDocument/2006/relationships/font" Target="fonts/font4.fntdata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DE5C8F-7EE8-4C90-9689-8EA591F647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5C187A-8DDC-4827-9903-FFAA4A7E5E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8E72E8-7A0E-42E2-B6AA-E1565A5EC9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B069A4-6237-4F00-89D1-060D9687B4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182E970-F100-4557-BF87-C36DE7AC8F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942D5C6-5A7D-4E23-B614-CA7D518F00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1972BD2-254D-475F-88E4-078DDA0914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1B09FA-0CAF-4D40-BD71-C19F7AE199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65D9D7-9C00-4160-9CD5-F5C5B80A28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EC8B72-34AA-4EF8-A226-1C808795D3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68F2E5-69A6-4A82-83FD-1B4EE27C8C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7034006105006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016635" y="1797204"/>
            <a:ext cx="6893033" cy="25812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5">
                <a:solidFill>
                  <a:srgbClr val="27DFF4"/>
                </a:solidFill>
                <a:latin typeface="RNVCUD+MS-UIGothic"/>
                <a:cs typeface="RNVCUD+MS-UIGothic"/>
              </a:rPr>
              <a:t>成都国</a:t>
            </a:r>
            <a:r>
              <a:rPr sz="5150" spc="20">
                <a:solidFill>
                  <a:srgbClr val="27DFF4"/>
                </a:solidFill>
                <a:latin typeface="SimSun"/>
                <a:cs typeface="SimSun"/>
              </a:rPr>
              <a:t>宾</a:t>
            </a:r>
            <a:r>
              <a:rPr sz="5150" spc="25">
                <a:solidFill>
                  <a:srgbClr val="27DFF4"/>
                </a:solidFill>
                <a:latin typeface="RNVCUD+MS-UIGothic"/>
                <a:cs typeface="RNVCUD+MS-UIGothic"/>
              </a:rPr>
              <a:t>房地</a:t>
            </a:r>
            <a:r>
              <a:rPr sz="5150" spc="25">
                <a:solidFill>
                  <a:srgbClr val="27DFF4"/>
                </a:solidFill>
                <a:latin typeface="SimSun"/>
                <a:cs typeface="SimSun"/>
              </a:rPr>
              <a:t>产项</a:t>
            </a:r>
            <a:r>
              <a:rPr sz="5150">
                <a:solidFill>
                  <a:srgbClr val="27DFF4"/>
                </a:solidFill>
                <a:latin typeface="RNVCUD+MS-UIGothic"/>
                <a:cs typeface="RNVCUD+MS-UIGothic"/>
              </a:rPr>
              <a:t>目</a:t>
            </a:r>
          </a:p>
          <a:p>
            <a:pPr marL="0" marR="0">
              <a:lnSpc>
                <a:spcPts val="5150"/>
              </a:lnSpc>
              <a:spcBef>
                <a:spcPts val="2300"/>
              </a:spcBef>
              <a:spcAft>
                <a:spcPct val="0"/>
              </a:spcAft>
            </a:pPr>
            <a:r>
              <a:rPr sz="5150" spc="25">
                <a:solidFill>
                  <a:srgbClr val="27DFF4"/>
                </a:solidFill>
                <a:latin typeface="RNVCUD+MS-UIGothic"/>
                <a:cs typeface="RNVCUD+MS-UIGothic"/>
              </a:rPr>
              <a:t>商</a:t>
            </a:r>
            <a:r>
              <a:rPr sz="5150" spc="25">
                <a:solidFill>
                  <a:srgbClr val="27DFF4"/>
                </a:solidFill>
                <a:latin typeface="SimSun"/>
                <a:cs typeface="SimSun"/>
              </a:rPr>
              <a:t>业</a:t>
            </a:r>
            <a:r>
              <a:rPr sz="5150" spc="23">
                <a:solidFill>
                  <a:srgbClr val="27DFF4"/>
                </a:solidFill>
                <a:latin typeface="RNVCUD+MS-UIGothic"/>
                <a:cs typeface="RNVCUD+MS-UIGothic"/>
              </a:rPr>
              <a:t>策划方案</a:t>
            </a:r>
            <a:r>
              <a:rPr sz="5150" spc="25">
                <a:solidFill>
                  <a:srgbClr val="27DFF4"/>
                </a:solidFill>
                <a:latin typeface="SimSun"/>
                <a:cs typeface="SimSun"/>
              </a:rPr>
              <a:t>课</a:t>
            </a:r>
            <a:r>
              <a:rPr sz="5150">
                <a:solidFill>
                  <a:srgbClr val="27DFF4"/>
                </a:solidFill>
                <a:latin typeface="RNVCUD+MS-UIGothic"/>
                <a:cs typeface="RNVCUD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046470" y="1668970"/>
            <a:ext cx="2186208" cy="407634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JRROAM+UPGGLI+ArialMT"/>
                <a:cs typeface="JRROAM+UPGGLI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项</a:t>
            </a:r>
            <a:r>
              <a:rPr sz="2400">
                <a:solidFill>
                  <a:srgbClr val="00B6FF"/>
                </a:solidFill>
                <a:latin typeface="RNVCUD+MS-UIGothic"/>
                <a:cs typeface="RNVCUD+MS-UIGothic"/>
              </a:rPr>
              <a:t>目概述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JRROAM+UPGGLI+ArialMT"/>
                <a:cs typeface="JRROAM+UPGGLI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RNVCUD+MS-UIGothic"/>
                <a:cs typeface="RNVCUD+MS-UIGothic"/>
              </a:rPr>
              <a:t>市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场</a:t>
            </a:r>
            <a:r>
              <a:rPr sz="2400">
                <a:solidFill>
                  <a:srgbClr val="00B6FF"/>
                </a:solidFill>
                <a:latin typeface="RNVCUD+MS-UIGothic"/>
                <a:cs typeface="RNVCUD+MS-UIGothic"/>
              </a:rPr>
              <a:t>分析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JRROAM+UPGGLI+ArialMT"/>
                <a:cs typeface="JRROAM+UPGGLI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产</a:t>
            </a:r>
            <a:r>
              <a:rPr sz="2400">
                <a:solidFill>
                  <a:srgbClr val="00B6FF"/>
                </a:solidFill>
                <a:latin typeface="RNVCUD+MS-UIGothic"/>
                <a:cs typeface="RNVCUD+MS-UIGothic"/>
              </a:rPr>
              <a:t>品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规</a:t>
            </a:r>
            <a:r>
              <a:rPr sz="2400">
                <a:solidFill>
                  <a:srgbClr val="00B6FF"/>
                </a:solidFill>
                <a:latin typeface="RNVCUD+MS-UIGothic"/>
                <a:cs typeface="RNVCUD+MS-UIGothic"/>
              </a:rPr>
              <a:t>划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JRROAM+UPGGLI+ArialMT"/>
                <a:cs typeface="JRROAM+UPGGLI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营销</a:t>
            </a:r>
            <a:r>
              <a:rPr sz="2400">
                <a:solidFill>
                  <a:srgbClr val="00B6FF"/>
                </a:solidFill>
                <a:latin typeface="RNVCUD+MS-UIGothic"/>
                <a:cs typeface="RNVCUD+MS-UIGothic"/>
              </a:rPr>
              <a:t>策略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JRROAM+UPGGLI+ArialMT"/>
                <a:cs typeface="JRROAM+UPGGLI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RNVCUD+MS-UIGothic"/>
                <a:cs typeface="RNVCUD+MS-UIGothic"/>
              </a:rPr>
              <a:t>运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营</a:t>
            </a:r>
            <a:r>
              <a:rPr sz="2400">
                <a:solidFill>
                  <a:srgbClr val="00B6FF"/>
                </a:solidFill>
                <a:latin typeface="RNVCUD+MS-UIGothic"/>
                <a:cs typeface="RNVCUD+MS-UIGothic"/>
              </a:rPr>
              <a:t>管理</a:t>
            </a:r>
          </a:p>
          <a:p>
            <a:pPr marL="0" marR="0">
              <a:lnSpc>
                <a:spcPts val="2552"/>
              </a:lnSpc>
              <a:spcBef>
                <a:spcPts val="176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JRROAM+UPGGLI+ArialMT"/>
                <a:cs typeface="JRROAM+UPGGLI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RNVCUD+MS-UIGothic"/>
                <a:cs typeface="RNVCUD+MS-UIGothic"/>
              </a:rPr>
              <a:t>投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资</a:t>
            </a:r>
            <a:r>
              <a:rPr sz="2400">
                <a:solidFill>
                  <a:srgbClr val="00B6FF"/>
                </a:solidFill>
                <a:latin typeface="RNVCUD+MS-UIGothic"/>
                <a:cs typeface="RNVCUD+MS-UIGothic"/>
              </a:rPr>
              <a:t>分析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JRROAM+UPGGLI+ArialMT"/>
                <a:cs typeface="JRROAM+UPGGLI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结论</a:t>
            </a:r>
            <a:r>
              <a:rPr sz="2400">
                <a:solidFill>
                  <a:srgbClr val="00B6FF"/>
                </a:solidFill>
                <a:latin typeface="RNVCUD+MS-UIGothic"/>
                <a:cs typeface="RNVCUD+MS-UIGothic"/>
              </a:rPr>
              <a:t>与建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议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269489" y="2483446"/>
            <a:ext cx="1935677" cy="8716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813"/>
              </a:lnSpc>
              <a:spcBef>
                <a:spcPct val="0"/>
              </a:spcBef>
              <a:spcAft>
                <a:spcPct val="0"/>
              </a:spcAft>
            </a:pPr>
            <a:r>
              <a:rPr sz="2700">
                <a:solidFill>
                  <a:srgbClr val="FFFFFF"/>
                </a:solidFill>
                <a:latin typeface="TBWFBJ+TBALID+MicrosoftYaHei"/>
                <a:cs typeface="TBWFBJ+TBALID+MicrosoftYaHei"/>
              </a:rPr>
              <a:t>contents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2106295" y="3340961"/>
            <a:ext cx="3400425" cy="2428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650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RNVCUD+MS-UIGothic"/>
                <a:cs typeface="RNVCUD+MS-UIGothic"/>
              </a:rPr>
              <a:t>目</a:t>
            </a:r>
            <a:r>
              <a:rPr sz="7650">
                <a:solidFill>
                  <a:srgbClr val="FFFFFF"/>
                </a:solidFill>
                <a:latin typeface="SimSun"/>
                <a:cs typeface="SimSun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333500" y="1680354"/>
            <a:ext cx="2655633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27DFF4"/>
                </a:solidFill>
                <a:latin typeface="VWKIPO+LITGUE+MicrosoftYaHei-Bold"/>
                <a:cs typeface="VWKIPO+LITGUE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33500" y="3116881"/>
            <a:ext cx="2663952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7">
                <a:solidFill>
                  <a:srgbClr val="27DFF4"/>
                </a:solidFill>
                <a:latin typeface="SimSun"/>
                <a:cs typeface="SimSun"/>
              </a:rPr>
              <a:t>项</a:t>
            </a:r>
            <a:r>
              <a:rPr sz="3800" spc="25">
                <a:solidFill>
                  <a:srgbClr val="27DFF4"/>
                </a:solidFill>
                <a:latin typeface="RNVCUD+MS-UIGothic"/>
                <a:cs typeface="RNVCUD+MS-UIGothic"/>
              </a:rPr>
              <a:t>目概述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项</a:t>
            </a:r>
            <a:r>
              <a:rPr sz="3000">
                <a:solidFill>
                  <a:srgbClr val="00B6FF"/>
                </a:solidFill>
                <a:latin typeface="RNVCUD+MS-UIGothic"/>
                <a:cs typeface="RNVCUD+MS-UIGothic"/>
              </a:rPr>
              <a:t>目背景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项</a:t>
            </a:r>
            <a:r>
              <a:rPr sz="3000">
                <a:solidFill>
                  <a:srgbClr val="00B6FF"/>
                </a:solidFill>
                <a:latin typeface="RNVCUD+MS-UIGothic"/>
                <a:cs typeface="RNVCUD+MS-UIGothic"/>
              </a:rPr>
              <a:t>目定位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907539" y="1709959"/>
            <a:ext cx="192100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RNVCUD+MS-UIGothic"/>
                <a:cs typeface="RNVCUD+MS-UIGothic"/>
              </a:rPr>
              <a:t>高端精品住宅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697594" y="170995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RNVCUD+MS-UIGothic"/>
                <a:cs typeface="RNVCUD+MS-UIGothic"/>
              </a:rPr>
              <a:t>文化旅游融合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209675" y="2624192"/>
            <a:ext cx="3431604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RNVCUD+MS-UIGothic"/>
                <a:cs typeface="RNVCUD+MS-UIGothic"/>
              </a:rPr>
              <a:t>面向高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净值</a:t>
            </a:r>
            <a:r>
              <a:rPr sz="1500">
                <a:solidFill>
                  <a:srgbClr val="FFFDFD"/>
                </a:solidFill>
                <a:latin typeface="RNVCUD+MS-UIGothic"/>
                <a:cs typeface="RNVCUD+MS-UIGothic"/>
              </a:rPr>
              <a:t>人群，提供高品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FFFDFD"/>
                </a:solidFill>
                <a:latin typeface="RNVCUD+MS-UIGothic"/>
                <a:cs typeface="RNVCUD+MS-UIGothic"/>
              </a:rPr>
              <a:t>居住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环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999730" y="2624192"/>
            <a:ext cx="3431604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RNVCUD+MS-UIGothic"/>
                <a:cs typeface="RNVCUD+MS-UIGothic"/>
              </a:rPr>
              <a:t>融入当地文化元素，打造特色旅游景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RNVCUD+MS-UIGothic"/>
                <a:cs typeface="RNVCUD+MS-UIGothic"/>
              </a:rPr>
              <a:t>点。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209675" y="2967093"/>
            <a:ext cx="6027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RNVCUD+MS-UIGothic"/>
                <a:cs typeface="RNVCUD+MS-UIGothic"/>
              </a:rPr>
              <a:t>境。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5302884" y="385371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RNVCUD+MS-UIGothic"/>
                <a:cs typeface="RNVCUD+MS-UIGothic"/>
              </a:rPr>
              <a:t>完善配套服</a:t>
            </a:r>
            <a:r>
              <a:rPr sz="2000">
                <a:solidFill>
                  <a:srgbClr val="FFFDFD"/>
                </a:solidFill>
                <a:latin typeface="SimSun"/>
                <a:cs typeface="SimSun"/>
              </a:rPr>
              <a:t>务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4604384" y="4768588"/>
            <a:ext cx="3358008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RNVCUD+MS-UIGothic"/>
                <a:cs typeface="RNVCUD+MS-UIGothic"/>
              </a:rPr>
              <a:t>配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备</a:t>
            </a:r>
            <a:r>
              <a:rPr sz="1500">
                <a:solidFill>
                  <a:srgbClr val="FFFDFD"/>
                </a:solidFill>
                <a:latin typeface="RNVCUD+MS-UIGothic"/>
                <a:cs typeface="RNVCUD+MS-UIGothic"/>
              </a:rPr>
              <a:t>高端会所、物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FFFDFD"/>
                </a:solidFill>
                <a:latin typeface="RNVCUD+MS-UIGothic"/>
                <a:cs typeface="RNVCUD+MS-UIGothic"/>
              </a:rPr>
              <a:t>服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FFFDFD"/>
                </a:solidFill>
                <a:latin typeface="RNVCUD+MS-UIGothic"/>
                <a:cs typeface="RNVCUD+MS-UIGothic"/>
              </a:rPr>
              <a:t>，提升居住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RNVCUD+MS-UIGothic"/>
                <a:cs typeface="RNVCUD+MS-UIGothic"/>
              </a:rPr>
              <a:t>体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验</a:t>
            </a:r>
            <a:r>
              <a:rPr sz="1500">
                <a:solidFill>
                  <a:srgbClr val="FFFDFD"/>
                </a:solidFill>
                <a:latin typeface="RNVCUD+MS-UIGothic"/>
                <a:cs typeface="RNVCUD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项</a:t>
            </a:r>
            <a:r>
              <a:rPr sz="3000">
                <a:solidFill>
                  <a:srgbClr val="00B6FF"/>
                </a:solidFill>
                <a:latin typeface="RNVCUD+MS-UIGothic"/>
                <a:cs typeface="RNVCUD+MS-UIGothic"/>
              </a:rPr>
              <a:t>目目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标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VWKIPO+LITGUE+MicrosoftYaHei-Bold"/>
                <a:cs typeface="VWKIPO+LITGUE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VWKIPO+LITGUE+MicrosoftYaHei-Bold"/>
                <a:cs typeface="VWKIPO+LITGUE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VWKIPO+LITGUE+MicrosoftYaHei-Bold"/>
                <a:cs typeface="VWKIPO+LITGUE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92100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B6FF"/>
                </a:solidFill>
                <a:latin typeface="SimSun"/>
                <a:cs typeface="SimSun"/>
              </a:rPr>
              <a:t>实现销</a:t>
            </a:r>
            <a:r>
              <a:rPr sz="2000" spc="25">
                <a:solidFill>
                  <a:srgbClr val="00B6FF"/>
                </a:solidFill>
                <a:latin typeface="RNVCUD+MS-UIGothic"/>
                <a:cs typeface="RNVCUD+MS-UIGothic"/>
              </a:rPr>
              <a:t>售目</a:t>
            </a:r>
            <a:r>
              <a:rPr sz="2000">
                <a:solidFill>
                  <a:srgbClr val="00B6FF"/>
                </a:solidFill>
                <a:latin typeface="SimSun"/>
                <a:cs typeface="SimSun"/>
              </a:rPr>
              <a:t>标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B6FF"/>
                </a:solidFill>
                <a:latin typeface="SimSun"/>
                <a:cs typeface="SimSun"/>
              </a:rPr>
              <a:t>树</a:t>
            </a:r>
            <a:r>
              <a:rPr sz="2000" spc="25">
                <a:solidFill>
                  <a:srgbClr val="00B6FF"/>
                </a:solidFill>
                <a:latin typeface="RNVCUD+MS-UIGothic"/>
                <a:cs typeface="RNVCUD+MS-UIGothic"/>
              </a:rPr>
              <a:t>立品牌形象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21780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B6FF"/>
                </a:solidFill>
                <a:latin typeface="SimSun"/>
                <a:cs typeface="SimSun"/>
              </a:rPr>
              <a:t>实现</a:t>
            </a:r>
            <a:r>
              <a:rPr sz="2000" spc="25">
                <a:solidFill>
                  <a:srgbClr val="00B6FF"/>
                </a:solidFill>
                <a:latin typeface="RNVCUD+MS-UIGothic"/>
                <a:cs typeface="RNVCUD+MS-UIGothic"/>
              </a:rPr>
              <a:t>可持</a:t>
            </a:r>
            <a:r>
              <a:rPr sz="2000" spc="25">
                <a:solidFill>
                  <a:srgbClr val="00B6FF"/>
                </a:solidFill>
                <a:latin typeface="SimSun"/>
                <a:cs typeface="SimSun"/>
              </a:rPr>
              <a:t>续发</a:t>
            </a:r>
            <a:r>
              <a:rPr sz="2000">
                <a:solidFill>
                  <a:srgbClr val="00B6FF"/>
                </a:solidFill>
                <a:latin typeface="RNVCUD+MS-UIGothic"/>
                <a:cs typeface="RNVCUD+MS-UIGothic"/>
              </a:rPr>
              <a:t>展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333500" y="1680354"/>
            <a:ext cx="2655633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27DFF4"/>
                </a:solidFill>
                <a:latin typeface="VWKIPO+LITGUE+MicrosoftYaHei-Bold"/>
                <a:cs typeface="VWKIPO+LITGUE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33500" y="3116881"/>
            <a:ext cx="2663952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7">
                <a:solidFill>
                  <a:srgbClr val="27DFF4"/>
                </a:solidFill>
                <a:latin typeface="RNVCUD+MS-UIGothic"/>
                <a:cs typeface="RNVCUD+MS-UIGothic"/>
              </a:rPr>
              <a:t>市</a:t>
            </a:r>
            <a:r>
              <a:rPr sz="3800" spc="23">
                <a:solidFill>
                  <a:srgbClr val="27DFF4"/>
                </a:solidFill>
                <a:latin typeface="SimSun"/>
                <a:cs typeface="SimSun"/>
              </a:rPr>
              <a:t>场</a:t>
            </a:r>
            <a:r>
              <a:rPr sz="3800" spc="27">
                <a:solidFill>
                  <a:srgbClr val="27DFF4"/>
                </a:solidFill>
                <a:latin typeface="RNVCUD+MS-UIGothic"/>
                <a:cs typeface="RNVCUD+MS-UIGothic"/>
              </a:rPr>
              <a:t>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RNVCUD+MS-UIGothic"/>
                <a:cs typeface="RNVCUD+MS-UIGothic"/>
              </a:rPr>
              <a:t>宏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观</a:t>
            </a:r>
            <a:r>
              <a:rPr sz="3000">
                <a:solidFill>
                  <a:srgbClr val="00B6FF"/>
                </a:solidFill>
                <a:latin typeface="RNVCUD+MS-UIGothic"/>
                <a:cs typeface="RNVCUD+MS-UIGothic"/>
              </a:rPr>
              <a:t>市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场</a:t>
            </a:r>
            <a:r>
              <a:rPr sz="3000">
                <a:solidFill>
                  <a:srgbClr val="00B6FF"/>
                </a:solidFill>
                <a:latin typeface="RNVCUD+MS-UIGothic"/>
                <a:cs typeface="RNVCUD+MS-UIGothic"/>
              </a:rPr>
              <a:t>分析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53185" y="382504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RNVCUD+MS-UIGothic"/>
                <a:cs typeface="RNVCUD+MS-UIGothic"/>
              </a:rPr>
              <a:t>宏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观经济环</a:t>
            </a:r>
            <a:r>
              <a:rPr sz="2300">
                <a:solidFill>
                  <a:srgbClr val="00B6FF"/>
                </a:solidFill>
                <a:latin typeface="RNVCUD+MS-UIGothic"/>
                <a:cs typeface="RNVCUD+MS-UIGothic"/>
              </a:rPr>
              <a:t>境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57420" y="3825041"/>
            <a:ext cx="250183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RNVCUD+MS-UIGothic"/>
                <a:cs typeface="RNVCUD+MS-UIGothic"/>
              </a:rPr>
              <a:t>房地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产</a:t>
            </a:r>
            <a:r>
              <a:rPr sz="2300" spc="23">
                <a:solidFill>
                  <a:srgbClr val="00B6FF"/>
                </a:solidFill>
                <a:latin typeface="RNVCUD+MS-UIGothic"/>
                <a:cs typeface="RNVCUD+MS-UIGothic"/>
              </a:rPr>
              <a:t>市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场趋势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27719" y="382504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RNVCUD+MS-UIGothic"/>
                <a:cs typeface="RNVCUD+MS-UIGothic"/>
              </a:rPr>
              <a:t>政策法</a:t>
            </a:r>
            <a:r>
              <a:rPr sz="2300" spc="23">
                <a:solidFill>
                  <a:srgbClr val="00B6FF"/>
                </a:solidFill>
                <a:latin typeface="SimSun"/>
                <a:cs typeface="SimSun"/>
              </a:rPr>
              <a:t>规</a:t>
            </a:r>
            <a:r>
              <a:rPr sz="2300" spc="25">
                <a:solidFill>
                  <a:srgbClr val="00B6FF"/>
                </a:solidFill>
                <a:latin typeface="RNVCUD+MS-UIGothic"/>
                <a:cs typeface="RNVCUD+MS-UIGothic"/>
              </a:rPr>
              <a:t>影响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RNVCUD+MS-UIGothic"/>
                <a:cs typeface="RNVCUD+MS-UIGothic"/>
              </a:rPr>
              <a:t>区域市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场</a:t>
            </a:r>
            <a:r>
              <a:rPr sz="3000">
                <a:solidFill>
                  <a:srgbClr val="00B6FF"/>
                </a:solidFill>
                <a:latin typeface="RNVCUD+MS-UIGothic"/>
                <a:cs typeface="RNVCUD+MS-UIGothic"/>
              </a:rPr>
              <a:t>分析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414894" y="1544121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竞</a:t>
            </a:r>
            <a:r>
              <a:rPr sz="2300" spc="25">
                <a:solidFill>
                  <a:srgbClr val="00B6FF"/>
                </a:solidFill>
                <a:latin typeface="RNVCUD+MS-UIGothic"/>
                <a:cs typeface="RNVCUD+MS-UIGothic"/>
              </a:rPr>
              <a:t>争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态势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431289" y="2257226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RNVCUD+MS-UIGothic"/>
                <a:cs typeface="RNVCUD+MS-UIGothic"/>
              </a:rPr>
              <a:t>区域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发</a:t>
            </a:r>
            <a:r>
              <a:rPr sz="2300" spc="23">
                <a:solidFill>
                  <a:srgbClr val="00B6FF"/>
                </a:solidFill>
                <a:latin typeface="RNVCUD+MS-UIGothic"/>
                <a:cs typeface="RNVCUD+MS-UIGothic"/>
              </a:rPr>
              <a:t>展状况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735694" y="4350186"/>
            <a:ext cx="250183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RNVCUD+MS-UIGothic"/>
                <a:cs typeface="RNVCUD+MS-UIGothic"/>
              </a:rPr>
              <a:t>土地价</a:t>
            </a:r>
            <a:r>
              <a:rPr sz="2300" spc="23">
                <a:solidFill>
                  <a:srgbClr val="00B6FF"/>
                </a:solidFill>
                <a:latin typeface="SimSun"/>
                <a:cs typeface="SimSun"/>
              </a:rPr>
              <a:t>值</a:t>
            </a:r>
            <a:r>
              <a:rPr sz="2300" spc="25">
                <a:solidFill>
                  <a:srgbClr val="00B6FF"/>
                </a:solidFill>
                <a:latin typeface="RNVCUD+MS-UIGothic"/>
                <a:cs typeface="RNVCUD+MS-UIGothic"/>
              </a:rPr>
              <a:t>和潜力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RNVCUD+MS-UIGothic"/>
                <a:cs typeface="RNVCUD+MS-UIGothic"/>
              </a:rPr>
              <a:t>目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标</a:t>
            </a:r>
            <a:r>
              <a:rPr sz="3000">
                <a:solidFill>
                  <a:srgbClr val="00B6FF"/>
                </a:solidFill>
                <a:latin typeface="RNVCUD+MS-UIGothic"/>
                <a:cs typeface="RNVCUD+MS-UIGothic"/>
              </a:rPr>
              <a:t>客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户</a:t>
            </a:r>
            <a:r>
              <a:rPr sz="3000">
                <a:solidFill>
                  <a:srgbClr val="00B6FF"/>
                </a:solidFill>
                <a:latin typeface="RNVCUD+MS-UIGothic"/>
                <a:cs typeface="RNVCUD+MS-UIGothic"/>
              </a:rPr>
              <a:t>群分析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06575" y="3410489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B6FF"/>
                </a:solidFill>
                <a:latin typeface="RNVCUD+MS-UIGothic"/>
                <a:cs typeface="RNVCUD+MS-UIGothic"/>
              </a:rPr>
              <a:t>客</a:t>
            </a:r>
            <a:r>
              <a:rPr sz="2000" spc="25">
                <a:solidFill>
                  <a:srgbClr val="00B6FF"/>
                </a:solidFill>
                <a:latin typeface="SimSun"/>
                <a:cs typeface="SimSun"/>
              </a:rPr>
              <a:t>户</a:t>
            </a:r>
            <a:r>
              <a:rPr sz="2000" spc="25">
                <a:solidFill>
                  <a:srgbClr val="00B6FF"/>
                </a:solidFill>
                <a:latin typeface="RNVCUD+MS-UIGothic"/>
                <a:cs typeface="RNVCUD+MS-UIGothic"/>
              </a:rPr>
              <a:t>画像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581650" y="34104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B6FF"/>
                </a:solidFill>
                <a:latin typeface="RNVCUD+MS-UIGothic"/>
                <a:cs typeface="RNVCUD+MS-UIGothic"/>
              </a:rPr>
              <a:t>客</a:t>
            </a:r>
            <a:r>
              <a:rPr sz="2000" spc="25">
                <a:solidFill>
                  <a:srgbClr val="00B6FF"/>
                </a:solidFill>
                <a:latin typeface="SimSun"/>
                <a:cs typeface="SimSun"/>
              </a:rPr>
              <a:t>户</a:t>
            </a:r>
            <a:r>
              <a:rPr sz="2000" spc="25">
                <a:solidFill>
                  <a:srgbClr val="00B6FF"/>
                </a:solidFill>
                <a:latin typeface="RNVCUD+MS-UIGothic"/>
                <a:cs typeface="RNVCUD+MS-UIGothic"/>
              </a:rPr>
              <a:t>需求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347200" y="34104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B6FF"/>
                </a:solidFill>
                <a:latin typeface="SimSun"/>
                <a:cs typeface="SimSun"/>
              </a:rPr>
              <a:t>营销</a:t>
            </a:r>
            <a:r>
              <a:rPr sz="2000" spc="25">
                <a:solidFill>
                  <a:srgbClr val="00B6FF"/>
                </a:solidFill>
                <a:latin typeface="RNVCUD+MS-UIGothic"/>
                <a:cs typeface="RNVCUD+MS-UIGothic"/>
              </a:rPr>
              <a:t>策略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7425" y="4031988"/>
            <a:ext cx="2993454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RNVCUD+MS-UIGothic"/>
                <a:cs typeface="RNVCUD+MS-UIGothic"/>
              </a:rPr>
              <a:t>根据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项</a:t>
            </a:r>
            <a:r>
              <a:rPr sz="1500">
                <a:solidFill>
                  <a:srgbClr val="FFFFFF"/>
                </a:solidFill>
                <a:latin typeface="RNVCUD+MS-UIGothic"/>
                <a:cs typeface="RNVCUD+MS-UIGothic"/>
              </a:rPr>
              <a:t>目定位和特点，描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绘</a:t>
            </a:r>
            <a:r>
              <a:rPr sz="1500">
                <a:solidFill>
                  <a:srgbClr val="FFFFFF"/>
                </a:solidFill>
                <a:latin typeface="RNVCUD+MS-UIGothic"/>
                <a:cs typeface="RNVCUD+MS-UIGothic"/>
              </a:rPr>
              <a:t>目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标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RNVCUD+MS-UIGothic"/>
                <a:cs typeface="RNVCUD+MS-UIGothic"/>
              </a:rPr>
              <a:t>客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FFFFFF"/>
                </a:solidFill>
                <a:latin typeface="RNVCUD+MS-UIGothic"/>
                <a:cs typeface="RNVCUD+MS-UIGothic"/>
              </a:rPr>
              <a:t>的年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龄</a:t>
            </a:r>
            <a:r>
              <a:rPr sz="1500">
                <a:solidFill>
                  <a:srgbClr val="FFFFFF"/>
                </a:solidFill>
                <a:latin typeface="RNVCUD+MS-UIGothic"/>
                <a:cs typeface="RNVCUD+MS-UIGothic"/>
              </a:rPr>
              <a:t>、性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别</a:t>
            </a:r>
            <a:r>
              <a:rPr sz="1500">
                <a:solidFill>
                  <a:srgbClr val="FFFFFF"/>
                </a:solidFill>
                <a:latin typeface="RNVCUD+MS-UIGothic"/>
                <a:cs typeface="RNVCUD+MS-UIGothic"/>
              </a:rPr>
              <a:t>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职业</a:t>
            </a:r>
            <a:r>
              <a:rPr sz="1500">
                <a:solidFill>
                  <a:srgbClr val="FFFFFF"/>
                </a:solidFill>
                <a:latin typeface="RNVCUD+MS-UIGothic"/>
                <a:cs typeface="RNVCUD+MS-UIGothic"/>
              </a:rPr>
              <a:t>、收入</a:t>
            </a:r>
          </a:p>
          <a:p>
            <a:pPr marL="95250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RNVCUD+MS-UIGothic"/>
                <a:cs typeface="RNVCUD+MS-UIGothic"/>
              </a:rPr>
              <a:t>等特征。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667250" y="4031988"/>
            <a:ext cx="3212529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RNVCUD+MS-UIGothic"/>
                <a:cs typeface="RNVCUD+MS-UIGothic"/>
              </a:rPr>
              <a:t>研究目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FFFFFF"/>
                </a:solidFill>
                <a:latin typeface="RNVCUD+MS-UIGothic"/>
                <a:cs typeface="RNVCUD+MS-UIGothic"/>
              </a:rPr>
              <a:t>客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FFFFFF"/>
                </a:solidFill>
                <a:latin typeface="RNVCUD+MS-UIGothic"/>
                <a:cs typeface="RNVCUD+MS-UIGothic"/>
              </a:rPr>
              <a:t>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购</a:t>
            </a:r>
            <a:r>
              <a:rPr sz="1500">
                <a:solidFill>
                  <a:srgbClr val="FFFFFF"/>
                </a:solidFill>
                <a:latin typeface="RNVCUD+MS-UIGothic"/>
                <a:cs typeface="RNVCUD+MS-UIGothic"/>
              </a:rPr>
              <a:t>房需求和偏好，</a:t>
            </a:r>
          </a:p>
          <a:p>
            <a:pPr marL="9525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RNVCUD+MS-UIGothic"/>
                <a:cs typeface="RNVCUD+MS-UIGothic"/>
              </a:rPr>
              <a:t>包括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FFFFFF"/>
                </a:solidFill>
                <a:latin typeface="RNVCUD+MS-UIGothic"/>
                <a:cs typeface="RNVCUD+MS-UIGothic"/>
              </a:rPr>
              <a:t>型、装修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风</a:t>
            </a:r>
            <a:r>
              <a:rPr sz="1500">
                <a:solidFill>
                  <a:srgbClr val="FFFFFF"/>
                </a:solidFill>
                <a:latin typeface="RNVCUD+MS-UIGothic"/>
                <a:cs typeface="RNVCUD+MS-UIGothic"/>
              </a:rPr>
              <a:t>格、配套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设</a:t>
            </a:r>
            <a:r>
              <a:rPr sz="1500">
                <a:solidFill>
                  <a:srgbClr val="FFFFFF"/>
                </a:solidFill>
                <a:latin typeface="RNVCUD+MS-UIGothic"/>
                <a:cs typeface="RNVCUD+MS-UIGothic"/>
              </a:rPr>
              <a:t>施</a:t>
            </a:r>
          </a:p>
          <a:p>
            <a:pPr marL="123825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RNVCUD+MS-UIGothic"/>
                <a:cs typeface="RNVCUD+MS-UIGothic"/>
              </a:rPr>
              <a:t>等。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32800" y="4031988"/>
            <a:ext cx="3212529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9525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RNVCUD+MS-UIGothic"/>
                <a:cs typeface="RNVCUD+MS-UIGothic"/>
              </a:rPr>
              <a:t>根据目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FFFFFF"/>
                </a:solidFill>
                <a:latin typeface="RNVCUD+MS-UIGothic"/>
                <a:cs typeface="RNVCUD+MS-UIGothic"/>
              </a:rPr>
              <a:t>客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FFFFFF"/>
                </a:solidFill>
                <a:latin typeface="RNVCUD+MS-UIGothic"/>
                <a:cs typeface="RNVCUD+MS-UIGothic"/>
              </a:rPr>
              <a:t>群的特征和需求，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RNVCUD+MS-UIGothic"/>
                <a:cs typeface="RNVCUD+MS-UIGothic"/>
              </a:rPr>
              <a:t>制定相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FFF"/>
                </a:solidFill>
                <a:latin typeface="RNVCUD+MS-UIGothic"/>
                <a:cs typeface="RNVCUD+MS-UIGothic"/>
              </a:rPr>
              <a:t>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营销</a:t>
            </a:r>
            <a:r>
              <a:rPr sz="1500">
                <a:solidFill>
                  <a:srgbClr val="FFFFFF"/>
                </a:solidFill>
                <a:latin typeface="RNVCUD+MS-UIGothic"/>
                <a:cs typeface="RNVCUD+MS-UIGothic"/>
              </a:rPr>
              <a:t>策略和推广手段。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https://d.book118.com/577034006105006053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0">
      <vt:lpstr>Arial</vt:lpstr>
      <vt:lpstr>Calibri</vt:lpstr>
      <vt:lpstr>RNVCUD+MS-UIGothic</vt:lpstr>
      <vt:lpstr>SimSun</vt:lpstr>
      <vt:lpstr>JRROAM+UPGGLI+ArialMT</vt:lpstr>
      <vt:lpstr>Times New Roman</vt:lpstr>
      <vt:lpstr>TBWFBJ+TBALID+MicrosoftYaHei</vt:lpstr>
      <vt:lpstr>VWKIPO+LITGUE+MicrosoftYaHei-Bold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2024-09-27T10:12:03.183</cp:lastPrinted>
  <dcterms:created xsi:type="dcterms:W3CDTF">2024-09-27T02:12:03Z</dcterms:created>
  <dcterms:modified xsi:type="dcterms:W3CDTF">2024-09-27T02:12:04Z</dcterms:modified>
</cp:coreProperties>
</file>