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F2FF4B-C4EF-4B58-95B3-77164C396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5AEDB-BEA3-4DB4-8433-5551ABA15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6008B3-AFB2-4A74-A4BC-5C753BB1F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CE8EC3-8D8A-4D70-AFFD-571C4F649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31DC21-65DE-4DC4-89DD-C89DD4A2C9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52977D-212D-4E6B-8AF1-0A55865BB7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38BEBF-97AF-40AA-9394-2CC1DB4BFC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43C26A-73A3-4720-B467-BF56DD29E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F1951A-0816-468A-AE68-BB5A246E32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8FEFB9-8E5B-4286-9DAA-EBF9E86B5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A2E55-5A92-496C-B91B-1374CD1D0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4604206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162企业安全管理的员工培训与绩效评估</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2023-12-24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企业安全管理概述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员工培训在企业安全管理中的作用</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绩效评估在企业安全管理中的应用</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员工培训与绩效评估的实践案例</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通过培训加强员工对企业安全管理的理解和重视，提高安全防范意识。</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通过培训使员工掌握安全操作技能，规范工作行为，减少安全事故，保护企业资产安全。</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通过绩效评估，发现安全管理中存在的问题和不足，及时改进和完善，提升企业安全管理水平。</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7669" r="27669"/>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提升员工安全意识</a:t>
            </a:r>
            <a:endParaRPr lang="en-US" sz="1100"/>
          </a:p>
        </p:txBody>
      </p:sp>
      <p:sp>
        <p:nvSpPr>
          <p:cNvPr id="26" name="AutoShape 26"/>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保障企业资产安全</a:t>
            </a:r>
            <a:endParaRPr lang="en-US" sz="1100"/>
          </a:p>
        </p:txBody>
      </p:sp>
      <p:sp>
        <p:nvSpPr>
          <p:cNvPr id="27" name="AutoShape 27"/>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提高企业安全管理水平</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培训计划和实施情况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包括培训内容、培训方式、培训时间、参训人员等方面的计划和实际执行情况。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绩效评估结果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包括评估标准、评估方法、评估结果等方面的汇报。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存在的问题和改进措施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包括在培训和绩效评估过程中发现的问题和不足，以及针对这些问题提出的改进措施和建议。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企业安全管理概述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企业安全管理是指通过制定和执行一系列安全策略、程序和措施，以保护企业资产、员工和客户免受各种威胁和风险的过程。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企业安全管理对于确保企业正常运营、保护敏感信息和降低潜在损失至关重要。随着网络攻击和数据泄露事件的增加，企业安全管理变得越来越重要。</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98583" y="3042229"/>
            <a:ext cx="997196" cy="997196"/>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2613390" y="3042229"/>
            <a:ext cx="3121017" cy="997196"/>
          </a:xfrm>
          <a:prstGeom prst="rect">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1598583" y="4176423"/>
            <a:ext cx="997196" cy="99719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2613390" y="4176423"/>
            <a:ext cx="3121017" cy="997196"/>
          </a:xfrm>
          <a:prstGeom prst="rect">
            <a:avLst/>
          </a:prstGeom>
          <a:solidFill>
            <a:schemeClr val="accent1">
              <a:alpha val="13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1994943" y="3417320"/>
            <a:ext cx="204472" cy="247009"/>
          </a:xfrm>
          <a:custGeom>
            <a:rect l="l" t="t" r="r" b="b"/>
            <a:pathLst>
              <a:path w="115"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974048" y="4550398"/>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98583" y="1924029"/>
            <a:ext cx="997196" cy="99719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2613390" y="1924029"/>
            <a:ext cx="3121017" cy="997196"/>
          </a:xfrm>
          <a:prstGeom prst="rect">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Freeform 10"/>
          <p:cNvSpPr/>
          <p:nvPr/>
        </p:nvSpPr>
        <p:spPr>
          <a:xfrm>
            <a:off x="1974048" y="2298002"/>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719601" y="1984122"/>
            <a:ext cx="2870545" cy="87700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目标</a:t>
            </a:r>
            <a:endParaRPr lang="en-US" sz="1100"/>
          </a:p>
        </p:txBody>
      </p:sp>
      <p:sp>
        <p:nvSpPr>
          <p:cNvPr id="12" name="AutoShape 12"/>
          <p:cNvSpPr/>
          <p:nvPr/>
        </p:nvSpPr>
        <p:spPr>
          <a:xfrm>
            <a:off x="2719601" y="3102322"/>
            <a:ext cx="2870545" cy="87700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保护企业资产免受未经授权的访问、使用或破坏。</a:t>
            </a:r>
            <a:endParaRPr lang="en-US" sz="1100"/>
          </a:p>
        </p:txBody>
      </p:sp>
      <p:sp>
        <p:nvSpPr>
          <p:cNvPr id="13" name="AutoShape 13"/>
          <p:cNvSpPr/>
          <p:nvPr/>
        </p:nvSpPr>
        <p:spPr>
          <a:xfrm>
            <a:off x="2719601" y="4236516"/>
            <a:ext cx="2870545" cy="87700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确保员工和客户数据的安全性和隐私。</a:t>
            </a:r>
            <a:endParaRPr lang="en-US" sz="1100"/>
          </a:p>
        </p:txBody>
      </p:sp>
      <p:pic>
        <p:nvPicPr>
          <p:cNvPr id="14" name="Picture 14"/>
          <p:cNvPicPr>
            <a:picLocks noChangeAspect="1"/>
          </p:cNvPicPr>
          <p:nvPr/>
        </p:nvPicPr>
        <p:blipFill>
          <a:blip r:embed="rId2"/>
          <a:srcRect l="10141" r="10141"/>
          <a:stretch>
            <a:fillRect/>
          </a:stretch>
        </p:blipFill>
        <p:spPr>
          <a:xfrm>
            <a:off x="6123197" y="1950902"/>
            <a:ext cx="4470220" cy="3222717"/>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5" name="Picture 5"/>
          <p:cNvPicPr>
            <a:picLocks noChangeAspect="1"/>
          </p:cNvPicPr>
          <p:nvPr/>
        </p:nvPicPr>
        <p:blipFill>
          <a:blip r:embed="rId2">
            <a:alphaModFix amt="70000"/>
          </a:blip>
          <a:srcRect t="6317" b="6317"/>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solidFill>
                <a:latin typeface="Microsoft Yahei"/>
                <a:ea typeface="Microsoft Yahei"/>
                <a:cs typeface="Microsoft Yahei"/>
              </a:rPr>
              <a:t>维护企业的声誉和信誉，避免潜在的法律责任。</a:t>
            </a:r>
          </a:p>
        </p:txBody>
      </p:sp>
      <p:pic>
        <p:nvPicPr>
          <p:cNvPr id="7" name="Picture 7"/>
          <p:cNvPicPr>
            <a:picLocks noChangeAspect="1"/>
          </p:cNvPicPr>
          <p:nvPr/>
        </p:nvPicPr>
        <p:blipFill>
          <a:blip r:embed="rId3">
            <a:alphaModFix amt="70000"/>
          </a:blip>
          <a:srcRect l="17838" r="1783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499" r="1499"/>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企业安全管理的目标与原则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99603" y="3927858"/>
            <a:ext cx="1261796" cy="597533"/>
          </a:xfrm>
          <a:prstGeom prst="rect">
            <a:avLst/>
          </a:prstGeom>
        </p:spPr>
        <p:txBody>
          <a:bodyPr wrap="square" lIns="85725" tIns="38100" rIns="85725" bIns="38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solidFill>
                <a:latin typeface="微软雅黑"/>
                <a:ea typeface="微软雅黑"/>
                <a:cs typeface="微软雅黑"/>
              </a:rPr>
              <a:t>02</a:t>
            </a:r>
            <a:endParaRPr lang="en-US" sz="1100"/>
          </a:p>
        </p:txBody>
      </p:sp>
      <p:sp>
        <p:nvSpPr>
          <p:cNvPr id="3" name="AutoShape 3"/>
          <p:cNvSpPr/>
          <p:nvPr/>
        </p:nvSpPr>
        <p:spPr>
          <a:xfrm>
            <a:off x="9074338" y="3927858"/>
            <a:ext cx="1161933"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solidFill>
                <a:latin typeface="微软雅黑"/>
                <a:ea typeface="微软雅黑"/>
                <a:cs typeface="微软雅黑"/>
              </a:rPr>
              <a:t>04</a:t>
            </a:r>
            <a:endParaRPr lang="en-US" sz="1100"/>
          </a:p>
        </p:txBody>
      </p:sp>
      <p:sp>
        <p:nvSpPr>
          <p:cNvPr id="4" name="AutoShape 4"/>
          <p:cNvSpPr/>
          <p:nvPr/>
        </p:nvSpPr>
        <p:spPr>
          <a:xfrm>
            <a:off x="1879457" y="1496038"/>
            <a:ext cx="1102086" cy="597533"/>
          </a:xfrm>
          <a:prstGeom prst="rect">
            <a:avLst/>
          </a:prstGeom>
        </p:spPr>
        <p:txBody>
          <a:bodyPr wrap="square" lIns="85725" tIns="38100" rIns="85725" bIns="38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solidFill>
                <a:latin typeface="微软雅黑"/>
                <a:ea typeface="微软雅黑"/>
                <a:cs typeface="微软雅黑"/>
              </a:rPr>
              <a:t>01</a:t>
            </a:r>
            <a:endParaRPr lang="en-US" sz="1100"/>
          </a:p>
        </p:txBody>
      </p:sp>
      <p:sp>
        <p:nvSpPr>
          <p:cNvPr id="5" name="AutoShape 5"/>
          <p:cNvSpPr/>
          <p:nvPr/>
        </p:nvSpPr>
        <p:spPr>
          <a:xfrm>
            <a:off x="1028599" y="2110619"/>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原则</a:t>
            </a:r>
            <a:endParaRPr lang="en-US" sz="1100"/>
          </a:p>
        </p:txBody>
      </p:sp>
      <p:sp>
        <p:nvSpPr>
          <p:cNvPr id="6" name="AutoShape 6"/>
          <p:cNvSpPr/>
          <p:nvPr/>
        </p:nvSpPr>
        <p:spPr>
          <a:xfrm>
            <a:off x="1028599" y="4563437"/>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预防为主：通过采取预防措施，降低安全事故发生的可能性。</a:t>
            </a:r>
            <a:endParaRPr lang="en-US" sz="1100"/>
          </a:p>
        </p:txBody>
      </p:sp>
      <p:sp>
        <p:nvSpPr>
          <p:cNvPr id="7" name="AutoShape 7"/>
          <p:cNvSpPr/>
          <p:nvPr/>
        </p:nvSpPr>
        <p:spPr>
          <a:xfrm>
            <a:off x="8253403" y="4592545"/>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持续改进：不断评估和调整安全策略，以适应不断变化的威胁环境。</a:t>
            </a:r>
            <a:endParaRPr lang="en-US" sz="1100"/>
          </a:p>
        </p:txBody>
      </p:sp>
      <p:sp>
        <p:nvSpPr>
          <p:cNvPr id="8" name="AutoShape 8"/>
          <p:cNvSpPr/>
          <p:nvPr/>
        </p:nvSpPr>
        <p:spPr>
          <a:xfrm>
            <a:off x="9074338" y="1496038"/>
            <a:ext cx="1161933"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solidFill>
                <a:latin typeface="微软雅黑"/>
                <a:ea typeface="微软雅黑"/>
                <a:cs typeface="微软雅黑"/>
              </a:rPr>
              <a:t>03</a:t>
            </a:r>
            <a:endParaRPr lang="en-US" sz="1100"/>
          </a:p>
        </p:txBody>
      </p:sp>
      <p:sp>
        <p:nvSpPr>
          <p:cNvPr id="9" name="AutoShape 9"/>
          <p:cNvSpPr/>
          <p:nvPr/>
        </p:nvSpPr>
        <p:spPr>
          <a:xfrm>
            <a:off x="8253403" y="2174707"/>
            <a:ext cx="2803803"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综合治理：结合技术、管理和人员培训等多方面手段，全面提升企业安全管理水平。</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企业安全管理的目标与原则</a:t>
              </a:r>
            </a:p>
          </p:txBody>
        </p:sp>
      </p:grpSp>
      <p:sp>
        <p:nvSpPr>
          <p:cNvPr id="32" name="AutoShape 32"/>
          <p:cNvSpPr/>
          <p:nvPr/>
        </p:nvSpPr>
        <p:spPr>
          <a:xfrm>
            <a:off x="4710961" y="2341885"/>
            <a:ext cx="2777010" cy="508827"/>
          </a:xfrm>
          <a:prstGeom prst="parallelogram">
            <a:avLst>
              <a:gd name="adj" fmla="val 173829"/>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710962" y="3323311"/>
            <a:ext cx="2777011" cy="508365"/>
          </a:xfrm>
          <a:prstGeom prst="parallelogram">
            <a:avLst>
              <a:gd name="adj" fmla="val 175043"/>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710962" y="4305090"/>
            <a:ext cx="2777011" cy="512001"/>
          </a:xfrm>
          <a:prstGeom prst="parallelogram">
            <a:avLst>
              <a:gd name="adj" fmla="val 173641"/>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Freeform 3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Freeform 3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Freeform 3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Freeform 3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078274" y="2850712"/>
            <a:ext cx="2048256" cy="4389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7</a:t>
            </a:r>
            <a:endParaRPr lang="en-US" sz="1100"/>
          </a:p>
        </p:txBody>
      </p:sp>
      <p:sp>
        <p:nvSpPr>
          <p:cNvPr id="40" name="AutoShape 40"/>
          <p:cNvSpPr/>
          <p:nvPr/>
        </p:nvSpPr>
        <p:spPr>
          <a:xfrm>
            <a:off x="4799914" y="1872460"/>
            <a:ext cx="2253828" cy="4389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7</a:t>
            </a:r>
            <a:endParaRPr lang="en-US" sz="1100"/>
          </a:p>
        </p:txBody>
      </p:sp>
      <p:sp>
        <p:nvSpPr>
          <p:cNvPr id="41" name="AutoShape 41"/>
          <p:cNvSpPr/>
          <p:nvPr/>
        </p:nvSpPr>
        <p:spPr>
          <a:xfrm>
            <a:off x="5070960" y="3831676"/>
            <a:ext cx="205008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7</a:t>
            </a:r>
            <a:endParaRPr lang="en-US" sz="1100"/>
          </a:p>
        </p:txBody>
      </p:sp>
      <p:sp>
        <p:nvSpPr>
          <p:cNvPr id="42" name="AutoShape 42"/>
          <p:cNvSpPr/>
          <p:nvPr/>
        </p:nvSpPr>
        <p:spPr>
          <a:xfrm>
            <a:off x="5070960" y="4817092"/>
            <a:ext cx="205008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7</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17732" b="17732"/>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03507" y="1856835"/>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挑战</a:t>
            </a:r>
            <a:endParaRPr lang="en-US" sz="1100"/>
          </a:p>
        </p:txBody>
      </p:sp>
      <p:sp>
        <p:nvSpPr>
          <p:cNvPr id="8" name="AutoShape 8"/>
          <p:cNvSpPr/>
          <p:nvPr/>
        </p:nvSpPr>
        <p:spPr>
          <a:xfrm>
            <a:off x="6803507" y="2973254"/>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不断变化的威胁环境：网络攻击手段不断更新，企业需要时刻保持警惕。</a:t>
            </a:r>
            <a:endParaRPr lang="en-US" sz="1100"/>
          </a:p>
        </p:txBody>
      </p:sp>
      <p:sp>
        <p:nvSpPr>
          <p:cNvPr id="9" name="AutoShape 9"/>
          <p:cNvSpPr/>
          <p:nvPr/>
        </p:nvSpPr>
        <p:spPr>
          <a:xfrm>
            <a:off x="6803507" y="4099755"/>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数据泄露风险：随着数字化转型的加速，数据泄露成为企业面临的主要风险之一。</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solidFill>
                <a:latin typeface="Microsoft Yahei"/>
                <a:ea typeface="Microsoft Yahei"/>
                <a:cs typeface="Microsoft Yahei"/>
              </a:rPr>
              <a:t>员工安全意识不足：员工的安全意识和行为直接影响企业的安全状况。</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8468" b="1846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企业安全管理的挑战与机遇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82285" y="2541447"/>
            <a:ext cx="2017385" cy="2017385"/>
          </a:xfrm>
          <a:prstGeom prst="ellipse">
            <a:avLst/>
          </a:prstGeom>
          <a:solidFill>
            <a:srgbClr val="EB554D">
              <a:alpha val="0"/>
            </a:srgb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855830" y="2636398"/>
            <a:ext cx="1867814" cy="1867814"/>
          </a:xfrm>
          <a:custGeom>
            <a:rect l="l" t="t" r="r" b="b"/>
            <a:pathLst>
              <a:path w="1089" h="1089">
                <a:moveTo>
                  <a:pt x="895" y="194"/>
                </a:moveTo>
                <a:cubicBezTo>
                  <a:pt x="1089" y="388"/>
                  <a:pt x="1089" y="702"/>
                  <a:pt x="895" y="895"/>
                </a:cubicBezTo>
                <a:cubicBezTo>
                  <a:pt x="701" y="1089"/>
                  <a:pt x="387" y="1089"/>
                  <a:pt x="193" y="895"/>
                </a:cubicBezTo>
                <a:cubicBezTo>
                  <a:pt x="0" y="702"/>
                  <a:pt x="0" y="388"/>
                  <a:pt x="193" y="194"/>
                </a:cubicBezTo>
                <a:cubicBezTo>
                  <a:pt x="387" y="0"/>
                  <a:pt x="701" y="0"/>
                  <a:pt x="895" y="194"/>
                </a:cubicBezTo>
                <a:close/>
              </a:path>
            </a:pathLst>
          </a:cu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rot="900000">
            <a:off x="4978603" y="2758196"/>
            <a:ext cx="1616172" cy="1616172"/>
          </a:xfrm>
          <a:custGeom>
            <a:rect l="l" t="t" r="r" b="b"/>
            <a:pathLst>
              <a:path w="984" h="983">
                <a:moveTo>
                  <a:pt x="809" y="175"/>
                </a:moveTo>
                <a:cubicBezTo>
                  <a:pt x="984" y="350"/>
                  <a:pt x="984" y="634"/>
                  <a:pt x="809" y="809"/>
                </a:cubicBezTo>
                <a:cubicBezTo>
                  <a:pt x="634" y="983"/>
                  <a:pt x="350" y="983"/>
                  <a:pt x="175" y="809"/>
                </a:cubicBezTo>
                <a:cubicBezTo>
                  <a:pt x="0" y="634"/>
                  <a:pt x="0" y="350"/>
                  <a:pt x="175" y="175"/>
                </a:cubicBezTo>
                <a:cubicBezTo>
                  <a:pt x="350" y="0"/>
                  <a:pt x="634" y="0"/>
                  <a:pt x="809" y="17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959940" y="1506609"/>
            <a:ext cx="1188609"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solidFill>
                <a:latin typeface="微软雅黑"/>
                <a:ea typeface="微软雅黑"/>
                <a:cs typeface="微软雅黑"/>
              </a:rPr>
              <a:t>01</a:t>
            </a:r>
            <a:endParaRPr lang="en-US" sz="1100"/>
          </a:p>
        </p:txBody>
      </p:sp>
      <p:sp>
        <p:nvSpPr>
          <p:cNvPr id="6" name="AutoShape 6"/>
          <p:cNvSpPr/>
          <p:nvPr/>
        </p:nvSpPr>
        <p:spPr>
          <a:xfrm>
            <a:off x="8963173" y="1506609"/>
            <a:ext cx="1075410"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3"/>
                </a:solidFill>
                <a:latin typeface="微软雅黑"/>
                <a:ea typeface="微软雅黑"/>
                <a:cs typeface="微软雅黑"/>
              </a:rPr>
              <a:t>03</a:t>
            </a:r>
            <a:endParaRPr lang="en-US" sz="1100"/>
          </a:p>
        </p:txBody>
      </p:sp>
      <p:sp>
        <p:nvSpPr>
          <p:cNvPr id="7" name="Freeform 7"/>
          <p:cNvSpPr/>
          <p:nvPr/>
        </p:nvSpPr>
        <p:spPr>
          <a:xfrm>
            <a:off x="6342644" y="4159789"/>
            <a:ext cx="467929" cy="467929"/>
          </a:xfrm>
          <a:custGeom>
            <a:rect l="l" t="t" r="r" b="b"/>
            <a:pathLst>
              <a:path w="339" h="339">
                <a:moveTo>
                  <a:pt x="339" y="270"/>
                </a:moveTo>
                <a:lnTo>
                  <a:pt x="270" y="339"/>
                </a:lnTo>
                <a:lnTo>
                  <a:pt x="0" y="71"/>
                </a:lnTo>
                <a:lnTo>
                  <a:pt x="70" y="0"/>
                </a:lnTo>
                <a:lnTo>
                  <a:pt x="339" y="270"/>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6181100" y="3999708"/>
            <a:ext cx="338206" cy="338206"/>
          </a:xfrm>
          <a:custGeom>
            <a:rect l="l" t="t" r="r" b="b"/>
            <a:pathLst>
              <a:path w="197" h="197">
                <a:moveTo>
                  <a:pt x="188" y="77"/>
                </a:moveTo>
                <a:cubicBezTo>
                  <a:pt x="197" y="87"/>
                  <a:pt x="197" y="102"/>
                  <a:pt x="188" y="111"/>
                </a:cubicBezTo>
                <a:cubicBezTo>
                  <a:pt x="112" y="187"/>
                  <a:pt x="112" y="187"/>
                  <a:pt x="112" y="187"/>
                </a:cubicBezTo>
                <a:cubicBezTo>
                  <a:pt x="102" y="197"/>
                  <a:pt x="87" y="197"/>
                  <a:pt x="78" y="187"/>
                </a:cubicBezTo>
                <a:cubicBezTo>
                  <a:pt x="10" y="120"/>
                  <a:pt x="10" y="120"/>
                  <a:pt x="10" y="120"/>
                </a:cubicBezTo>
                <a:cubicBezTo>
                  <a:pt x="0" y="110"/>
                  <a:pt x="0" y="95"/>
                  <a:pt x="10" y="86"/>
                </a:cubicBezTo>
                <a:cubicBezTo>
                  <a:pt x="86" y="9"/>
                  <a:pt x="86" y="9"/>
                  <a:pt x="86" y="9"/>
                </a:cubicBezTo>
                <a:cubicBezTo>
                  <a:pt x="95" y="0"/>
                  <a:pt x="111" y="0"/>
                  <a:pt x="120" y="9"/>
                </a:cubicBezTo>
                <a:lnTo>
                  <a:pt x="188" y="77"/>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6622816" y="4438742"/>
            <a:ext cx="847710" cy="848929"/>
          </a:xfrm>
          <a:custGeom>
            <a:rect l="l" t="t" r="r" b="b"/>
            <a:pathLst>
              <a:path w="492" h="495">
                <a:moveTo>
                  <a:pt x="86" y="10"/>
                </a:moveTo>
                <a:cubicBezTo>
                  <a:pt x="41" y="55"/>
                  <a:pt x="41" y="55"/>
                  <a:pt x="41" y="55"/>
                </a:cubicBezTo>
                <a:cubicBezTo>
                  <a:pt x="31" y="64"/>
                  <a:pt x="31" y="64"/>
                  <a:pt x="31" y="64"/>
                </a:cubicBezTo>
                <a:cubicBezTo>
                  <a:pt x="26" y="70"/>
                  <a:pt x="26" y="70"/>
                  <a:pt x="26" y="70"/>
                </a:cubicBezTo>
                <a:cubicBezTo>
                  <a:pt x="9" y="86"/>
                  <a:pt x="9" y="86"/>
                  <a:pt x="9" y="86"/>
                </a:cubicBezTo>
                <a:cubicBezTo>
                  <a:pt x="0" y="95"/>
                  <a:pt x="0" y="111"/>
                  <a:pt x="9" y="120"/>
                </a:cubicBezTo>
                <a:cubicBezTo>
                  <a:pt x="374" y="485"/>
                  <a:pt x="374" y="485"/>
                  <a:pt x="374" y="485"/>
                </a:cubicBezTo>
                <a:cubicBezTo>
                  <a:pt x="384" y="495"/>
                  <a:pt x="399" y="495"/>
                  <a:pt x="408" y="485"/>
                </a:cubicBezTo>
                <a:cubicBezTo>
                  <a:pt x="425" y="469"/>
                  <a:pt x="425" y="469"/>
                  <a:pt x="425" y="469"/>
                </a:cubicBezTo>
                <a:cubicBezTo>
                  <a:pt x="430" y="463"/>
                  <a:pt x="430" y="463"/>
                  <a:pt x="430" y="463"/>
                </a:cubicBezTo>
                <a:cubicBezTo>
                  <a:pt x="440" y="454"/>
                  <a:pt x="440" y="454"/>
                  <a:pt x="440" y="454"/>
                </a:cubicBezTo>
                <a:cubicBezTo>
                  <a:pt x="485" y="409"/>
                  <a:pt x="485" y="409"/>
                  <a:pt x="485" y="409"/>
                </a:cubicBezTo>
                <a:cubicBezTo>
                  <a:pt x="494" y="399"/>
                  <a:pt x="494" y="384"/>
                  <a:pt x="485" y="375"/>
                </a:cubicBezTo>
                <a:cubicBezTo>
                  <a:pt x="119" y="10"/>
                  <a:pt x="119" y="10"/>
                  <a:pt x="119" y="10"/>
                </a:cubicBezTo>
                <a:cubicBezTo>
                  <a:pt x="110" y="0"/>
                  <a:pt x="95" y="0"/>
                  <a:pt x="86" y="1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Freeform 10"/>
          <p:cNvSpPr/>
          <p:nvPr/>
        </p:nvSpPr>
        <p:spPr>
          <a:xfrm>
            <a:off x="6622816" y="4558833"/>
            <a:ext cx="728838" cy="728838"/>
          </a:xfrm>
          <a:custGeom>
            <a:rect l="l" t="t" r="r" b="b"/>
            <a:pathLst>
              <a:path w="425" h="425">
                <a:moveTo>
                  <a:pt x="9" y="16"/>
                </a:moveTo>
                <a:cubicBezTo>
                  <a:pt x="0" y="25"/>
                  <a:pt x="0" y="41"/>
                  <a:pt x="9" y="50"/>
                </a:cubicBezTo>
                <a:cubicBezTo>
                  <a:pt x="374" y="415"/>
                  <a:pt x="374" y="415"/>
                  <a:pt x="374" y="415"/>
                </a:cubicBezTo>
                <a:cubicBezTo>
                  <a:pt x="384" y="425"/>
                  <a:pt x="399" y="425"/>
                  <a:pt x="408" y="415"/>
                </a:cubicBezTo>
                <a:cubicBezTo>
                  <a:pt x="425" y="399"/>
                  <a:pt x="425" y="399"/>
                  <a:pt x="425" y="399"/>
                </a:cubicBezTo>
                <a:cubicBezTo>
                  <a:pt x="26" y="0"/>
                  <a:pt x="26" y="0"/>
                  <a:pt x="26" y="0"/>
                </a:cubicBezTo>
                <a:lnTo>
                  <a:pt x="9" y="16"/>
                </a:lnTo>
                <a:close/>
              </a:path>
            </a:pathLst>
          </a:cu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6675364" y="4533961"/>
            <a:ext cx="701284" cy="699943"/>
          </a:xfrm>
          <a:custGeom>
            <a:rect l="l" t="t" r="r" b="b"/>
            <a:pathLst>
              <a:path w="508" h="507">
                <a:moveTo>
                  <a:pt x="0" y="11"/>
                </a:moveTo>
                <a:lnTo>
                  <a:pt x="496" y="507"/>
                </a:lnTo>
                <a:lnTo>
                  <a:pt x="508" y="496"/>
                </a:lnTo>
                <a:lnTo>
                  <a:pt x="13" y="0"/>
                </a:lnTo>
                <a:lnTo>
                  <a:pt x="0" y="1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5374295" y="3168047"/>
            <a:ext cx="833367" cy="764187"/>
          </a:xfrm>
          <a:custGeom>
            <a:rect l="l" t="t" r="r" b="b"/>
            <a:pathLst>
              <a:path w="125" h="115">
                <a:moveTo>
                  <a:pt x="67" y="49"/>
                </a:moveTo>
                <a:cubicBezTo>
                  <a:pt x="72" y="49"/>
                  <a:pt x="76" y="50"/>
                  <a:pt x="79" y="53"/>
                </a:cubicBezTo>
                <a:cubicBezTo>
                  <a:pt x="82" y="56"/>
                  <a:pt x="84" y="61"/>
                  <a:pt x="84" y="65"/>
                </a:cubicBezTo>
                <a:cubicBezTo>
                  <a:pt x="84" y="67"/>
                  <a:pt x="84" y="68"/>
                  <a:pt x="83" y="69"/>
                </a:cubicBezTo>
                <a:cubicBezTo>
                  <a:pt x="83" y="71"/>
                  <a:pt x="82" y="72"/>
                  <a:pt x="82" y="73"/>
                </a:cubicBezTo>
                <a:cubicBezTo>
                  <a:pt x="81" y="75"/>
                  <a:pt x="81" y="77"/>
                  <a:pt x="83" y="77"/>
                </a:cubicBezTo>
                <a:cubicBezTo>
                  <a:pt x="84" y="78"/>
                  <a:pt x="86" y="78"/>
                  <a:pt x="87" y="76"/>
                </a:cubicBezTo>
                <a:cubicBezTo>
                  <a:pt x="88" y="75"/>
                  <a:pt x="88" y="73"/>
                  <a:pt x="89" y="71"/>
                </a:cubicBezTo>
                <a:cubicBezTo>
                  <a:pt x="89" y="69"/>
                  <a:pt x="90" y="67"/>
                  <a:pt x="90" y="65"/>
                </a:cubicBezTo>
                <a:cubicBezTo>
                  <a:pt x="90" y="59"/>
                  <a:pt x="87" y="53"/>
                  <a:pt x="83" y="49"/>
                </a:cubicBezTo>
                <a:cubicBezTo>
                  <a:pt x="79" y="45"/>
                  <a:pt x="73" y="43"/>
                  <a:pt x="67" y="43"/>
                </a:cubicBezTo>
                <a:cubicBezTo>
                  <a:pt x="66" y="43"/>
                  <a:pt x="64" y="44"/>
                  <a:pt x="64" y="46"/>
                </a:cubicBezTo>
                <a:cubicBezTo>
                  <a:pt x="64" y="47"/>
                  <a:pt x="66" y="49"/>
                  <a:pt x="67" y="49"/>
                </a:cubicBezTo>
                <a:close/>
                <a:moveTo>
                  <a:pt x="122" y="105"/>
                </a:moveTo>
                <a:cubicBezTo>
                  <a:pt x="122" y="105"/>
                  <a:pt x="122" y="105"/>
                  <a:pt x="122" y="105"/>
                </a:cubicBezTo>
                <a:cubicBezTo>
                  <a:pt x="118" y="105"/>
                  <a:pt x="118" y="105"/>
                  <a:pt x="118" y="105"/>
                </a:cubicBezTo>
                <a:cubicBezTo>
                  <a:pt x="118" y="29"/>
                  <a:pt x="118" y="29"/>
                  <a:pt x="118" y="29"/>
                </a:cubicBezTo>
                <a:cubicBezTo>
                  <a:pt x="122" y="29"/>
                  <a:pt x="122" y="29"/>
                  <a:pt x="122" y="29"/>
                </a:cubicBezTo>
                <a:cubicBezTo>
                  <a:pt x="124" y="29"/>
                  <a:pt x="126" y="27"/>
                  <a:pt x="126" y="24"/>
                </a:cubicBezTo>
                <a:cubicBezTo>
                  <a:pt x="126" y="22"/>
                  <a:pt x="124" y="19"/>
                  <a:pt x="122" y="19"/>
                </a:cubicBezTo>
                <a:cubicBezTo>
                  <a:pt x="74" y="19"/>
                  <a:pt x="74" y="19"/>
                  <a:pt x="74" y="19"/>
                </a:cubicBezTo>
                <a:cubicBezTo>
                  <a:pt x="75" y="17"/>
                  <a:pt x="76" y="15"/>
                  <a:pt x="76" y="13"/>
                </a:cubicBezTo>
                <a:cubicBezTo>
                  <a:pt x="76" y="9"/>
                  <a:pt x="75" y="6"/>
                  <a:pt x="72" y="4"/>
                </a:cubicBezTo>
                <a:cubicBezTo>
                  <a:pt x="70" y="1"/>
                  <a:pt x="67" y="0"/>
                  <a:pt x="63" y="0"/>
                </a:cubicBezTo>
                <a:cubicBezTo>
                  <a:pt x="60" y="0"/>
                  <a:pt x="57" y="1"/>
                  <a:pt x="54" y="4"/>
                </a:cubicBezTo>
                <a:cubicBezTo>
                  <a:pt x="52" y="6"/>
                  <a:pt x="51" y="9"/>
                  <a:pt x="51" y="13"/>
                </a:cubicBezTo>
                <a:cubicBezTo>
                  <a:pt x="51" y="15"/>
                  <a:pt x="51" y="17"/>
                  <a:pt x="53" y="19"/>
                </a:cubicBezTo>
                <a:cubicBezTo>
                  <a:pt x="5" y="19"/>
                  <a:pt x="5" y="19"/>
                  <a:pt x="5" y="19"/>
                </a:cubicBezTo>
                <a:cubicBezTo>
                  <a:pt x="2" y="19"/>
                  <a:pt x="0" y="22"/>
                  <a:pt x="0" y="24"/>
                </a:cubicBezTo>
                <a:cubicBezTo>
                  <a:pt x="0" y="27"/>
                  <a:pt x="2" y="29"/>
                  <a:pt x="5" y="29"/>
                </a:cubicBezTo>
                <a:cubicBezTo>
                  <a:pt x="9" y="29"/>
                  <a:pt x="9" y="29"/>
                  <a:pt x="9" y="29"/>
                </a:cubicBezTo>
                <a:cubicBezTo>
                  <a:pt x="9" y="105"/>
                  <a:pt x="9" y="105"/>
                  <a:pt x="9" y="105"/>
                </a:cubicBezTo>
                <a:cubicBezTo>
                  <a:pt x="5" y="105"/>
                  <a:pt x="5" y="105"/>
                  <a:pt x="5" y="105"/>
                </a:cubicBezTo>
                <a:cubicBezTo>
                  <a:pt x="2" y="105"/>
                  <a:pt x="0" y="107"/>
                  <a:pt x="0" y="110"/>
                </a:cubicBezTo>
                <a:cubicBezTo>
                  <a:pt x="0" y="113"/>
                  <a:pt x="2" y="115"/>
                  <a:pt x="5" y="115"/>
                </a:cubicBezTo>
                <a:cubicBezTo>
                  <a:pt x="122" y="115"/>
                  <a:pt x="122" y="115"/>
                  <a:pt x="122" y="115"/>
                </a:cubicBezTo>
                <a:cubicBezTo>
                  <a:pt x="124" y="115"/>
                  <a:pt x="126" y="113"/>
                  <a:pt x="126" y="110"/>
                </a:cubicBezTo>
                <a:cubicBezTo>
                  <a:pt x="126" y="107"/>
                  <a:pt x="124" y="105"/>
                  <a:pt x="122" y="105"/>
                </a:cubicBezTo>
                <a:close/>
                <a:moveTo>
                  <a:pt x="58" y="8"/>
                </a:moveTo>
                <a:cubicBezTo>
                  <a:pt x="58" y="8"/>
                  <a:pt x="58" y="8"/>
                  <a:pt x="58" y="8"/>
                </a:cubicBezTo>
                <a:cubicBezTo>
                  <a:pt x="60" y="6"/>
                  <a:pt x="61" y="6"/>
                  <a:pt x="63" y="6"/>
                </a:cubicBezTo>
                <a:cubicBezTo>
                  <a:pt x="65" y="6"/>
                  <a:pt x="67" y="6"/>
                  <a:pt x="68" y="8"/>
                </a:cubicBezTo>
                <a:cubicBezTo>
                  <a:pt x="69" y="9"/>
                  <a:pt x="70" y="11"/>
                  <a:pt x="70" y="13"/>
                </a:cubicBezTo>
                <a:cubicBezTo>
                  <a:pt x="70" y="14"/>
                  <a:pt x="69" y="16"/>
                  <a:pt x="68" y="17"/>
                </a:cubicBezTo>
                <a:cubicBezTo>
                  <a:pt x="67" y="19"/>
                  <a:pt x="65" y="19"/>
                  <a:pt x="63" y="19"/>
                </a:cubicBezTo>
                <a:cubicBezTo>
                  <a:pt x="63" y="19"/>
                  <a:pt x="63" y="19"/>
                  <a:pt x="63" y="19"/>
                </a:cubicBezTo>
                <a:cubicBezTo>
                  <a:pt x="61" y="19"/>
                  <a:pt x="60" y="19"/>
                  <a:pt x="58" y="17"/>
                </a:cubicBezTo>
                <a:cubicBezTo>
                  <a:pt x="57" y="16"/>
                  <a:pt x="56" y="14"/>
                  <a:pt x="56" y="13"/>
                </a:cubicBezTo>
                <a:cubicBezTo>
                  <a:pt x="56" y="11"/>
                  <a:pt x="57" y="9"/>
                  <a:pt x="58" y="8"/>
                </a:cubicBezTo>
                <a:close/>
                <a:moveTo>
                  <a:pt x="112" y="105"/>
                </a:moveTo>
                <a:cubicBezTo>
                  <a:pt x="112" y="105"/>
                  <a:pt x="112" y="105"/>
                  <a:pt x="112" y="105"/>
                </a:cubicBezTo>
                <a:cubicBezTo>
                  <a:pt x="14" y="105"/>
                  <a:pt x="14" y="105"/>
                  <a:pt x="14" y="105"/>
                </a:cubicBezTo>
                <a:cubicBezTo>
                  <a:pt x="14" y="29"/>
                  <a:pt x="14" y="29"/>
                  <a:pt x="14" y="29"/>
                </a:cubicBezTo>
                <a:cubicBezTo>
                  <a:pt x="112" y="29"/>
                  <a:pt x="112" y="29"/>
                  <a:pt x="112" y="29"/>
                </a:cubicBezTo>
                <a:cubicBezTo>
                  <a:pt x="112" y="105"/>
                  <a:pt x="112" y="105"/>
                  <a:pt x="112" y="105"/>
                </a:cubicBezTo>
                <a:close/>
                <a:moveTo>
                  <a:pt x="59" y="91"/>
                </a:moveTo>
                <a:cubicBezTo>
                  <a:pt x="59" y="91"/>
                  <a:pt x="59" y="91"/>
                  <a:pt x="59" y="91"/>
                </a:cubicBezTo>
                <a:cubicBezTo>
                  <a:pt x="63" y="91"/>
                  <a:pt x="67" y="90"/>
                  <a:pt x="71" y="89"/>
                </a:cubicBezTo>
                <a:cubicBezTo>
                  <a:pt x="71" y="88"/>
                  <a:pt x="71" y="88"/>
                  <a:pt x="71" y="88"/>
                </a:cubicBezTo>
                <a:cubicBezTo>
                  <a:pt x="74" y="87"/>
                  <a:pt x="77" y="84"/>
                  <a:pt x="79" y="80"/>
                </a:cubicBezTo>
                <a:cubicBezTo>
                  <a:pt x="79" y="80"/>
                  <a:pt x="79" y="80"/>
                  <a:pt x="79" y="80"/>
                </a:cubicBezTo>
                <a:cubicBezTo>
                  <a:pt x="80" y="79"/>
                  <a:pt x="79" y="77"/>
                  <a:pt x="78" y="76"/>
                </a:cubicBezTo>
                <a:cubicBezTo>
                  <a:pt x="62" y="67"/>
                  <a:pt x="62" y="67"/>
                  <a:pt x="62" y="67"/>
                </a:cubicBezTo>
                <a:cubicBezTo>
                  <a:pt x="62" y="50"/>
                  <a:pt x="62" y="50"/>
                  <a:pt x="62" y="50"/>
                </a:cubicBezTo>
                <a:cubicBezTo>
                  <a:pt x="62" y="48"/>
                  <a:pt x="61" y="47"/>
                  <a:pt x="59" y="47"/>
                </a:cubicBezTo>
                <a:cubicBezTo>
                  <a:pt x="53" y="47"/>
                  <a:pt x="48" y="49"/>
                  <a:pt x="44" y="53"/>
                </a:cubicBezTo>
                <a:cubicBezTo>
                  <a:pt x="40" y="57"/>
                  <a:pt x="37" y="63"/>
                  <a:pt x="37" y="69"/>
                </a:cubicBezTo>
                <a:cubicBezTo>
                  <a:pt x="37" y="75"/>
                  <a:pt x="40" y="81"/>
                  <a:pt x="44" y="85"/>
                </a:cubicBezTo>
                <a:cubicBezTo>
                  <a:pt x="48" y="89"/>
                  <a:pt x="53" y="91"/>
                  <a:pt x="59" y="91"/>
                </a:cubicBezTo>
                <a:close/>
                <a:moveTo>
                  <a:pt x="48" y="57"/>
                </a:moveTo>
                <a:cubicBezTo>
                  <a:pt x="48" y="57"/>
                  <a:pt x="48" y="57"/>
                  <a:pt x="48" y="57"/>
                </a:cubicBezTo>
                <a:cubicBezTo>
                  <a:pt x="50" y="55"/>
                  <a:pt x="53" y="53"/>
                  <a:pt x="57" y="53"/>
                </a:cubicBezTo>
                <a:cubicBezTo>
                  <a:pt x="57" y="69"/>
                  <a:pt x="57" y="69"/>
                  <a:pt x="57" y="69"/>
                </a:cubicBezTo>
                <a:cubicBezTo>
                  <a:pt x="57" y="70"/>
                  <a:pt x="57" y="71"/>
                  <a:pt x="58" y="72"/>
                </a:cubicBezTo>
                <a:cubicBezTo>
                  <a:pt x="72" y="80"/>
                  <a:pt x="72" y="80"/>
                  <a:pt x="72" y="80"/>
                </a:cubicBezTo>
                <a:cubicBezTo>
                  <a:pt x="71" y="81"/>
                  <a:pt x="69" y="82"/>
                  <a:pt x="68" y="83"/>
                </a:cubicBezTo>
                <a:cubicBezTo>
                  <a:pt x="68" y="84"/>
                  <a:pt x="68" y="84"/>
                  <a:pt x="68" y="84"/>
                </a:cubicBezTo>
                <a:cubicBezTo>
                  <a:pt x="65" y="85"/>
                  <a:pt x="62" y="86"/>
                  <a:pt x="59" y="86"/>
                </a:cubicBezTo>
                <a:cubicBezTo>
                  <a:pt x="55" y="86"/>
                  <a:pt x="51" y="84"/>
                  <a:pt x="48" y="81"/>
                </a:cubicBezTo>
                <a:cubicBezTo>
                  <a:pt x="45" y="78"/>
                  <a:pt x="43" y="74"/>
                  <a:pt x="43" y="69"/>
                </a:cubicBezTo>
                <a:cubicBezTo>
                  <a:pt x="43" y="64"/>
                  <a:pt x="45" y="60"/>
                  <a:pt x="48" y="5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976949" y="3940294"/>
            <a:ext cx="1118671"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3"/>
                </a:solidFill>
                <a:latin typeface="微软雅黑"/>
                <a:ea typeface="微软雅黑"/>
                <a:cs typeface="微软雅黑"/>
              </a:rPr>
              <a:t>02</a:t>
            </a:r>
            <a:endParaRPr lang="en-US" sz="1100"/>
          </a:p>
        </p:txBody>
      </p:sp>
      <p:sp>
        <p:nvSpPr>
          <p:cNvPr id="14" name="AutoShape 14"/>
          <p:cNvSpPr/>
          <p:nvPr/>
        </p:nvSpPr>
        <p:spPr>
          <a:xfrm>
            <a:off x="1040649" y="4617988"/>
            <a:ext cx="2991272"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新技术的应用：人工智能、大数据等新技术为企业安全管理提供了新的解决方案。</a:t>
            </a:r>
            <a:endParaRPr lang="en-US" sz="1100"/>
          </a:p>
        </p:txBody>
      </p:sp>
      <p:sp>
        <p:nvSpPr>
          <p:cNvPr id="15" name="AutoShape 15"/>
          <p:cNvSpPr/>
          <p:nvPr/>
        </p:nvSpPr>
        <p:spPr>
          <a:xfrm>
            <a:off x="1058609" y="2185067"/>
            <a:ext cx="2991272"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机遇</a:t>
            </a:r>
            <a:endParaRPr lang="en-US" sz="1100"/>
          </a:p>
        </p:txBody>
      </p:sp>
      <p:sp>
        <p:nvSpPr>
          <p:cNvPr id="16" name="AutoShape 16"/>
          <p:cNvSpPr/>
          <p:nvPr/>
        </p:nvSpPr>
        <p:spPr>
          <a:xfrm>
            <a:off x="8963173" y="3964678"/>
            <a:ext cx="1075410"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solidFill>
                <a:latin typeface="微软雅黑"/>
                <a:ea typeface="微软雅黑"/>
                <a:cs typeface="微软雅黑"/>
              </a:rPr>
              <a:t>04</a:t>
            </a:r>
            <a:endParaRPr lang="en-US" sz="1100"/>
          </a:p>
        </p:txBody>
      </p:sp>
      <p:sp>
        <p:nvSpPr>
          <p:cNvPr id="17" name="AutoShape 17"/>
          <p:cNvSpPr/>
          <p:nvPr/>
        </p:nvSpPr>
        <p:spPr>
          <a:xfrm>
            <a:off x="8005242" y="4617988"/>
            <a:ext cx="2991272"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安全产业链的完善：随着安全产业的不断发展，企业可以更方便地获取专业的安全产品和服务。</a:t>
            </a:r>
            <a:endParaRPr lang="en-US" sz="1100"/>
          </a:p>
        </p:txBody>
      </p:sp>
      <p:sp>
        <p:nvSpPr>
          <p:cNvPr id="18" name="AutoShape 18"/>
          <p:cNvSpPr/>
          <p:nvPr/>
        </p:nvSpPr>
        <p:spPr>
          <a:xfrm>
            <a:off x="8005242" y="2185067"/>
            <a:ext cx="2991272" cy="113356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法规政策的支持：政府对网络安全和数据保护的重视为企业提供了更多的政策支持和指导。</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企业安全管理的挑战与机遇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员工培训在企业安全管理中的作用</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https://d.book118.com/577046042062006052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2024-09-25T21:23:46.079</cp:lastPrinted>
  <dcterms:created xsi:type="dcterms:W3CDTF">2024-09-25T13:23:46Z</dcterms:created>
  <dcterms:modified xsi:type="dcterms:W3CDTF">2024-09-25T13:23:48Z</dcterms:modified>
</cp:coreProperties>
</file>