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39DC6C-8204-4A0E-A50D-8BA89AF635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CE5AD2-2D8D-43C8-A201-3E5590A6F4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ADE37C-B8E8-42CC-B34B-6732F70B27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BBC27-694E-4FCC-A5DB-7A1AFCA2B0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705FAC-C671-4FFE-90F4-AC8B3F8333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989D78-4611-4DCC-A389-C4AE441B9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564081-7BA7-4A15-A1BB-23AD110DF8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E3FCCB-22E9-4F8D-A039-6B1047624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F8C81F-E403-4291-9492-A59082634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1EF3F-45A5-4C70-BBC6-AD3898538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35DB1-622C-46BB-BC2E-331F05CD6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5120020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党性分析材料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政治立场与思想觉悟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组织纪律与作风建设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道德品质与廉洁自律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业务能力与工作实绩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群众评价与社会影响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深入贯彻全面从严治党要求，加强党员党性教育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推动党员自觉加强党性修养，保持共产党员先进性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应对新时代新挑战，提高党员政治觉悟和组织纪律性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党员的政治立场、思想觉悟、组织纪律性等方面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党员在工作中的表现，包括工作态度、业绩和群众评价等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党员在生活中的表现，包括家庭、社会交往和道德品质等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分析范围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政治立场与思想觉悟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2" b="262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深入学习马克思主义理论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坚定共产主义理想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践行马克思主义实践观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认真研读马克思主义经典著作，掌握马克思主义基本原理和立场观点方法。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牢固树立共产主义远大理想，为实现共产主义奋斗终身。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积极参与社会实践，将马克思主义理论与实践相结合，推动社会进步。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坚定马克思主义信仰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拥护党的领导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在思想上政治上行动上始终与党中央保持高度一致，做到“两个维护”。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严格遵守党的政治纪律和政治规矩，做到令行禁止。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积极参加党的组织生活和各种活动，增强党性锻炼。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坚决维护党中央权威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遵守党的纪律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积极参与党的活动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354191"/>
            <a:ext cx="2139982" cy="2139982"/>
            <a:chOff x="1207034" y="3354191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02119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541262"/>
            <a:ext cx="492347" cy="492347"/>
            <a:chOff x="1474591" y="3541262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541262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15096"/>
            <a:ext cx="2139982" cy="2139982"/>
            <a:chOff x="2372036" y="2215096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15096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063107"/>
            <a:ext cx="330613" cy="588550"/>
            <a:chOff x="3274244" y="3063107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063107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2961094"/>
            <a:ext cx="145256" cy="300799"/>
            <a:chOff x="3370066" y="2961094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151689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071679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13970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1397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00433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37009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151689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37009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13970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2961094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2961094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2987193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00433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071679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185313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071679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00433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13970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071679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00433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37009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37009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22936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151689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185313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185313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185313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151689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2991765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2991765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299176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27769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27769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27769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063107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063107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06310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05398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05398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0539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143022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143022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14302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176740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176740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176740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14364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14364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1436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25332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32121"/>
            <a:ext cx="492347" cy="492347"/>
            <a:chOff x="3195854" y="2032121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3212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354191"/>
            <a:ext cx="2139982" cy="2139982"/>
            <a:chOff x="3543612" y="3354191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354191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272210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551835"/>
            <a:ext cx="492347" cy="492347"/>
            <a:chOff x="4948930" y="3551835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551835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12919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095609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21951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72" name="TextBox 72"/>
          <p:cNvSpPr txBox="1"/>
          <p:nvPr/>
        </p:nvSpPr>
        <p:spPr>
          <a:xfrm>
            <a:off x="7288006" y="1324216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弘扬爱国主义精神</a:t>
            </a:r>
          </a:p>
        </p:txBody>
      </p:sp>
      <p:sp>
        <p:nvSpPr>
          <p:cNvPr id="73" name="TextBox 73"/>
          <p:cNvSpPr txBox="1"/>
          <p:nvPr/>
        </p:nvSpPr>
        <p:spPr>
          <a:xfrm>
            <a:off x="7288006" y="2991619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倡导社会公德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7288006" y="4643560"/>
            <a:ext cx="4229100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践行职业道德</a:t>
            </a:r>
          </a:p>
        </p:txBody>
      </p:sp>
      <p:grpSp>
        <p:nvGrpSpPr>
          <p:cNvPr id="75" name="Group 7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6" name="AutoShape 7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TextBox 9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践行社会主义核心价值观</a:t>
              </a:r>
            </a:p>
          </p:txBody>
        </p:sp>
      </p:grpSp>
      <p:grpSp>
        <p:nvGrpSpPr>
          <p:cNvPr id="97" name="Group 97"/>
          <p:cNvGrpSpPr/>
          <p:nvPr/>
        </p:nvGrpSpPr>
        <p:grpSpPr>
          <a:xfrm>
            <a:off x="6649402" y="1647934"/>
            <a:ext cx="587026" cy="585597"/>
            <a:chOff x="6649402" y="1647934"/>
            <a:chExt cx="587026" cy="585597"/>
          </a:xfrm>
        </p:grpSpPr>
        <p:sp>
          <p:nvSpPr>
            <p:cNvPr id="98" name="AutoShape 98"/>
            <p:cNvSpPr/>
            <p:nvPr/>
          </p:nvSpPr>
          <p:spPr>
            <a:xfrm>
              <a:off x="6649402" y="1647934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731888" y="1868724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6647497" y="3377126"/>
            <a:ext cx="587026" cy="585597"/>
            <a:chOff x="6647497" y="3377126"/>
            <a:chExt cx="587026" cy="585597"/>
          </a:xfrm>
        </p:grpSpPr>
        <p:sp>
          <p:nvSpPr>
            <p:cNvPr id="101" name="AutoShape 101"/>
            <p:cNvSpPr/>
            <p:nvPr/>
          </p:nvSpPr>
          <p:spPr>
            <a:xfrm>
              <a:off x="6647497" y="337712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6831329" y="3509949"/>
            <a:ext cx="224504" cy="467678"/>
            <a:chOff x="6831329" y="3509949"/>
            <a:chExt cx="224504" cy="467678"/>
          </a:xfrm>
        </p:grpSpPr>
        <p:sp>
          <p:nvSpPr>
            <p:cNvPr id="103" name="Freeform 103"/>
            <p:cNvSpPr/>
            <p:nvPr/>
          </p:nvSpPr>
          <p:spPr>
            <a:xfrm>
              <a:off x="6831329" y="3579006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948201" y="363901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76014" y="358491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48201" y="361348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79633" y="361348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7251" y="353652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Freeform 109"/>
            <p:cNvSpPr/>
            <p:nvPr/>
          </p:nvSpPr>
          <p:spPr>
            <a:xfrm>
              <a:off x="6972203" y="356138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898004" y="363901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10291" y="356138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6900671" y="361348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31627" y="350994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48201" y="350994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6925817" y="352757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6578" y="353652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04957" y="358491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Freeform 118"/>
            <p:cNvSpPr/>
            <p:nvPr/>
          </p:nvSpPr>
          <p:spPr>
            <a:xfrm>
              <a:off x="6948201" y="366177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8864" y="358491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26864" y="353652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6916102" y="361348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48201" y="358491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48201" y="353652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6948201" y="356138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23055" y="356138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12958" y="368730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Freeform 127"/>
            <p:cNvSpPr/>
            <p:nvPr/>
          </p:nvSpPr>
          <p:spPr>
            <a:xfrm>
              <a:off x="6914577" y="363901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Freeform 128"/>
            <p:cNvSpPr/>
            <p:nvPr/>
          </p:nvSpPr>
          <p:spPr>
            <a:xfrm>
              <a:off x="6913434" y="366177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Freeform 129"/>
            <p:cNvSpPr/>
            <p:nvPr/>
          </p:nvSpPr>
          <p:spPr>
            <a:xfrm>
              <a:off x="6896385" y="366177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6983824" y="366177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982300" y="363901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6925341" y="353071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6960964" y="353071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>
              <a:off x="6943248" y="353071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6920387" y="355509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Freeform 136"/>
            <p:cNvSpPr/>
            <p:nvPr/>
          </p:nvSpPr>
          <p:spPr>
            <a:xfrm>
              <a:off x="6965727" y="355509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6943248" y="355509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Freeform 138"/>
            <p:cNvSpPr/>
            <p:nvPr/>
          </p:nvSpPr>
          <p:spPr>
            <a:xfrm>
              <a:off x="6916578" y="3579006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Freeform 139"/>
            <p:cNvSpPr/>
            <p:nvPr/>
          </p:nvSpPr>
          <p:spPr>
            <a:xfrm>
              <a:off x="6970013" y="3579006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6943248" y="357900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6912958" y="360767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6973823" y="360767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943248" y="360767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6910291" y="363320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6976490" y="363320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6943248" y="363320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Freeform 147"/>
            <p:cNvSpPr/>
            <p:nvPr/>
          </p:nvSpPr>
          <p:spPr>
            <a:xfrm>
              <a:off x="6909148" y="3655968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Freeform 148"/>
            <p:cNvSpPr/>
            <p:nvPr/>
          </p:nvSpPr>
          <p:spPr>
            <a:xfrm>
              <a:off x="6978490" y="3655968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6943248" y="3655968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6908100" y="368149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6979633" y="368149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6943248" y="368149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943248" y="370787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6647497" y="5019958"/>
            <a:ext cx="587026" cy="585502"/>
            <a:chOff x="6647497" y="5019958"/>
            <a:chExt cx="587026" cy="585502"/>
          </a:xfrm>
        </p:grpSpPr>
        <p:sp>
          <p:nvSpPr>
            <p:cNvPr id="155" name="AutoShape 155"/>
            <p:cNvSpPr/>
            <p:nvPr/>
          </p:nvSpPr>
          <p:spPr>
            <a:xfrm>
              <a:off x="6647497" y="5019958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Freeform 156"/>
            <p:cNvSpPr/>
            <p:nvPr/>
          </p:nvSpPr>
          <p:spPr>
            <a:xfrm>
              <a:off x="6791991" y="5200647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7" name="TextBox 157"/>
          <p:cNvSpPr txBox="1"/>
          <p:nvPr/>
        </p:nvSpPr>
        <p:spPr>
          <a:xfrm>
            <a:off x="7288006" y="1649220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热爱祖国，关心国家大事，积极投身祖国建设。</a:t>
            </a:r>
          </a:p>
        </p:txBody>
      </p:sp>
      <p:sp>
        <p:nvSpPr>
          <p:cNvPr id="158" name="TextBox 158"/>
          <p:cNvSpPr txBox="1"/>
          <p:nvPr/>
        </p:nvSpPr>
        <p:spPr>
          <a:xfrm>
            <a:off x="7286101" y="336216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遵守社会公德，树立良好的社会形象，发挥先锋模范作用。</a:t>
            </a:r>
          </a:p>
        </p:txBody>
      </p:sp>
      <p:sp>
        <p:nvSpPr>
          <p:cNvPr id="159" name="TextBox 159"/>
          <p:cNvSpPr txBox="1"/>
          <p:nvPr/>
        </p:nvSpPr>
        <p:spPr>
          <a:xfrm>
            <a:off x="7286101" y="5012385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恪守职业道德规范，做到诚实守信、爱岗敬业、服务群众。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组织纪律与作风建设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严格遵守党的章程，认真履行党员义务，遵守党的政治纪律和政治规矩。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坚决维护党中央权威和集中统一领导，在思想上政治上行动上始终与党中央保持高度一致。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严格遵守国家法律法规和党的纪律规定，做到令行禁止，不折不扣地执行党的决策部署。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遵守党的章程和纪律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坚持民主集中制原则，充分发扬党内民主，保障党员权利，发挥各级党组织和广大党员的积极性创造性。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落实集体领导和个人分工负责相结合的制度，凡属重大问题都要按照集体领导、民主集中、个别酝酿、会议决定的原则，由党的委员会集体讨论，作出决定。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严格按照党的组织原则和党内政治生活准则办事，坚决反对个人主义和自由主义。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贯彻民主集中制原则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79498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2323" y="1774071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04127" y="2472562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牢固树立群众观念，增强公仆意识，切实改进工作作风，密切联系群众，坚决反对形式主义、官僚主义。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046100" y="4806368"/>
            <a:ext cx="2657475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深入基层调查研究，了解群众疾苦和需求，关心群众生活，切实为群众办实事、解难事。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499110" y="4817651"/>
            <a:ext cx="27622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加强党风廉政建设，保持清正廉洁的政治本色，自觉接受党和人民的监督，做到自重、自省、自警、自励。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6072323" y="4122330"/>
            <a:ext cx="600953" cy="60095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244501" y="4282317"/>
            <a:ext cx="280981" cy="28098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249635" y="1942726"/>
            <a:ext cx="246922" cy="24692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9758054" y="4300887"/>
            <a:ext cx="243840" cy="24384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8770541" y="1481576"/>
            <a:ext cx="2313273" cy="2313273"/>
          </a:xfrm>
          <a:prstGeom prst="round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15524" r="15524"/>
          <a:stretch>
            <a:fillRect/>
          </a:stretch>
        </p:blipFill>
        <p:spPr>
          <a:xfrm>
            <a:off x="454963" y="1481576"/>
            <a:ext cx="4240298" cy="4612191"/>
          </a:xfrm>
          <a:prstGeom prst="round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密切联系群众，改进工作作风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道德品质与廉洁自律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https://d.book118.com/577051200201006053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2024-09-28T00:32:55.704</cp:lastPrinted>
  <dcterms:created xsi:type="dcterms:W3CDTF">2024-09-27T16:32:55Z</dcterms:created>
  <dcterms:modified xsi:type="dcterms:W3CDTF">2024-09-27T16:32:57Z</dcterms:modified>
</cp:coreProperties>
</file>