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99D47-49EE-4A81-A4D7-3B0D85650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FA0CD-7384-488F-B082-5F5FF0CBB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FAF78-5978-4DC5-B596-CEFF1CBBE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F4331-CD54-4F4D-B117-1926D6C62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AA4A0E-C570-4A0B-A22E-14F072848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111126-112A-4A76-9EFE-12D944EE5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CFD9D-D93A-4F71-B79B-8B3E843C5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64D45-1A5A-4C14-BFC7-1630626A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C2147-84FA-40F9-BCE3-AD627C142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D90A4-5CCA-45C8-A831-CD8D27DB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D01FC-A570-449B-AFAA-151439244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5200603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证券投资学：理论与实践\n## 1.证券投资学的基本概念与原理\n### 1.1 证券的定义与分类\n### 1.2 证券市场的功能与结构\n### 1.3 投资的基本原理与方法\n## 2.证券投资的基本分析\n### 2.1 宏观经济分析\n### 2.2 行业分析与公司分析\n### 2.3 财务分析与企业价值评估\n## 3.技术分析的理论与方法\n### 3.1 技术分析的基本原理\n### 3.2 技术分析的主要指标\n### 3.3 技术分析的应用与实践\n## 4.证券投资组合管理\n### 4.1 投资组合理论\n### 4.2 资产配置与策略选择\n### 4.3 投资组合的风险与收益评估\n## 5.证券投资的心理与行为分析\n### 5.1 投资心理与行为的影响因素\n### 5.2 投资者类型与行为特征\n### 5.3 心理与行为策略在投资中的应用\n## 6.证券市场监管与自律\n### 6.1 证券市场法律法规与监管体系\n### 6.2 证券市场自律与道德规范\n### 6.3 投资者权益保护与风险防范\n## 7.证券投资学的实践与应用\n### 7.1 证券投资案例分析\n### 7.2 证券投资模拟与实践\n### 7.3 证券投资学的未来发展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证券投资学：理论与实践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证券投资学的基本概念与原理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证券的定义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证明证券持有人有权享有某种特定权益的凭证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可以分为债券、股票、基金等多种类型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证券的分类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：代表债务关系的证券，包括国家债券、企业债券、金融债券等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：代表股权关系的证券，代表股东对公司的所有权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：由专业机构管理，投资于股票、债券等多种资产的证券</a:t>
                </a:r>
                <a:endParaRPr/>
              </a:p>
            </p:txBody>
          </p:sp>
          <p:pic>
            <p:nvPicPr>
              <p:cNvPr id="2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证券的特征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流动性：可以在市场上自由买卖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收益性：持有证券可以获得收益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风险性：持有证券可能面临损失风险</a:t>
                </a:r>
                <a:endParaRPr/>
              </a:p>
            </p:txBody>
          </p:sp>
          <p:pic>
            <p:nvPicPr>
              <p:cNvPr id="2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证券的定义与分类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：通过市场价格机制，将资金引导到高效益、有前景的产业和企业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：投资者可以通过持有多种证券，降低单一资产的风险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信息传递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：证券市场可以及时反映企业经营状况、宏观经济政策等信息</a:t>
                </a:r>
                <a:endParaRPr/>
              </a:p>
            </p:txBody>
          </p:sp>
          <p:sp>
            <p:nvSpPr>
              <p:cNvPr id="28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证券市场的功能</a:t>
                </a:r>
                <a:endParaRPr/>
              </a:p>
            </p:txBody>
          </p:sp>
          <p:sp>
            <p:nvSpPr>
              <p:cNvPr id="28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：证券首次发行和交易的市场，包括IPO、增发、配股等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：已发行证券在次级市场进行交易的市场，包括股票、债券、基金等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三级市场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：专业投资者在二级市场上进行交易的市场，主要涉及大宗交易和场外交易</a:t>
                </a:r>
                <a:endParaRPr/>
              </a:p>
            </p:txBody>
          </p:sp>
          <p:sp>
            <p:nvSpPr>
              <p:cNvPr id="29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证券市场的结构</a:t>
                </a:r>
                <a:endParaRPr/>
              </a:p>
            </p:txBody>
          </p:sp>
          <p:sp>
            <p:nvSpPr>
              <p:cNvPr id="29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证券市场的功能与结构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投资的基本原理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收益与风险权衡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：在追求收益的同时，要充分考虑风险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分散投资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：通过持有多种资产，降低单一资产的风险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长期投资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：避免过度频繁的交易，关注企业的长期价值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投资的方法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价值投资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：关注企业的内在价值，寻找被低估的投资机会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成长投资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：关注企业的成长潜力，追求长期收益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：通过分析历史价格和成交量数据，预测股票价格走势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投资的基本原理与方法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证券投资的基本分析</a:t>
            </a:r>
            <a:endParaRPr/>
          </a:p>
        </p:txBody>
      </p:sp>
      <p:sp>
        <p:nvSpPr>
          <p:cNvPr id="31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1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宏观经济分析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宏观经济因素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国内生产总值（GDP）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：衡量一个国家经济总量的重要指标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通货膨胀率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：反映物价水平变动的指标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：影响企业融资成本和投资收益的重要因素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宏观经济分析的应用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判断经济周期：通过分析GDP、通货膨胀率等指标，判断经济处于扩张、衰退还是复苏阶段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资产配置：根据经济周期和利率水平，调整投资组合中的资产比例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行业生命周期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：分析行业所处的发展阶段，如初创期、成长期、成熟期等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行业竞争格局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：分析行业内的竞争状况，如垄断、寡头、竞争等</a:t>
                </a:r>
                <a:endParaRPr/>
              </a:p>
            </p:txBody>
          </p:sp>
          <p:sp>
            <p:nvSpPr>
              <p:cNvPr id="3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财务报表分析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：通过分析资产负债表、利润表、现金流量表等，了解公司的财务状况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：分析公司在所处行业中的竞争优势，如品牌、技术、成本等</a:t>
                </a:r>
                <a:endParaRPr/>
              </a:p>
            </p:txBody>
          </p:sp>
          <p:sp>
            <p:nvSpPr>
              <p:cNvPr id="3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公司分析的应用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行业内比较：通过比较不同公司的财务指标和核心竞争力，找出具有投资价值的标的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行业内资产配置：根据公司对行业生命周期的敏感性和竞争地位，调整投资组合中的资产比例</a:t>
                </a:r>
                <a:endParaRPr/>
              </a:p>
            </p:txBody>
          </p:sp>
          <p:sp>
            <p:nvSpPr>
              <p:cNvPr id="3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行业分析与公司分析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5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财务分析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比率分析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：通过计算各种财务比率，评估公司的盈利能力、偿债能力等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现金流量分析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：分析公司的现金流量状况，如经营现金流、投资现金流、筹资现金流等</a:t>
                </a:r>
                <a:endParaRPr/>
              </a:p>
            </p:txBody>
          </p:sp>
          <p:sp>
            <p:nvSpPr>
              <p:cNvPr id="35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企业价值评估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折现现金流（DCF）模型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：通过预测公司未来的自由现金流，按照一定的折现率折现，计算公司的内在价值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市盈率（P/E）模型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：通过比较公司的市盈率与行业平均市盈率，评估公司的相对价值</a:t>
                </a:r>
                <a:endParaRPr/>
              </a:p>
            </p:txBody>
          </p:sp>
          <p:sp>
            <p:nvSpPr>
              <p:cNvPr id="35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财务分析与企业价值评估的应用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投资决策：根据公司的财务分析和价值评估结果，做出投资买入、持有或卖出的决策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资产组合优化：通过分析不同公司的财务分析和价值评估结果，优化投资组合，提高投资回报</a:t>
                </a:r>
                <a:endParaRPr/>
              </a:p>
            </p:txBody>
          </p:sp>
          <p:sp>
            <p:nvSpPr>
              <p:cNvPr id="36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财务分析与企业价值评估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技术分析的理论与方法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技术分析的基本原理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历史会重演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：认为历史股价走势会在未来重演，通过分析历史数据可以预测未来股价走势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市场行为包含一切信息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：认为所有可能影响股价的因素都已经反映在市场价格中，只需分析市场价格即可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技术分析的基本要素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：股票的价格是市场供求关系的反映，技术分析的核心是分析价格走势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成交量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：成交量反映了市场参与者的买卖意愿，与价格走势密切相关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：技术分析需要考虑时间因素，如周期、趋势等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技术分析的基本原理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移动平均线（MA）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简单移动平均线（SMA）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：计算一段时间内股价的平均值，用于判断股价趋势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指数加权移动平均线（EMA）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：对不同时间的股价赋予不同权重，更准确地反映股价趋势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相对强弱指数（RSI）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通过比较股价上涨和下跌幅度，判断股票价格的相对强弱，用于买卖决策</a:t>
                </a:r>
                <a:endParaRPr/>
              </a:p>
            </p:txBody>
          </p:sp>
        </p:grpSp>
        <p:grpSp>
          <p:nvGrpSpPr>
            <p:cNvPr id="3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布林带（Bollinger Bands）</a:t>
                </a:r>
                <a:endParaRPr/>
              </a:p>
            </p:txBody>
          </p:sp>
          <p:sp>
            <p:nvSpPr>
              <p:cNvPr id="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通过计算股价的标准差，设定上下限，用于判断股价的波动范围和趋势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技术分析的主要指标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技术分析的应用与实践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技术分析的应用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趋势判断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：通过技术分析，判断股票价格的上升趋势、下降趋势和震荡区间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买卖信号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：通过技术分析，找到合适的买卖时机，如突破买入、跌破卖出等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技术分析的实践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策略验证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：通过历史数据回测，验证技术分析策略的有效性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：在实际交易中，运用技术分析策略，实时关注市场变化，调整投资策略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证券投资组合管理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投资组合理论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马克维茨投资组合理论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：通过构建有效边界，求解风险与收益的最优平衡点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资本资产定价模型（CAPM）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：描述资产收益与市场收益之间的关系，用于资产定价和组合优化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投资组合的构建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：根据风险承受能力、收益目标等因素，选择合适的股票、债券等资产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资产配置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：根据资产之间的相关性，调整投资组合中的资产比例，降低风险提高收益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投资组合理论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https://d.book118.com/577052006031006050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证券投资学：理论与实践</vt:lpstr>
      <vt:lpstr>证券投资学的基本概念与原理</vt:lpstr>
      <vt:lpstr>PowerPoint Presentation</vt:lpstr>
      <vt:lpstr>PowerPoint Presentation</vt:lpstr>
      <vt:lpstr>PowerPoint Presentation</vt:lpstr>
      <vt:lpstr>证券投资的基本分析</vt:lpstr>
      <vt:lpstr>PowerPoint Presentation</vt:lpstr>
      <vt:lpstr>PowerPoint Presentation</vt:lpstr>
      <vt:lpstr>PowerPoint Presentation</vt:lpstr>
      <vt:lpstr>技术分析的理论与方法</vt:lpstr>
      <vt:lpstr>PowerPoint Presentation</vt:lpstr>
      <vt:lpstr>PowerPoint Presentation</vt:lpstr>
      <vt:lpstr>PowerPoint Presentation</vt:lpstr>
      <vt:lpstr>证券投资组合管理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2024-09-22T15:43:36.238</cp:lastPrinted>
  <dcterms:created xsi:type="dcterms:W3CDTF">2024-09-22T07:43:36Z</dcterms:created>
  <dcterms:modified xsi:type="dcterms:W3CDTF">2024-09-22T07:43:38Z</dcterms:modified>
</cp:coreProperties>
</file>