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tiff" ContentType="image/tif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0095" cy="685927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 Target="../slides/slide3.xml" TargetMode="Internal" /><Relationship Id="rId4" Type="http://schemas.openxmlformats.org/officeDocument/2006/relationships/slide" Target="../slides/slide12.xml" TargetMode="Internal" /><Relationship Id="rId5" Type="http://schemas.openxmlformats.org/officeDocument/2006/relationships/slide" Target="../slides/slide1.xml" TargetMode="Interna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0DF605-1869-47E5-884F-72781F3FC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154F2A-DD16-49F1-8A22-95A37D031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433C6E-CADF-4F8F-A1F9-50E7CD373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819BEA-80B5-4261-AAF0-BC9C7D7D09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0730E0-70D4-463D-94E3-7FBE186FC7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DB449C-EE9A-402C-AD95-ED87ABF9D9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440953-12B2-4B95-9D9B-3585CC37D6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C98D12-B14D-40CF-B708-315BCFE0B0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51D198-ED23-480B-9709-8F21176A9F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BC0F0-12E4-4616-88C6-27041AAA4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1FD18C-0D89-476C-A8A7-BD93ED13B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281" y="2130919"/>
            <a:ext cx="10361851" cy="147036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562" y="3887100"/>
            <a:ext cx="8533289" cy="1753006"/>
          </a:xfrm>
        </p:spPr>
        <p:txBody>
          <a:bodyPr/>
          <a:lstStyle>
            <a:lvl1pPr marL="0" indent="0" algn="ctr">
              <a:buNone/>
              <a:defRPr>
                <a:solidFill>
                  <a:schemeClr val="tx1">
                    <a:tint val="75000"/>
                  </a:schemeClr>
                </a:solidFill>
              </a:defRPr>
            </a:lvl1pPr>
            <a:lvl2pPr marL="544195" indent="0" algn="ctr">
              <a:buNone/>
              <a:defRPr>
                <a:solidFill>
                  <a:schemeClr val="tx1">
                    <a:tint val="75000"/>
                  </a:schemeClr>
                </a:solidFill>
              </a:defRPr>
            </a:lvl2pPr>
            <a:lvl3pPr marL="1088390" indent="0" algn="ctr">
              <a:buNone/>
              <a:defRPr>
                <a:solidFill>
                  <a:schemeClr val="tx1">
                    <a:tint val="75000"/>
                  </a:schemeClr>
                </a:solidFill>
              </a:defRPr>
            </a:lvl3pPr>
            <a:lvl4pPr marL="1632585" indent="0" algn="ctr">
              <a:buNone/>
              <a:defRPr>
                <a:solidFill>
                  <a:schemeClr val="tx1">
                    <a:tint val="75000"/>
                  </a:schemeClr>
                </a:solidFill>
              </a:defRPr>
            </a:lvl4pPr>
            <a:lvl5pPr marL="2176780" indent="0" algn="ctr">
              <a:buNone/>
              <a:defRPr>
                <a:solidFill>
                  <a:schemeClr val="tx1">
                    <a:tint val="75000"/>
                  </a:schemeClr>
                </a:solidFill>
              </a:defRPr>
            </a:lvl5pPr>
            <a:lvl6pPr marL="2720975" indent="0" algn="ctr">
              <a:buNone/>
              <a:defRPr>
                <a:solidFill>
                  <a:schemeClr val="tx1">
                    <a:tint val="75000"/>
                  </a:schemeClr>
                </a:solidFill>
              </a:defRPr>
            </a:lvl6pPr>
            <a:lvl7pPr marL="3265805" indent="0" algn="ctr">
              <a:buNone/>
              <a:defRPr>
                <a:solidFill>
                  <a:schemeClr val="tx1">
                    <a:tint val="75000"/>
                  </a:schemeClr>
                </a:solidFill>
              </a:defRPr>
            </a:lvl7pPr>
            <a:lvl8pPr marL="3810000" indent="0" algn="ctr">
              <a:buNone/>
              <a:defRPr>
                <a:solidFill>
                  <a:schemeClr val="tx1">
                    <a:tint val="75000"/>
                  </a:schemeClr>
                </a:solidFill>
              </a:defRPr>
            </a:lvl8pPr>
            <a:lvl9pPr marL="4354195" indent="0" algn="ctr">
              <a:buNone/>
              <a:defRPr>
                <a:solidFill>
                  <a:schemeClr val="tx1">
                    <a:tint val="75000"/>
                  </a:schemeClr>
                </a:solidFill>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8" name="矩形 7"/>
          <p:cNvSpPr/>
          <p:nvPr userDrawn="1"/>
        </p:nvSpPr>
        <p:spPr>
          <a:xfrm>
            <a:off x="0" y="-35169"/>
            <a:ext cx="12190413" cy="569913"/>
          </a:xfrm>
          <a:prstGeom prst="rect">
            <a:avLst/>
          </a:prstGeom>
          <a:gradFill>
            <a:gsLst>
              <a:gs pos="0">
                <a:srgbClr val="0070A7"/>
              </a:gs>
              <a:gs pos="50000">
                <a:srgbClr val="0070A7">
                  <a:gamma/>
                  <a:tint val="85882"/>
                  <a:invGamma/>
                </a:srgbClr>
              </a:gs>
              <a:gs pos="100000">
                <a:srgbClr val="0070A7"/>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endParaRPr lang="zh-CN" altLang="en-US"/>
          </a:p>
        </p:txBody>
      </p:sp>
      <p:sp>
        <p:nvSpPr>
          <p:cNvPr id="3" name="内容占位符 2"/>
          <p:cNvSpPr>
            <a:spLocks noGrp="1"/>
          </p:cNvSpPr>
          <p:nvPr>
            <p:ph idx="1"/>
          </p:nvPr>
        </p:nvSpPr>
        <p:spPr>
          <a:xfrm>
            <a:off x="415522" y="765498"/>
            <a:ext cx="11353016" cy="713155"/>
          </a:xfrm>
        </p:spPr>
        <p:txBody>
          <a:bodyPr wrap="square">
            <a:spAutoFit/>
          </a:bodyPr>
          <a:lstStyle>
            <a:lvl1pPr marL="0" indent="720090" algn="just" hangingPunct="0">
              <a:lnSpc>
                <a:spcPct val="140000"/>
              </a:lnSpc>
              <a:spcBef>
                <a:spcPct val="0"/>
              </a:spcBef>
              <a:buNone/>
              <a:tabLst>
                <a:tab pos="5384800"/>
                <a:tab pos="9779000"/>
              </a:tabLst>
              <a:defRPr sz="2800" b="1"/>
            </a:lvl1pPr>
            <a:lvl2pPr marL="544195" indent="720090">
              <a:lnSpc>
                <a:spcPct val="140000"/>
              </a:lnSpc>
              <a:buNone/>
              <a:defRPr sz="2800" b="1"/>
            </a:lvl2pPr>
            <a:lvl3pPr marL="1088390" indent="720090">
              <a:lnSpc>
                <a:spcPct val="140000"/>
              </a:lnSpc>
              <a:buNone/>
              <a:defRPr sz="2800" b="1"/>
            </a:lvl3pPr>
            <a:lvl4pPr marL="1632585" indent="720090">
              <a:lnSpc>
                <a:spcPct val="140000"/>
              </a:lnSpc>
              <a:buNone/>
              <a:defRPr sz="2800" b="1"/>
            </a:lvl4pPr>
            <a:lvl5pPr marL="2176780" indent="720090">
              <a:lnSpc>
                <a:spcPct val="140000"/>
              </a:lnSpc>
              <a:buNone/>
              <a:defRPr sz="2800" b="1"/>
            </a:lvl5pPr>
          </a:lstStyle>
          <a:p>
            <a:pPr lvl="0"/>
            <a:r>
              <a:rPr lang="zh-CN" altLang="en-US" smtClean="0"/>
              <a:t>单击此处编辑母版文本样式</a:t>
            </a:r>
            <a:endParaRPr lang="zh-CN" altLang="en-US" smtClean="0"/>
          </a:p>
        </p:txBody>
      </p:sp>
      <p:sp>
        <p:nvSpPr>
          <p:cNvPr id="9" name="Line 55"/>
          <p:cNvSpPr>
            <a:spLocks noChangeShapeType="1"/>
          </p:cNvSpPr>
          <p:nvPr userDrawn="1"/>
        </p:nvSpPr>
        <p:spPr bwMode="auto">
          <a:xfrm>
            <a:off x="0" y="569913"/>
            <a:ext cx="12190413" cy="0"/>
          </a:xfrm>
          <a:prstGeom prst="line">
            <a:avLst/>
          </a:prstGeom>
          <a:noFill/>
          <a:ln w="19050">
            <a:solidFill>
              <a:srgbClr val="5F5F5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endParaRPr lang="zh-CN" altLang="en-US"/>
          </a:p>
        </p:txBody>
      </p:sp>
      <p:sp>
        <p:nvSpPr>
          <p:cNvPr id="12" name="Text Box 56"/>
          <p:cNvSpPr txBox="1">
            <a:spLocks noChangeArrowheads="1"/>
          </p:cNvSpPr>
          <p:nvPr userDrawn="1"/>
        </p:nvSpPr>
        <p:spPr bwMode="auto">
          <a:xfrm>
            <a:off x="1990750" y="92075"/>
            <a:ext cx="8640960" cy="369332"/>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l" fontAlgn="ctr"/>
            <a:r>
              <a:rPr lang="zh-CN" altLang="en-US" sz="1800" b="1" smtClean="0">
                <a:solidFill>
                  <a:schemeClr val="bg1"/>
                </a:solidFill>
                <a:latin typeface="+mj-lt"/>
                <a:ea typeface="楷体_GB2312" panose="02010609030101010101" pitchFamily="49" charset="-122"/>
                <a:cs typeface="Times New Roman" panose="02020603050405020304" pitchFamily="18" charset="0"/>
              </a:rPr>
              <a:t>思想政治　选择性必修</a:t>
            </a:r>
            <a:r>
              <a:rPr lang="en-US" altLang="zh-CN" sz="1800" b="1" smtClean="0">
                <a:solidFill>
                  <a:schemeClr val="bg1"/>
                </a:solidFill>
                <a:latin typeface="+mj-lt"/>
                <a:ea typeface="楷体_GB2312" panose="02010609030101010101" pitchFamily="49" charset="-122"/>
                <a:cs typeface="Times New Roman" panose="02020603050405020304" pitchFamily="18" charset="0"/>
              </a:rPr>
              <a:t>3</a:t>
            </a:r>
            <a:r>
              <a:rPr lang="zh-CN" altLang="en-US" sz="1800" b="1" smtClean="0">
                <a:solidFill>
                  <a:schemeClr val="bg1"/>
                </a:solidFill>
                <a:latin typeface="+mj-lt"/>
                <a:ea typeface="楷体_GB2312" panose="02010609030101010101" pitchFamily="49" charset="-122"/>
                <a:cs typeface="Times New Roman" panose="02020603050405020304" pitchFamily="18" charset="0"/>
              </a:rPr>
              <a:t>　逻辑与思维</a:t>
            </a:r>
            <a:r>
              <a:rPr lang="zh-CN" altLang="en-US" sz="1800" b="1" kern="1200" smtClean="0">
                <a:solidFill>
                  <a:schemeClr val="bg1"/>
                </a:solidFill>
                <a:latin typeface="+mn-lt"/>
                <a:ea typeface="楷体_GB2312" panose="02010609030101010101" pitchFamily="49" charset="-122"/>
                <a:cs typeface="Times New Roman" panose="02020603050405020304" pitchFamily="18" charset="0"/>
              </a:rPr>
              <a:t>　配人教版</a:t>
            </a:r>
            <a:endParaRPr lang="zh-CN" altLang="en-US" sz="1800" b="1">
              <a:solidFill>
                <a:schemeClr val="bg1"/>
              </a:solidFill>
              <a:latin typeface="+mj-lt"/>
              <a:ea typeface="楷体_GB2312" panose="02010609030101010101" pitchFamily="49" charset="-122"/>
              <a:cs typeface="Times New Roman" panose="02020603050405020304" pitchFamily="18" charset="0"/>
            </a:endParaRPr>
          </a:p>
        </p:txBody>
      </p:sp>
      <p:sp>
        <p:nvSpPr>
          <p:cNvPr id="11" name="Text Box 54"/>
          <p:cNvSpPr txBox="1">
            <a:spLocks noChangeArrowheads="1"/>
          </p:cNvSpPr>
          <p:nvPr userDrawn="1"/>
        </p:nvSpPr>
        <p:spPr bwMode="auto">
          <a:xfrm>
            <a:off x="6743278" y="115888"/>
            <a:ext cx="4804167" cy="369332"/>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r"/>
            <a:r>
              <a:rPr lang="zh-CN" altLang="en-US" sz="1800" smtClean="0">
                <a:solidFill>
                  <a:schemeClr val="bg1"/>
                </a:solidFill>
                <a:ea typeface="微软雅黑" panose="020b0503020204020204" pitchFamily="34" charset="-122"/>
                <a:cs typeface="Times New Roman" panose="02020603050405020304" pitchFamily="18" charset="0"/>
              </a:rPr>
              <a:t>第四单元　提高创新思维能力</a:t>
            </a:r>
            <a:endParaRPr lang="zh-CN" altLang="en-US" sz="1800">
              <a:solidFill>
                <a:schemeClr val="bg1"/>
              </a:solidFill>
              <a:ea typeface="微软雅黑" panose="020b0503020204020204" pitchFamily="34" charset="-122"/>
              <a:cs typeface="Times New Roman" panose="02020603050405020304" pitchFamily="18" charset="0"/>
            </a:endParaRPr>
          </a:p>
        </p:txBody>
      </p:sp>
      <p:pic>
        <p:nvPicPr>
          <p:cNvPr id="13" name="Picture 60" descr="图片3"/>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1639550" y="0"/>
            <a:ext cx="447675" cy="55721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971979" y="6383080"/>
            <a:ext cx="1853555" cy="474663"/>
          </a:xfrm>
          <a:prstGeom prst="rect">
            <a:avLst/>
          </a:prstGeom>
          <a:noFill/>
          <a:extLst>
            <a:ext uri="{909E8E84-426E-40DD-AFC4-6F175D3DCCD1}">
              <a14:hiddenFill xmlns:a14="http://schemas.microsoft.com/office/drawing/2010/main">
                <a:solidFill>
                  <a:srgbClr val="FFFFFF"/>
                </a:solidFill>
              </a14:hiddenFill>
            </a:ext>
          </a:extLst>
        </p:spPr>
      </p:pic>
      <p:sp>
        <p:nvSpPr>
          <p:cNvPr id="20" name="Text Box 75">
            <a:hlinkClick r:id="rId3" action="ppaction://hlinksldjump"/>
          </p:cNvPr>
          <p:cNvSpPr txBox="1">
            <a:spLocks noChangeArrowheads="1"/>
          </p:cNvSpPr>
          <p:nvPr userDrawn="1"/>
        </p:nvSpPr>
        <p:spPr bwMode="auto">
          <a:xfrm>
            <a:off x="5120589" y="6447924"/>
            <a:ext cx="1516677"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自主学习 </a:t>
            </a:r>
            <a:r>
              <a:rPr lang="en-US" altLang="zh-CN" sz="1200" smtClean="0">
                <a:solidFill>
                  <a:schemeClr val="tx1"/>
                </a:solidFill>
                <a:ea typeface="微软雅黑" panose="020b0503020204020204" pitchFamily="34" charset="-122"/>
              </a:rPr>
              <a:t>| </a:t>
            </a:r>
            <a:r>
              <a:rPr lang="zh-CN" altLang="en-US" sz="1200" smtClean="0">
                <a:solidFill>
                  <a:schemeClr val="tx1"/>
                </a:solidFill>
                <a:ea typeface="微软雅黑" panose="020b0503020204020204" pitchFamily="34" charset="-122"/>
              </a:rPr>
              <a:t>释疑解惑</a:t>
            </a:r>
            <a:endParaRPr lang="zh-CN" altLang="en-US" sz="1200">
              <a:solidFill>
                <a:schemeClr val="tx1"/>
              </a:solidFill>
              <a:ea typeface="微软雅黑" panose="020b0503020204020204" pitchFamily="34" charset="-122"/>
            </a:endParaRPr>
          </a:p>
        </p:txBody>
      </p:sp>
      <p:pic>
        <p:nvPicPr>
          <p:cNvPr id="15"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6700681" y="6383080"/>
            <a:ext cx="1853555" cy="474663"/>
          </a:xfrm>
          <a:prstGeom prst="rect">
            <a:avLst/>
          </a:prstGeom>
          <a:noFill/>
          <a:extLst>
            <a:ext uri="{909E8E84-426E-40DD-AFC4-6F175D3DCCD1}">
              <a14:hiddenFill xmlns:a14="http://schemas.microsoft.com/office/drawing/2010/main">
                <a:solidFill>
                  <a:srgbClr val="FFFFFF"/>
                </a:solidFill>
              </a14:hiddenFill>
            </a:ext>
          </a:extLst>
        </p:spPr>
      </p:pic>
      <p:sp>
        <p:nvSpPr>
          <p:cNvPr id="16" name="Text Box 75">
            <a:hlinkClick r:id="rId4" action="ppaction://hlinksldjump"/>
          </p:cNvPr>
          <p:cNvSpPr txBox="1">
            <a:spLocks noChangeArrowheads="1"/>
          </p:cNvSpPr>
          <p:nvPr userDrawn="1"/>
        </p:nvSpPr>
        <p:spPr bwMode="auto">
          <a:xfrm>
            <a:off x="6849291" y="6447924"/>
            <a:ext cx="151667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合作探究 </a:t>
            </a:r>
            <a:r>
              <a:rPr lang="en-US" altLang="zh-CN" sz="1200" smtClean="0">
                <a:solidFill>
                  <a:schemeClr val="tx1"/>
                </a:solidFill>
                <a:ea typeface="微软雅黑" panose="020b0503020204020204" pitchFamily="34" charset="-122"/>
              </a:rPr>
              <a:t>| </a:t>
            </a:r>
            <a:r>
              <a:rPr lang="zh-CN" altLang="en-US" sz="1200" smtClean="0">
                <a:solidFill>
                  <a:schemeClr val="tx1"/>
                </a:solidFill>
                <a:ea typeface="微软雅黑" panose="020b0503020204020204" pitchFamily="34" charset="-122"/>
              </a:rPr>
              <a:t>重难突破</a:t>
            </a:r>
            <a:endParaRPr lang="zh-CN" altLang="en-US" sz="1200">
              <a:solidFill>
                <a:schemeClr val="tx1"/>
              </a:solidFill>
              <a:ea typeface="微软雅黑" panose="020b0503020204020204" pitchFamily="34" charset="-122"/>
            </a:endParaRPr>
          </a:p>
        </p:txBody>
      </p:sp>
      <p:pic>
        <p:nvPicPr>
          <p:cNvPr id="19"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8418115" y="6383080"/>
            <a:ext cx="1853555" cy="474663"/>
          </a:xfrm>
          <a:prstGeom prst="rect">
            <a:avLst/>
          </a:prstGeom>
          <a:noFill/>
          <a:extLst>
            <a:ext uri="{909E8E84-426E-40DD-AFC4-6F175D3DCCD1}">
              <a14:hiddenFill xmlns:a14="http://schemas.microsoft.com/office/drawing/2010/main">
                <a:solidFill>
                  <a:srgbClr val="FFFFFF"/>
                </a:solidFill>
              </a14:hiddenFill>
            </a:ext>
          </a:extLst>
        </p:spPr>
      </p:pic>
      <p:sp>
        <p:nvSpPr>
          <p:cNvPr id="21" name="Text Box 75">
            <a:hlinkClick action="ppaction://hlinksldjump?num=23"/>
          </p:cNvPr>
          <p:cNvSpPr txBox="1">
            <a:spLocks noChangeArrowheads="1"/>
          </p:cNvSpPr>
          <p:nvPr userDrawn="1"/>
        </p:nvSpPr>
        <p:spPr bwMode="auto">
          <a:xfrm>
            <a:off x="8566725" y="6447924"/>
            <a:ext cx="151667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对点强化 </a:t>
            </a:r>
            <a:r>
              <a:rPr lang="en-US" altLang="zh-CN" sz="1200" smtClean="0">
                <a:solidFill>
                  <a:schemeClr val="tx1"/>
                </a:solidFill>
                <a:ea typeface="微软雅黑" panose="020b0503020204020204" pitchFamily="34" charset="-122"/>
              </a:rPr>
              <a:t>| </a:t>
            </a:r>
            <a:r>
              <a:rPr lang="zh-CN" altLang="en-US" sz="1200" smtClean="0">
                <a:solidFill>
                  <a:schemeClr val="tx1"/>
                </a:solidFill>
                <a:ea typeface="微软雅黑" panose="020b0503020204020204" pitchFamily="34" charset="-122"/>
              </a:rPr>
              <a:t>随堂小练</a:t>
            </a:r>
            <a:endParaRPr lang="en-US" altLang="zh-CN" sz="1200" smtClean="0">
              <a:solidFill>
                <a:schemeClr val="tx1"/>
              </a:solidFill>
              <a:ea typeface="微软雅黑" panose="020b0503020204020204" pitchFamily="34" charset="-122"/>
            </a:endParaRPr>
          </a:p>
        </p:txBody>
      </p:sp>
      <p:pic>
        <p:nvPicPr>
          <p:cNvPr id="22"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10146307" y="6383080"/>
            <a:ext cx="1853555" cy="474663"/>
          </a:xfrm>
          <a:prstGeom prst="rect">
            <a:avLst/>
          </a:prstGeom>
          <a:noFill/>
          <a:extLst>
            <a:ext uri="{909E8E84-426E-40DD-AFC4-6F175D3DCCD1}">
              <a14:hiddenFill xmlns:a14="http://schemas.microsoft.com/office/drawing/2010/main">
                <a:solidFill>
                  <a:srgbClr val="FFFFFF"/>
                </a:solidFill>
              </a14:hiddenFill>
            </a:ext>
          </a:extLst>
        </p:spPr>
      </p:pic>
      <p:sp>
        <p:nvSpPr>
          <p:cNvPr id="23" name="Text Box 75">
            <a:hlinkClick r:id="rId5" action="ppaction://hlinksldjump"/>
          </p:cNvPr>
          <p:cNvSpPr txBox="1">
            <a:spLocks noChangeArrowheads="1"/>
          </p:cNvSpPr>
          <p:nvPr userDrawn="1"/>
        </p:nvSpPr>
        <p:spPr bwMode="auto">
          <a:xfrm>
            <a:off x="10294917" y="6447924"/>
            <a:ext cx="151667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同  步  提  升</a:t>
            </a:r>
            <a:endParaRPr lang="zh-CN" altLang="en-US" sz="1200">
              <a:solidFill>
                <a:schemeClr val="tx1"/>
              </a:solidFill>
              <a:ea typeface="微软雅黑" panose="020b0503020204020204" pitchFamily="34"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3.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609521" y="274701"/>
            <a:ext cx="10971372" cy="1143265"/>
          </a:xfrm>
          <a:prstGeom prst="rect">
            <a:avLst/>
          </a:prstGeom>
        </p:spPr>
        <p:txBody>
          <a:bodyPr vert="horz" lIns="108850" tIns="54425" rIns="108850" bIns="54425"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521" y="1600571"/>
            <a:ext cx="10971372" cy="4527011"/>
          </a:xfrm>
          <a:prstGeom prst="rect">
            <a:avLst/>
          </a:prstGeom>
        </p:spPr>
        <p:txBody>
          <a:bodyPr vert="horz" lIns="108850" tIns="54425" rIns="108850" bIns="54425"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ctr" defTabSz="1088390" rtl="0" eaLnBrk="1" latinLnBrk="0" hangingPunct="1">
        <a:spcBef>
          <a:spcPct val="0"/>
        </a:spcBef>
        <a:buNone/>
        <a:defRPr sz="5200" kern="1200">
          <a:solidFill>
            <a:schemeClr val="tx1"/>
          </a:solidFill>
          <a:latin typeface="+mj-lt"/>
          <a:ea typeface="+mj-ea"/>
          <a:cs typeface="+mj-cs"/>
        </a:defRPr>
      </a:lvl1pPr>
    </p:titleStyle>
    <p:bodyStyle>
      <a:lvl1pPr marL="408305" indent="-408305" algn="l" defTabSz="1088390" rtl="0" eaLnBrk="1" latinLnBrk="0" hangingPunct="1">
        <a:spcBef>
          <a:spcPct val="20000"/>
        </a:spcBef>
        <a:buFont typeface="Arial" pitchFamily="34" charset="0"/>
        <a:buChar char="•"/>
        <a:defRPr sz="3800" kern="1200">
          <a:solidFill>
            <a:schemeClr val="tx1"/>
          </a:solidFill>
          <a:latin typeface="+mn-lt"/>
          <a:ea typeface="+mn-ea"/>
          <a:cs typeface="+mn-cs"/>
        </a:defRPr>
      </a:lvl1pPr>
      <a:lvl2pPr marL="884555" indent="-340360" algn="l" defTabSz="1088390" rtl="0" eaLnBrk="1" latinLnBrk="0" hangingPunct="1">
        <a:spcBef>
          <a:spcPct val="20000"/>
        </a:spcBef>
        <a:buFont typeface="Arial" pitchFamily="34" charset="0"/>
        <a:buChar char="–"/>
        <a:defRPr sz="3300" kern="1200">
          <a:solidFill>
            <a:schemeClr val="tx1"/>
          </a:solidFill>
          <a:latin typeface="+mn-lt"/>
          <a:ea typeface="+mn-ea"/>
          <a:cs typeface="+mn-cs"/>
        </a:defRPr>
      </a:lvl2pPr>
      <a:lvl3pPr marL="1360805" indent="-272415" algn="l" defTabSz="1088390" rtl="0" eaLnBrk="1" latinLnBrk="0" hangingPunct="1">
        <a:spcBef>
          <a:spcPct val="20000"/>
        </a:spcBef>
        <a:buFont typeface="Arial" pitchFamily="34" charset="0"/>
        <a:buChar char="•"/>
        <a:defRPr sz="2900" kern="1200">
          <a:solidFill>
            <a:schemeClr val="tx1"/>
          </a:solidFill>
          <a:latin typeface="+mn-lt"/>
          <a:ea typeface="+mn-ea"/>
          <a:cs typeface="+mn-cs"/>
        </a:defRPr>
      </a:lvl3pPr>
      <a:lvl4pPr marL="190500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4pPr>
      <a:lvl5pPr marL="244919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p:bodyStyle>
    <p:other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tiff" /><Relationship Id="rId4" Type="http://schemas.openxmlformats.org/officeDocument/2006/relationships/image" Target="../media/image7.tif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tiff"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6613405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ctrTitle"/>
          </p:nvPr>
        </p:nvSpPr>
        <p:spPr>
          <a:xfrm>
            <a:off x="190550" y="405458"/>
            <a:ext cx="11809312" cy="1008111"/>
          </a:xfrm>
        </p:spPr>
        <p:txBody>
          <a:bodyPr>
            <a:noAutofit/>
          </a:bodyPr>
          <a:lstStyle/>
          <a:p>
            <a:pPr algn="l">
              <a:lnSpc>
                <a:spcPct val="150000"/>
              </a:lnSpc>
            </a:pPr>
            <a:r>
              <a:rPr lang="zh-CN" altLang="en-US" sz="4800">
                <a:solidFill>
                  <a:schemeClr val="tx1"/>
                </a:solidFill>
                <a:latin typeface="方正综艺_GBK" pitchFamily="65" charset="-122"/>
                <a:ea typeface="方正综艺_GBK" pitchFamily="65" charset="-122"/>
              </a:rPr>
              <a:t>第四单元　提高创新思维能力</a:t>
            </a:r>
            <a:endParaRPr lang="zh-CN" altLang="en-US" sz="4800">
              <a:solidFill>
                <a:schemeClr val="tx1"/>
              </a:solidFill>
              <a:latin typeface="方正综艺_GBK" pitchFamily="65" charset="-122"/>
              <a:ea typeface="方正综艺_GBK" pitchFamily="65" charset="-122"/>
            </a:endParaRPr>
          </a:p>
        </p:txBody>
      </p:sp>
      <p:sp>
        <p:nvSpPr>
          <p:cNvPr id="6" name="副标题 2"/>
          <p:cNvSpPr txBox="1"/>
          <p:nvPr/>
        </p:nvSpPr>
        <p:spPr>
          <a:xfrm>
            <a:off x="118542" y="2061642"/>
            <a:ext cx="11881320" cy="792088"/>
          </a:xfrm>
          <a:prstGeom prst="rect">
            <a:avLst/>
          </a:prstGeom>
        </p:spPr>
        <p:txBody>
          <a:bodyPr vert="horz" lIns="108850" tIns="54425" rIns="108850" bIns="54425" rtlCol="0">
            <a:noAutofit/>
          </a:bodyPr>
          <a:lstStyle>
            <a:defPPr>
              <a:defRPr lang="zh-CN"/>
            </a:defPPr>
            <a:lvl1pPr marL="0" indent="0" algn="ctr" defTabSz="1088390" rtl="0" eaLnBrk="1" latinLnBrk="0" hangingPunct="1">
              <a:spcBef>
                <a:spcPct val="20000"/>
              </a:spcBef>
              <a:buFont typeface="Arial" pitchFamily="34" charset="0"/>
              <a:buNone/>
              <a:defRPr sz="3800" kern="1200">
                <a:solidFill>
                  <a:schemeClr val="tx1">
                    <a:tint val="75000"/>
                  </a:schemeClr>
                </a:solidFill>
                <a:latin typeface="+mn-lt"/>
                <a:ea typeface="+mn-ea"/>
                <a:cs typeface="+mn-cs"/>
              </a:defRPr>
            </a:lvl1pPr>
            <a:lvl2pPr marL="544195" indent="0" algn="ctr" defTabSz="1088390" rtl="0" eaLnBrk="1" latinLnBrk="0" hangingPunct="1">
              <a:spcBef>
                <a:spcPct val="20000"/>
              </a:spcBef>
              <a:buFont typeface="Arial" pitchFamily="34" charset="0"/>
              <a:buNone/>
              <a:defRPr sz="3300" kern="1200">
                <a:solidFill>
                  <a:schemeClr val="tx1">
                    <a:tint val="75000"/>
                  </a:schemeClr>
                </a:solidFill>
                <a:latin typeface="+mn-lt"/>
                <a:ea typeface="+mn-ea"/>
                <a:cs typeface="+mn-cs"/>
              </a:defRPr>
            </a:lvl2pPr>
            <a:lvl3pPr marL="1088390" indent="0" algn="ctr" defTabSz="1088390" rtl="0" eaLnBrk="1" latinLnBrk="0" hangingPunct="1">
              <a:spcBef>
                <a:spcPct val="20000"/>
              </a:spcBef>
              <a:buFont typeface="Arial" pitchFamily="34" charset="0"/>
              <a:buNone/>
              <a:defRPr sz="2900" kern="1200">
                <a:solidFill>
                  <a:schemeClr val="tx1">
                    <a:tint val="75000"/>
                  </a:schemeClr>
                </a:solidFill>
                <a:latin typeface="+mn-lt"/>
                <a:ea typeface="+mn-ea"/>
                <a:cs typeface="+mn-cs"/>
              </a:defRPr>
            </a:lvl3pPr>
            <a:lvl4pPr marL="163258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4pPr>
            <a:lvl5pPr marL="217678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5pPr>
            <a:lvl6pPr marL="272097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6pPr>
            <a:lvl7pPr marL="326580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7pPr>
            <a:lvl8pPr marL="381000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8pPr>
            <a:lvl9pPr marL="435419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9pPr>
          </a:lstStyle>
          <a:p>
            <a:pPr>
              <a:lnSpc>
                <a:spcPct val="110000"/>
              </a:lnSpc>
              <a:spcBef>
                <a:spcPct val="0"/>
              </a:spcBef>
            </a:pPr>
            <a:r>
              <a:rPr lang="zh-CN" altLang="en-US" sz="4000">
                <a:solidFill>
                  <a:schemeClr val="tx1"/>
                </a:solidFill>
                <a:latin typeface="+mj-lt"/>
                <a:ea typeface="方正小标宋_GBK" pitchFamily="65" charset="-122"/>
              </a:rPr>
              <a:t>第十三课　创新思维要力求超前</a:t>
            </a:r>
            <a:endParaRPr lang="zh-CN" altLang="en-US" sz="4000">
              <a:solidFill>
                <a:schemeClr val="tx1"/>
              </a:solidFill>
              <a:latin typeface="+mj-lt"/>
              <a:ea typeface="方正小标宋_GBK" pitchFamily="65" charset="-122"/>
            </a:endParaRPr>
          </a:p>
        </p:txBody>
      </p:sp>
      <p:sp>
        <p:nvSpPr>
          <p:cNvPr id="7" name="副标题 2"/>
          <p:cNvSpPr txBox="1"/>
          <p:nvPr/>
        </p:nvSpPr>
        <p:spPr>
          <a:xfrm>
            <a:off x="118542" y="3285778"/>
            <a:ext cx="11881320" cy="792088"/>
          </a:xfrm>
          <a:prstGeom prst="rect">
            <a:avLst/>
          </a:prstGeom>
        </p:spPr>
        <p:txBody>
          <a:bodyPr vert="horz" lIns="108850" tIns="54425" rIns="108850" bIns="54425" rtlCol="0">
            <a:noAutofit/>
          </a:bodyPr>
          <a:lstStyle>
            <a:defPPr>
              <a:defRPr lang="zh-CN"/>
            </a:defPPr>
            <a:lvl1pPr marL="0" indent="0" algn="ctr" defTabSz="1088390" rtl="0" eaLnBrk="1" latinLnBrk="0" hangingPunct="1">
              <a:spcBef>
                <a:spcPct val="20000"/>
              </a:spcBef>
              <a:buFont typeface="Arial" pitchFamily="34" charset="0"/>
              <a:buNone/>
              <a:defRPr sz="3800" kern="1200">
                <a:solidFill>
                  <a:schemeClr val="tx1">
                    <a:tint val="75000"/>
                  </a:schemeClr>
                </a:solidFill>
                <a:latin typeface="+mn-lt"/>
                <a:ea typeface="+mn-ea"/>
                <a:cs typeface="+mn-cs"/>
              </a:defRPr>
            </a:lvl1pPr>
            <a:lvl2pPr marL="544195" indent="0" algn="ctr" defTabSz="1088390" rtl="0" eaLnBrk="1" latinLnBrk="0" hangingPunct="1">
              <a:spcBef>
                <a:spcPct val="20000"/>
              </a:spcBef>
              <a:buFont typeface="Arial" pitchFamily="34" charset="0"/>
              <a:buNone/>
              <a:defRPr sz="3300" kern="1200">
                <a:solidFill>
                  <a:schemeClr val="tx1">
                    <a:tint val="75000"/>
                  </a:schemeClr>
                </a:solidFill>
                <a:latin typeface="+mn-lt"/>
                <a:ea typeface="+mn-ea"/>
                <a:cs typeface="+mn-cs"/>
              </a:defRPr>
            </a:lvl2pPr>
            <a:lvl3pPr marL="1088390" indent="0" algn="ctr" defTabSz="1088390" rtl="0" eaLnBrk="1" latinLnBrk="0" hangingPunct="1">
              <a:spcBef>
                <a:spcPct val="20000"/>
              </a:spcBef>
              <a:buFont typeface="Arial" pitchFamily="34" charset="0"/>
              <a:buNone/>
              <a:defRPr sz="2900" kern="1200">
                <a:solidFill>
                  <a:schemeClr val="tx1">
                    <a:tint val="75000"/>
                  </a:schemeClr>
                </a:solidFill>
                <a:latin typeface="+mn-lt"/>
                <a:ea typeface="+mn-ea"/>
                <a:cs typeface="+mn-cs"/>
              </a:defRPr>
            </a:lvl3pPr>
            <a:lvl4pPr marL="163258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4pPr>
            <a:lvl5pPr marL="217678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5pPr>
            <a:lvl6pPr marL="272097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6pPr>
            <a:lvl7pPr marL="326580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7pPr>
            <a:lvl8pPr marL="381000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8pPr>
            <a:lvl9pPr marL="435419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9pPr>
          </a:lstStyle>
          <a:p>
            <a:pPr>
              <a:lnSpc>
                <a:spcPct val="110000"/>
              </a:lnSpc>
              <a:spcBef>
                <a:spcPct val="0"/>
              </a:spcBef>
            </a:pPr>
            <a:r>
              <a:rPr lang="zh-CN" altLang="en-US" sz="3600">
                <a:solidFill>
                  <a:schemeClr val="tx1"/>
                </a:solidFill>
                <a:latin typeface="方正准圆_GBK" pitchFamily="65" charset="-122"/>
                <a:ea typeface="方正准圆_GBK" pitchFamily="65" charset="-122"/>
              </a:rPr>
              <a:t>第二框　超前思维的方法与意义</a:t>
            </a:r>
            <a:endParaRPr lang="zh-CN" altLang="en-US" sz="3600">
              <a:solidFill>
                <a:schemeClr val="tx1"/>
              </a:solidFill>
              <a:latin typeface="方正准圆_GBK" pitchFamily="65" charset="-122"/>
              <a:ea typeface="方正准圆_GBK" pitchFamily="65"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406574" y="1120146"/>
          <a:ext cx="11377265" cy="4181856"/>
        </p:xfrm>
        <a:graphic>
          <a:graphicData uri="http://schemas.openxmlformats.org/drawingml/2006/table">
            <a:tbl>
              <a:tblPr/>
              <a:tblGrid>
                <a:gridCol w="1584176"/>
                <a:gridCol w="1584176"/>
                <a:gridCol w="8208913"/>
              </a:tblGrid>
              <a:tr h="0">
                <a:tc>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学习目标</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gn="just">
                        <a:lnSpc>
                          <a:spcPct val="140000"/>
                        </a:lnSpc>
                        <a:spcAft>
                          <a:spcPct val="0"/>
                        </a:spcAft>
                      </a:pPr>
                      <a:r>
                        <a:rPr lang="en-US" sz="2800" b="1" kern="100">
                          <a:effectLst/>
                          <a:uFill>
                            <a:solidFill>
                              <a:srgbClr val="000000"/>
                            </a:solidFill>
                          </a:uFill>
                          <a:latin typeface="Times New Roman" panose="02020603050405020304" pitchFamily="18" charset="0"/>
                          <a:ea typeface="宋体" panose="02010600030101010101" pitchFamily="2" charset="-122"/>
                          <a:cs typeface="Courier New" panose="02070309020205020404" charset="0"/>
                        </a:rPr>
                        <a:t>1</a:t>
                      </a: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．描述超前思维的方法。</a:t>
                      </a:r>
                      <a:endParaRPr lang="zh-CN" sz="1050" kern="100">
                        <a:effectLst/>
                        <a:uFill>
                          <a:solidFill>
                            <a:srgbClr val="000000"/>
                          </a:solidFill>
                        </a:uFill>
                        <a:latin typeface="DengXian"/>
                        <a:ea typeface="DengXian"/>
                        <a:cs typeface="Courier New" panose="02070309020205020404" charset="0"/>
                      </a:endParaRPr>
                    </a:p>
                    <a:p>
                      <a:pPr algn="just">
                        <a:lnSpc>
                          <a:spcPct val="140000"/>
                        </a:lnSpc>
                        <a:spcAft>
                          <a:spcPct val="0"/>
                        </a:spcAft>
                      </a:pPr>
                      <a:r>
                        <a:rPr lang="en-US" sz="2800" b="1" kern="100">
                          <a:effectLst/>
                          <a:uFill>
                            <a:solidFill>
                              <a:srgbClr val="000000"/>
                            </a:solidFill>
                          </a:uFill>
                          <a:latin typeface="Times New Roman" panose="02020603050405020304" pitchFamily="18" charset="0"/>
                          <a:ea typeface="宋体" panose="02010600030101010101" pitchFamily="2" charset="-122"/>
                          <a:cs typeface="Courier New" panose="02070309020205020404" charset="0"/>
                        </a:rPr>
                        <a:t>2</a:t>
                      </a: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．解释超前思维方法的运用。</a:t>
                      </a:r>
                      <a:endParaRPr lang="zh-CN" sz="1050" kern="100">
                        <a:effectLst/>
                        <a:uFill>
                          <a:solidFill>
                            <a:srgbClr val="000000"/>
                          </a:solidFill>
                        </a:uFill>
                        <a:latin typeface="DengXian"/>
                        <a:ea typeface="DengXian"/>
                        <a:cs typeface="Courier New" panose="02070309020205020404" charset="0"/>
                      </a:endParaRPr>
                    </a:p>
                    <a:p>
                      <a:pPr algn="just">
                        <a:lnSpc>
                          <a:spcPct val="140000"/>
                        </a:lnSpc>
                        <a:spcAft>
                          <a:spcPct val="0"/>
                        </a:spcAft>
                      </a:pPr>
                      <a:r>
                        <a:rPr lang="en-US" sz="2800" b="1" kern="100">
                          <a:effectLst/>
                          <a:uFill>
                            <a:solidFill>
                              <a:srgbClr val="000000"/>
                            </a:solidFill>
                          </a:uFill>
                          <a:latin typeface="Times New Roman" panose="02020603050405020304" pitchFamily="18" charset="0"/>
                          <a:ea typeface="宋体" panose="02010600030101010101" pitchFamily="2" charset="-122"/>
                          <a:cs typeface="Courier New" panose="02070309020205020404" charset="0"/>
                        </a:rPr>
                        <a:t>3</a:t>
                      </a: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．客观评价超前思维的积极意义。</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rowSpan="3">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素养链接</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政治认同</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树立正确的超前思维观。</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科学精神</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掌握超前思维的方法，体会超前思维在预测事物发展态势方面的意义。</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pPr>
                      <a:r>
                        <a:rPr lang="zh-CN" sz="2800" b="1" kern="100">
                          <a:effectLst/>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公共参与</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初步学会运用超前思维的方法预测事物发展态势。</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7" name="Picture 3" descr="E:\收集素材\！！制作样品\全优\全优·新教材做样\栏目.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02718" y="1413570"/>
            <a:ext cx="8764588"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p:cNvSpPr txBox="1">
            <a:spLocks noChangeArrowheads="1"/>
          </p:cNvSpPr>
          <p:nvPr/>
        </p:nvSpPr>
        <p:spPr bwMode="auto">
          <a:xfrm>
            <a:off x="2495550" y="3730212"/>
            <a:ext cx="7343775" cy="701675"/>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4000" smtClean="0">
                <a:solidFill>
                  <a:schemeClr val="tx1"/>
                </a:solidFill>
                <a:latin typeface="方正综艺_GBK" pitchFamily="65" charset="-122"/>
                <a:ea typeface="方正综艺_GBK" pitchFamily="65" charset="-122"/>
              </a:rPr>
              <a:t>自主学习 </a:t>
            </a:r>
            <a:r>
              <a:rPr lang="en-US" altLang="zh-CN" sz="4000" smtClean="0">
                <a:solidFill>
                  <a:schemeClr val="tx1"/>
                </a:solidFill>
                <a:latin typeface="方正综艺_GBK" pitchFamily="65" charset="-122"/>
                <a:ea typeface="方正综艺_GBK" pitchFamily="65" charset="-122"/>
              </a:rPr>
              <a:t>| </a:t>
            </a:r>
            <a:r>
              <a:rPr lang="zh-CN" altLang="en-US" sz="4000" smtClean="0">
                <a:solidFill>
                  <a:schemeClr val="tx1"/>
                </a:solidFill>
                <a:latin typeface="方正综艺_GBK" pitchFamily="65" charset="-122"/>
                <a:ea typeface="方正综艺_GBK" pitchFamily="65" charset="-122"/>
              </a:rPr>
              <a:t>释疑解惑</a:t>
            </a:r>
            <a:endParaRPr lang="zh-CN" altLang="en-US" sz="4000">
              <a:solidFill>
                <a:schemeClr val="tx1"/>
              </a:solidFill>
              <a:latin typeface="方正综艺_GBK" pitchFamily="65" charset="-122"/>
              <a:ea typeface="方正综艺_GBK" pitchFamily="65"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3" name="内容占位符 2"/>
              <p:cNvSpPr>
                <a:spLocks noGrp="1"/>
              </p:cNvSpPr>
              <p:nvPr>
                <p:ph idx="1"/>
              </p:nvPr>
            </p:nvSpPr>
            <p:spPr>
              <a:xfrm>
                <a:off x="415522" y="1319058"/>
                <a:ext cx="11353016" cy="1302868"/>
              </a:xfrm>
            </p:spPr>
            <p:txBody>
              <a:bodyPr/>
              <a:lstStyle/>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1</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．超前思维要运用</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1</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方法。把握了事物发展的内在矛盾，才能对事物发展的状况和趋势作出正确的判断和预见。</a:t>
                </a:r>
                <a:endParaRPr lang="zh-CN" altLang="zh-CN" sz="1050" kern="100">
                  <a:effectLst/>
                  <a:uFill>
                    <a:solidFill>
                      <a:srgbClr val="000000"/>
                    </a:solidFill>
                  </a:uFill>
                  <a:latin typeface="DengXian"/>
                  <a:ea typeface="DengXian"/>
                  <a:cs typeface="Courier New" panose="02070309020205020404" pitchFamily="49" charset="0"/>
                </a:endParaRPr>
              </a:p>
            </p:txBody>
          </p:sp>
        </mc:Choice>
        <mc:Fallback>
          <p:sp>
            <p:nvSpPr>
              <p:cNvPr id="3" name="内容占位符 2"/>
              <p:cNvSpPr>
                <a:spLocks noGrp="1" noRot="1" noChangeAspect="1" noMove="1" noResize="1" noEditPoints="1" noAdjustHandles="1" noChangeArrowheads="1" noChangeShapeType="1" noTextEdit="1"/>
              </p:cNvSpPr>
              <p:nvPr>
                <p:ph idx="1"/>
              </p:nvPr>
            </p:nvSpPr>
            <p:spPr>
              <a:xfrm>
                <a:off x="415522" y="1319058"/>
                <a:ext cx="11353016" cy="1302868"/>
              </a:xfrm>
              <a:blipFill rotWithShape="1">
                <a:blip r:embed="rId2"/>
                <a:stretch>
                  <a:fillRect l="-913" r="-966" b="-11682"/>
                </a:stretch>
              </a:blipFill>
            </p:spPr>
            <p:txBody>
              <a:bodyPr/>
              <a:lstStyle/>
              <a:p>
                <a:r>
                  <a:rPr lang="zh-CN" altLang="en-US">
                    <a:noFill/>
                  </a:rPr>
                  <a:t> </a:t>
                </a:r>
                <a:endParaRPr lang="zh-CN" altLang="en-US">
                  <a:noFill/>
                </a:endParaRPr>
              </a:p>
            </p:txBody>
          </p:sp>
        </mc:Fallback>
      </mc:AlternateContent>
      <p:pic>
        <p:nvPicPr>
          <p:cNvPr id="2051" name="Picture 3" descr="G:\小样\新教材高中全优政治人教必修4(2021.1.30出教师用书)\知识点1.tif"/>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810" y="850307"/>
            <a:ext cx="1821117" cy="3642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小样\新教材高中全优政治人教必修4(2021.1.30出教师用书)\知识点.tif"/>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6810" y="850307"/>
            <a:ext cx="1420836" cy="365760"/>
          </a:xfrm>
          <a:prstGeom prst="rect">
            <a:avLst/>
          </a:prstGeom>
          <a:noFill/>
          <a:extLst>
            <a:ext uri="{909E8E84-426E-40DD-AFC4-6F175D3DCCD1}">
              <a14:hiddenFill xmlns:a14="http://schemas.microsoft.com/office/drawing/2010/main">
                <a:solidFill>
                  <a:srgbClr val="FFFFFF"/>
                </a:solidFill>
              </a14:hiddenFill>
            </a:ext>
          </a:extLst>
        </p:spPr>
      </p:pic>
      <p:sp>
        <p:nvSpPr>
          <p:cNvPr id="12" name="内容占位符 1"/>
          <p:cNvSpPr txBox="1"/>
          <p:nvPr/>
        </p:nvSpPr>
        <p:spPr>
          <a:xfrm>
            <a:off x="2422798" y="769205"/>
            <a:ext cx="9345740" cy="54080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100000"/>
              </a:lnSpc>
            </a:pPr>
            <a:r>
              <a:rPr lang="zh-CN" altLang="zh-CN">
                <a:latin typeface="Times New Roman" panose="02020603050405020304" pitchFamily="18" charset="0"/>
                <a:ea typeface="方正小标宋_GBK" pitchFamily="65" charset="-122"/>
                <a:cs typeface="Times New Roman" panose="02020603050405020304" pitchFamily="18" charset="0"/>
              </a:rPr>
              <a:t>超前思维的方法</a:t>
            </a:r>
            <a:endParaRPr lang="zh-CN" altLang="en-US"/>
          </a:p>
        </p:txBody>
      </p:sp>
      <p:sp>
        <p:nvSpPr>
          <p:cNvPr id="13" name="Rectangle 3"/>
          <p:cNvSpPr>
            <a:spLocks noChangeArrowheads="1"/>
          </p:cNvSpPr>
          <p:nvPr/>
        </p:nvSpPr>
        <p:spPr bwMode="auto">
          <a:xfrm>
            <a:off x="5022946" y="1407570"/>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矛盾分析</a:t>
            </a:r>
            <a:endParaRPr lang="zh-CN" altLang="zh-CN" sz="1050" kern="100">
              <a:latin typeface="宋体" panose="02010600030101010101" pitchFamily="2" charset="-122"/>
              <a:cs typeface="Courier New" panose="02070309020205020404" charset="0"/>
            </a:endParaRPr>
          </a:p>
        </p:txBody>
      </p:sp>
      <p:sp>
        <p:nvSpPr>
          <p:cNvPr id="7" name="内容占位符 2"/>
          <p:cNvSpPr txBox="1"/>
          <p:nvPr/>
        </p:nvSpPr>
        <p:spPr>
          <a:xfrm>
            <a:off x="415522" y="3373393"/>
            <a:ext cx="11353016" cy="2432665"/>
          </a:xfrm>
          <a:prstGeom prst="rect">
            <a:avLst/>
          </a:prstGeom>
          <a:ln>
            <a:solidFill>
              <a:schemeClr val="tx1"/>
            </a:solidFill>
            <a:prstDash val="lgDash"/>
          </a:ln>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tabLst>
                <a:tab pos="5384800"/>
                <a:tab pos="9779000"/>
              </a:tabLst>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713740"/>
            <a:r>
              <a:rPr lang="zh-CN" altLang="zh-CN" kern="100" smtClean="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【知识拓展】矛盾分析法</a:t>
            </a:r>
            <a:endParaRPr lang="zh-CN" altLang="zh-CN" sz="1050" kern="100" smtClean="0">
              <a:uFill>
                <a:solidFill>
                  <a:srgbClr val="000000"/>
                </a:solidFill>
              </a:uFill>
              <a:latin typeface="DengXian"/>
              <a:ea typeface="DengXian"/>
              <a:cs typeface="Courier New" panose="02070309020205020404" charset="0"/>
            </a:endParaRPr>
          </a:p>
          <a:p>
            <a:pPr indent="713740"/>
            <a:r>
              <a:rPr lang="zh-CN" altLang="zh-CN" kern="100" smtClean="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指运用矛盾的观点观察、分析事物内部的各个方面及其运动的状况，以达到认识客观事物的方法。它是定性分析的方法。运用时，必须坚持对立统一的观点，从统一中把握对立，从对立中把握统一。</a:t>
            </a:r>
            <a:endParaRPr lang="zh-CN" altLang="zh-CN" sz="1050" kern="100">
              <a:uFill>
                <a:solidFill>
                  <a:srgbClr val="000000"/>
                </a:solidFill>
              </a:uFill>
              <a:latin typeface="DengXian"/>
              <a:ea typeface="DengXian"/>
              <a:cs typeface="Courier New" panose="02070309020205020404" charset="0"/>
            </a:endParaRPr>
          </a:p>
        </p:txBody>
      </p:sp>
      <p:sp>
        <p:nvSpPr>
          <p:cNvPr id="8" name="内容占位符 1"/>
          <p:cNvSpPr txBox="1"/>
          <p:nvPr/>
        </p:nvSpPr>
        <p:spPr>
          <a:xfrm>
            <a:off x="415522" y="2653313"/>
            <a:ext cx="11353016" cy="66327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r>
              <a:rPr lang="zh-CN" altLang="zh-CN" kern="100" smtClean="0">
                <a:ea typeface="C-KT"/>
                <a:cs typeface="Times New Roman" panose="02020603050405020304"/>
              </a:rPr>
              <a:t></a:t>
            </a:r>
            <a:r>
              <a:rPr lang="zh-CN" altLang="zh-CN" kern="100" smtClean="0">
                <a:ea typeface="黑体" panose="02010600030101010101" pitchFamily="49" charset="-122"/>
                <a:cs typeface="Times New Roman" panose="02020603050405020304"/>
              </a:rPr>
              <a:t>点拨</a:t>
            </a:r>
            <a:r>
              <a:rPr lang="en-US" altLang="zh-CN" kern="100" smtClean="0">
                <a:ea typeface="黑体" panose="02010600030101010101" pitchFamily="49" charset="-122"/>
              </a:rPr>
              <a:t>·</a:t>
            </a:r>
            <a:r>
              <a:rPr lang="zh-CN" altLang="zh-CN" kern="100" smtClean="0">
                <a:ea typeface="黑体" panose="02010600030101010101" pitchFamily="49" charset="-122"/>
                <a:cs typeface="Times New Roman" panose="02020603050405020304"/>
              </a:rPr>
              <a:t>剖析</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linds(horizontal)">
                                      <p:cBhvr>
                                        <p:cTn id="7"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557586"/>
            <a:ext cx="11353016" cy="3035907"/>
          </a:xfrm>
          <a:ln>
            <a:solidFill>
              <a:schemeClr val="tx1"/>
            </a:solidFill>
            <a:prstDash val="lgDash"/>
          </a:ln>
        </p:spPr>
        <p:txBody>
          <a:bodyPr/>
          <a:lstStyle/>
          <a:p>
            <a:pPr indent="0"/>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具体来说，一是必须坚持两点论，防止片面性，切忌</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顾此失彼</a:t>
            </a:r>
            <a:r>
              <a:rPr lang="en-US" altLang="zh-CN" kern="100">
                <a:uFill>
                  <a:solidFill>
                    <a:srgbClr val="000000"/>
                  </a:solidFill>
                </a:uFill>
                <a:latin typeface="宋体" panose="02010600030101010101" pitchFamily="2" charset="-122"/>
                <a:ea typeface="DengXian"/>
                <a:cs typeface="Times New Roman" panose="02020603050405020304" pitchFamily="18" charset="0"/>
              </a:rPr>
              <a:t>”</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二是必须坚持重点论，善于把握主要矛盾和矛盾的主要方面，突出重点，抓住关键。三是必须坚持矛盾的普遍性和特殊性相结合的方法，既要具体分析事物的具体情况，也要注意不要使具体的事物脱离普遍联系。四是必须坚持发展论，分析矛盾的动态，防止思想僵化。</a:t>
            </a:r>
            <a:endParaRPr lang="zh-CN" altLang="zh-CN" sz="1050" kern="100">
              <a:effectLst/>
              <a:uFill>
                <a:solidFill>
                  <a:srgbClr val="000000"/>
                </a:solidFill>
              </a:uFill>
              <a:latin typeface="DengXian"/>
              <a:ea typeface="DengXian"/>
              <a:cs typeface="Courier New" panose="0207030902020502040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3" name="内容占位符 2"/>
              <p:cNvSpPr>
                <a:spLocks noGrp="1"/>
              </p:cNvSpPr>
              <p:nvPr>
                <p:ph idx="1"/>
              </p:nvPr>
            </p:nvSpPr>
            <p:spPr>
              <a:xfrm>
                <a:off x="415522" y="765498"/>
                <a:ext cx="11353016" cy="4399677"/>
              </a:xfrm>
            </p:spPr>
            <p:txBody>
              <a:bodyPr/>
              <a:lstStyle/>
              <a:p>
                <a:pPr indent="713740"/>
                <a:r>
                  <a:rPr lang="en-US" altLang="zh-CN" kern="100" smtClean="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2</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．超前思维要运用推理和</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Times New Roman" panose="02020603050405020304" pitchFamily="18" charset="0"/>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2</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的方法。超前思维是依据事物发展的历史和现实状况，对事物未来的发展趋势进行预测。要把握事物发展的因果关系，就需要运用推理的方法。由于事物的未来发展趋势受诸多因素的影响，人们难以由其过去和现在的状况必然地推知其未来，所以需要运用想象等思维方法弥补其前提条件的不足。</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3</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．超前思维要注重</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Times New Roman" panose="02020603050405020304" pitchFamily="18" charset="0"/>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3</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。超前思维建立在对事物发展情况的把握之上，而把握事物的发展情况离不开调查研究。</a:t>
                </a:r>
                <a:endParaRPr lang="zh-CN" altLang="zh-CN" sz="1050" kern="100">
                  <a:effectLst/>
                  <a:uFill>
                    <a:solidFill>
                      <a:srgbClr val="000000"/>
                    </a:solidFill>
                  </a:uFill>
                  <a:latin typeface="DengXian"/>
                  <a:ea typeface="DengXian"/>
                  <a:cs typeface="Courier New" panose="02070309020205020404" pitchFamily="49" charset="0"/>
                </a:endParaRPr>
              </a:p>
            </p:txBody>
          </p:sp>
        </mc:Choice>
        <mc:Fallback>
          <p:sp>
            <p:nvSpPr>
              <p:cNvPr id="3" name="内容占位符 2"/>
              <p:cNvSpPr>
                <a:spLocks noGrp="1" noRot="1" noChangeAspect="1" noMove="1" noResize="1" noEditPoints="1" noAdjustHandles="1" noChangeArrowheads="1" noChangeShapeType="1" noTextEdit="1"/>
              </p:cNvSpPr>
              <p:nvPr>
                <p:ph idx="1"/>
              </p:nvPr>
            </p:nvSpPr>
            <p:spPr>
              <a:xfrm>
                <a:off x="415522" y="765498"/>
                <a:ext cx="11353016" cy="4399677"/>
              </a:xfrm>
              <a:blipFill rotWithShape="1">
                <a:blip r:embed="rId2"/>
                <a:stretch>
                  <a:fillRect l="-913" r="-966" b="-2774"/>
                </a:stretch>
              </a:blipFill>
            </p:spPr>
            <p:txBody>
              <a:bodyPr/>
              <a:lstStyle/>
              <a:p>
                <a:r>
                  <a:rPr lang="zh-CN" altLang="en-US">
                    <a:noFill/>
                  </a:rPr>
                  <a:t> </a:t>
                </a:r>
                <a:endParaRPr lang="zh-CN" altLang="en-US">
                  <a:noFill/>
                </a:endParaRPr>
              </a:p>
            </p:txBody>
          </p:sp>
        </mc:Fallback>
      </mc:AlternateContent>
      <p:sp>
        <p:nvSpPr>
          <p:cNvPr id="4" name="Rectangle 3"/>
          <p:cNvSpPr>
            <a:spLocks noChangeArrowheads="1"/>
          </p:cNvSpPr>
          <p:nvPr/>
        </p:nvSpPr>
        <p:spPr bwMode="auto">
          <a:xfrm>
            <a:off x="6107297" y="855612"/>
            <a:ext cx="906017"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想象</a:t>
            </a:r>
            <a:endParaRPr lang="zh-CN" altLang="zh-CN" sz="1050" kern="100">
              <a:latin typeface="宋体" panose="02010600030101010101" pitchFamily="2" charset="-122"/>
              <a:cs typeface="Courier New" panose="02070309020205020404" charset="0"/>
            </a:endParaRPr>
          </a:p>
        </p:txBody>
      </p:sp>
      <p:sp>
        <p:nvSpPr>
          <p:cNvPr id="5" name="Rectangle 3"/>
          <p:cNvSpPr>
            <a:spLocks noChangeArrowheads="1"/>
          </p:cNvSpPr>
          <p:nvPr/>
        </p:nvSpPr>
        <p:spPr bwMode="auto">
          <a:xfrm>
            <a:off x="5005675" y="3924797"/>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调查研究</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3" name="内容占位符 2"/>
              <p:cNvSpPr>
                <a:spLocks noGrp="1"/>
              </p:cNvSpPr>
              <p:nvPr>
                <p:ph idx="1"/>
              </p:nvPr>
            </p:nvSpPr>
            <p:spPr>
              <a:xfrm>
                <a:off x="415522" y="765498"/>
                <a:ext cx="11353016" cy="3713656"/>
              </a:xfrm>
            </p:spPr>
            <p:txBody>
              <a:bodyPr/>
              <a:lstStyle/>
              <a:p>
                <a:pPr indent="0"/>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没有调查就没有发言权。调查是有计划、有目的地了解事物的真实情况。研究是对调查得到的材料进行分析、综合，以便认识事物的本质和规律。只有通过调查研究，我们才能对事物作出正确的判断和预测。</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4</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．超前思维要以事物</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Times New Roman" panose="02020603050405020304" pitchFamily="18" charset="0"/>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4</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为根据，是根据事物发展的可能性进行预测的。要提高超前思维的正确性，需要运用科学的思维方法。</a:t>
                </a:r>
                <a:endParaRPr lang="zh-CN" altLang="zh-CN" sz="1050" kern="100">
                  <a:effectLst/>
                  <a:uFill>
                    <a:solidFill>
                      <a:srgbClr val="000000"/>
                    </a:solidFill>
                  </a:uFill>
                  <a:latin typeface="DengXian"/>
                  <a:ea typeface="DengXian"/>
                  <a:cs typeface="Courier New" panose="02070309020205020404" pitchFamily="49" charset="0"/>
                </a:endParaRPr>
              </a:p>
            </p:txBody>
          </p:sp>
        </mc:Choice>
        <mc:Fallback>
          <p:sp>
            <p:nvSpPr>
              <p:cNvPr id="3" name="内容占位符 2"/>
              <p:cNvSpPr>
                <a:spLocks noGrp="1" noRot="1" noChangeAspect="1" noMove="1" noResize="1" noEditPoints="1" noAdjustHandles="1" noChangeArrowheads="1" noChangeShapeType="1" noTextEdit="1"/>
              </p:cNvSpPr>
              <p:nvPr>
                <p:ph idx="1"/>
              </p:nvPr>
            </p:nvSpPr>
            <p:spPr>
              <a:xfrm>
                <a:off x="415522" y="765498"/>
                <a:ext cx="11353016" cy="3713656"/>
              </a:xfrm>
              <a:blipFill rotWithShape="1">
                <a:blip r:embed="rId2"/>
                <a:stretch>
                  <a:fillRect l="-913" r="-966" b="-3448"/>
                </a:stretch>
              </a:blipFill>
            </p:spPr>
            <p:txBody>
              <a:bodyPr/>
              <a:lstStyle/>
              <a:p>
                <a:r>
                  <a:rPr lang="zh-CN" altLang="en-US">
                    <a:noFill/>
                  </a:rPr>
                  <a:t> </a:t>
                </a:r>
                <a:endParaRPr lang="zh-CN" altLang="en-US">
                  <a:noFill/>
                </a:endParaRPr>
              </a:p>
            </p:txBody>
          </p:sp>
        </mc:Fallback>
      </mc:AlternateContent>
      <p:sp>
        <p:nvSpPr>
          <p:cNvPr id="4" name="Rectangle 3"/>
          <p:cNvSpPr>
            <a:spLocks noChangeArrowheads="1"/>
          </p:cNvSpPr>
          <p:nvPr/>
        </p:nvSpPr>
        <p:spPr bwMode="auto">
          <a:xfrm>
            <a:off x="5382907" y="2646759"/>
            <a:ext cx="1988045"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发展的状况</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2058078"/>
            <a:ext cx="11353016" cy="2451836"/>
          </a:xfrm>
          <a:ln>
            <a:solidFill>
              <a:schemeClr val="tx1"/>
            </a:solidFill>
            <a:prstDash val="lgDash"/>
          </a:ln>
        </p:spPr>
        <p:txBody>
          <a:bodyPr/>
          <a:lstStyle/>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【提醒】</a:t>
            </a:r>
            <a:r>
              <a:rPr lang="en-US" altLang="zh-CN" kern="100">
                <a:uFill>
                  <a:solidFill>
                    <a:srgbClr val="000000"/>
                  </a:solidFill>
                </a:uFill>
                <a:latin typeface="Times New Roman" panose="02020603050405020304" pitchFamily="18" charset="0"/>
                <a:ea typeface="仿宋" panose="02010609060101010101" pitchFamily="49" charset="-122"/>
                <a:cs typeface="Courier New" panose="02070309020205020404" charset="0"/>
              </a:rPr>
              <a:t>(1)</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超前思维要以事物发展的状况为根据，是根据事物发展的可能性进行预测的。超前思维不是幻想思维，不能陷入不切实际的胡思乱想之中。</a:t>
            </a:r>
            <a:endParaRPr lang="zh-CN" altLang="zh-CN" sz="1050" kern="100">
              <a:uFill>
                <a:solidFill>
                  <a:srgbClr val="000000"/>
                </a:solidFill>
              </a:uFill>
              <a:latin typeface="DengXian"/>
              <a:ea typeface="DengXian"/>
              <a:cs typeface="Courier New" panose="02070309020205020404" charset="0"/>
            </a:endParaRPr>
          </a:p>
          <a:p>
            <a:pPr indent="713740"/>
            <a:r>
              <a:rPr lang="en-US" altLang="zh-CN" kern="100">
                <a:uFill>
                  <a:solidFill>
                    <a:srgbClr val="000000"/>
                  </a:solidFill>
                </a:uFill>
                <a:latin typeface="Times New Roman" panose="02020603050405020304" pitchFamily="18" charset="0"/>
                <a:ea typeface="仿宋" panose="02010609060101010101" pitchFamily="49" charset="-122"/>
                <a:cs typeface="Courier New" panose="02070309020205020404" charset="0"/>
              </a:rPr>
              <a:t>(2)</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要提高超前思维的正确性，需要运用科学的思维方法。</a:t>
            </a:r>
            <a:endParaRPr lang="zh-CN" altLang="zh-CN" sz="1050" kern="100">
              <a:effectLst/>
              <a:uFill>
                <a:solidFill>
                  <a:srgbClr val="000000"/>
                </a:solidFill>
              </a:uFill>
              <a:latin typeface="DengXian"/>
              <a:ea typeface="DengXian"/>
              <a:cs typeface="Courier New" panose="02070309020205020404" charset="0"/>
            </a:endParaRPr>
          </a:p>
        </p:txBody>
      </p:sp>
      <p:sp>
        <p:nvSpPr>
          <p:cNvPr id="4" name="内容占位符 1"/>
          <p:cNvSpPr txBox="1"/>
          <p:nvPr/>
        </p:nvSpPr>
        <p:spPr>
          <a:xfrm>
            <a:off x="415522" y="1337998"/>
            <a:ext cx="11353016" cy="66327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r>
              <a:rPr lang="zh-CN" altLang="zh-CN" kern="100" smtClean="0">
                <a:ea typeface="C-KT"/>
                <a:cs typeface="Times New Roman" panose="02020603050405020304"/>
              </a:rPr>
              <a:t></a:t>
            </a:r>
            <a:r>
              <a:rPr lang="zh-CN" altLang="zh-CN" kern="100" smtClean="0">
                <a:ea typeface="黑体" panose="02010600030101010101" pitchFamily="49" charset="-122"/>
                <a:cs typeface="Times New Roman" panose="02020603050405020304"/>
              </a:rPr>
              <a:t>点拨</a:t>
            </a:r>
            <a:r>
              <a:rPr lang="en-US" altLang="zh-CN" kern="100" smtClean="0">
                <a:ea typeface="黑体" panose="02010600030101010101" pitchFamily="49" charset="-122"/>
              </a:rPr>
              <a:t>·</a:t>
            </a:r>
            <a:r>
              <a:rPr lang="zh-CN" altLang="zh-CN" kern="100" smtClean="0">
                <a:ea typeface="黑体" panose="02010600030101010101" pitchFamily="49" charset="-122"/>
                <a:cs typeface="Times New Roman" panose="02020603050405020304"/>
              </a:rPr>
              <a:t>剖析</a:t>
            </a: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mc:AlternateContent>
        <mc:Choice Requires="a14">
          <p:sp>
            <p:nvSpPr>
              <p:cNvPr id="3" name="内容占位符 2"/>
              <p:cNvSpPr>
                <a:spLocks noGrp="1"/>
              </p:cNvSpPr>
              <p:nvPr>
                <p:ph idx="1"/>
              </p:nvPr>
            </p:nvSpPr>
            <p:spPr>
              <a:xfrm>
                <a:off x="415522" y="1269554"/>
                <a:ext cx="11353016" cy="4641090"/>
              </a:xfrm>
            </p:spPr>
            <p:txBody>
              <a:bodyPr/>
              <a:lstStyle/>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1</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．超前思维有助于人们能动地</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1</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，也有助于人们趋利避害、防患于未然，成功地</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2</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effectLst/>
                  <a:uFill>
                    <a:solidFill>
                      <a:srgbClr val="000000"/>
                    </a:solidFill>
                  </a:uFill>
                  <a:latin typeface="DengXian"/>
                  <a:ea typeface="DengXian"/>
                  <a:cs typeface="Courier New" panose="02070309020205020404" pitchFamily="49"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2</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．培养超前意识，提高超前思维水平，利用超前思维的前瞻性功能，有利于我们规划</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3</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的方案，有利于企业开发供给侧的产品和市场，有利于社会绘制更为全面合理的服务蓝图，有利于国家和民族进行科学的顶层设计和</a:t>
                </a:r>
                <a14:m>
                  <m:oMathPara>
                    <m:oMathParaPr>
                      <m:jc/>
                    </m:oMathParaPr>
                    <m:oMath>
                      <m:borderBox>
                        <m:borderBoxPr>
                          <m:ctrlPr>
                            <a:rPr lang="zh-CN" altLang="zh-CN" i="1" kern="100">
                              <a:uFill>
                                <a:solidFill>
                                  <a:srgbClr val="000000"/>
                                </a:solidFill>
                              </a:uFill>
                              <a:latin typeface="Cambria Math" panose="02040503050406030204" pitchFamily="18" charset="0"/>
                              <a:ea typeface="Cambria Math" panose="02040503050406030204" pitchFamily="18" charset="0"/>
                              <a:cs typeface="MS Mincho" panose="02020609040205080304" pitchFamily="49" charset="-128"/>
                            </a:rPr>
                          </m:ctrlPr>
                        </m:borderBoxPr>
                        <m:e>
                          <m:r>
                            <a:rPr lang="en-US" altLang="zh-CN" i="1" kern="100">
                              <a:uFill>
                                <a:solidFill>
                                  <a:srgbClr val="000000"/>
                                </a:solidFill>
                              </a:uFill>
                              <a:latin typeface="Cambria Math" panose="02040503050406030204" pitchFamily="18" charset="0"/>
                              <a:ea typeface="宋体" panose="02010600030101010101" pitchFamily="2" charset="-122"/>
                              <a:cs typeface="Times New Roman" panose="02020603050405020304" pitchFamily="18" charset="0"/>
                            </a:rPr>
                            <m:t>4</m:t>
                          </m:r>
                        </m:e>
                      </m:borderBox>
                    </m:oMath>
                  </m:oMathPara>
                </a14:m>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，推动经济社会的持续健康发展。</a:t>
                </a:r>
                <a:endParaRPr lang="zh-CN" altLang="zh-CN" sz="1050" kern="100">
                  <a:effectLst/>
                  <a:uFill>
                    <a:solidFill>
                      <a:srgbClr val="000000"/>
                    </a:solidFill>
                  </a:uFill>
                  <a:latin typeface="DengXian"/>
                  <a:ea typeface="DengXian"/>
                  <a:cs typeface="Courier New" panose="02070309020205020404" pitchFamily="49" charset="0"/>
                </a:endParaRPr>
              </a:p>
            </p:txBody>
          </p:sp>
        </mc:Choice>
        <mc:Fallback>
          <p:sp>
            <p:nvSpPr>
              <p:cNvPr id="3" name="内容占位符 2"/>
              <p:cNvSpPr>
                <a:spLocks noGrp="1" noRot="1" noChangeAspect="1" noMove="1" noResize="1" noEditPoints="1" noAdjustHandles="1" noChangeArrowheads="1" noChangeShapeType="1" noTextEdit="1"/>
              </p:cNvSpPr>
              <p:nvPr>
                <p:ph idx="1"/>
              </p:nvPr>
            </p:nvSpPr>
            <p:spPr>
              <a:xfrm>
                <a:off x="415522" y="1269554"/>
                <a:ext cx="11353016" cy="4641090"/>
              </a:xfrm>
              <a:blipFill rotWithShape="1">
                <a:blip r:embed="rId2"/>
                <a:stretch>
                  <a:fillRect l="-913" r="-966" b="-656"/>
                </a:stretch>
              </a:blipFill>
            </p:spPr>
            <p:txBody>
              <a:bodyPr/>
              <a:lstStyle/>
              <a:p>
                <a:r>
                  <a:rPr lang="zh-CN" altLang="en-US">
                    <a:noFill/>
                  </a:rPr>
                  <a:t> </a:t>
                </a:r>
                <a:endParaRPr lang="zh-CN" altLang="en-US">
                  <a:noFill/>
                </a:endParaRPr>
              </a:p>
            </p:txBody>
          </p:sp>
        </mc:Fallback>
      </mc:AlternateContent>
      <p:sp>
        <p:nvSpPr>
          <p:cNvPr id="12" name="内容占位符 1"/>
          <p:cNvSpPr txBox="1"/>
          <p:nvPr/>
        </p:nvSpPr>
        <p:spPr>
          <a:xfrm>
            <a:off x="2422798" y="693490"/>
            <a:ext cx="9345740" cy="54080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100000"/>
              </a:lnSpc>
            </a:pPr>
            <a:r>
              <a:rPr lang="zh-CN" altLang="zh-CN">
                <a:latin typeface="Times New Roman" panose="02020603050405020304" pitchFamily="18" charset="0"/>
                <a:ea typeface="方正小标宋_GBK" pitchFamily="65" charset="-122"/>
                <a:cs typeface="Times New Roman" panose="02020603050405020304" pitchFamily="18" charset="0"/>
              </a:rPr>
              <a:t>超前思维的意义</a:t>
            </a:r>
            <a:endParaRPr lang="zh-CN" altLang="en-US"/>
          </a:p>
        </p:txBody>
      </p:sp>
      <p:sp>
        <p:nvSpPr>
          <p:cNvPr id="13" name="Rectangle 3"/>
          <p:cNvSpPr>
            <a:spLocks noChangeArrowheads="1"/>
          </p:cNvSpPr>
          <p:nvPr/>
        </p:nvSpPr>
        <p:spPr bwMode="auto">
          <a:xfrm>
            <a:off x="6670524" y="1350728"/>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认识世界</a:t>
            </a:r>
            <a:endParaRPr lang="zh-CN" altLang="zh-CN" sz="1050" kern="100">
              <a:latin typeface="宋体" panose="02010600030101010101" pitchFamily="2" charset="-122"/>
              <a:cs typeface="Courier New" panose="02070309020205020404" charset="0"/>
            </a:endParaRPr>
          </a:p>
        </p:txBody>
      </p:sp>
      <p:pic>
        <p:nvPicPr>
          <p:cNvPr id="7" name="Picture 3" descr="G:\小样\新教材高中全优政治人教必修4(2021.1.30出教师用书)\知识点2.tif"/>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810" y="788280"/>
            <a:ext cx="1824183" cy="36483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a:spLocks noChangeArrowheads="1"/>
          </p:cNvSpPr>
          <p:nvPr/>
        </p:nvSpPr>
        <p:spPr bwMode="auto">
          <a:xfrm>
            <a:off x="5428282" y="2016793"/>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改造世界</a:t>
            </a:r>
            <a:endParaRPr lang="zh-CN" altLang="zh-CN" sz="1050" kern="100">
              <a:latin typeface="宋体" panose="02010600030101010101" pitchFamily="2" charset="-122"/>
              <a:cs typeface="Courier New" panose="02070309020205020404" charset="0"/>
            </a:endParaRPr>
          </a:p>
        </p:txBody>
      </p:sp>
      <p:sp>
        <p:nvSpPr>
          <p:cNvPr id="8" name="Rectangle 3"/>
          <p:cNvSpPr>
            <a:spLocks noChangeArrowheads="1"/>
          </p:cNvSpPr>
          <p:nvPr/>
        </p:nvSpPr>
        <p:spPr bwMode="auto">
          <a:xfrm>
            <a:off x="4393011" y="3310383"/>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成长成才</a:t>
            </a:r>
            <a:endParaRPr lang="zh-CN" altLang="zh-CN" sz="1050" kern="100">
              <a:latin typeface="宋体" panose="02010600030101010101" pitchFamily="2" charset="-122"/>
              <a:cs typeface="Courier New" panose="02070309020205020404" charset="0"/>
            </a:endParaRPr>
          </a:p>
        </p:txBody>
      </p:sp>
      <p:sp>
        <p:nvSpPr>
          <p:cNvPr id="9" name="Rectangle 3"/>
          <p:cNvSpPr>
            <a:spLocks noChangeArrowheads="1"/>
          </p:cNvSpPr>
          <p:nvPr/>
        </p:nvSpPr>
        <p:spPr bwMode="auto">
          <a:xfrm>
            <a:off x="5446387" y="4572869"/>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zh-CN"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整体谋划</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linds(horizontal)">
                                      <p:cBhvr>
                                        <p:cTn id="7" dur="500"/>
                                        <p:tgtEl>
                                          <p:spTgt spid="1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blinds(horizontal)">
                                      <p:cBhvr>
                                        <p:cTn id="17" dur="500"/>
                                        <p:tgtEl>
                                          <p:spTgt spid="8">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blinds(horizontal)">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266646"/>
            <a:ext cx="11353016" cy="5071849"/>
          </a:xfrm>
          <a:ln>
            <a:solidFill>
              <a:schemeClr val="tx1"/>
            </a:solidFill>
            <a:prstDash val="lgDash"/>
          </a:ln>
        </p:spPr>
        <p:txBody>
          <a:bodyPr/>
          <a:lstStyle/>
          <a:p>
            <a:pPr indent="713740">
              <a:lnSpc>
                <a:spcPct val="130000"/>
              </a:lnSpc>
            </a:pP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【知识拓展】顶层设计</a:t>
            </a:r>
            <a:endParaRPr lang="zh-CN" altLang="zh-CN" sz="1050" kern="100">
              <a:uFill>
                <a:solidFill>
                  <a:srgbClr val="000000"/>
                </a:solidFill>
              </a:uFill>
              <a:latin typeface="DengXian"/>
              <a:ea typeface="DengXian"/>
              <a:cs typeface="Courier New" panose="02070309020205020404" charset="0"/>
            </a:endParaRPr>
          </a:p>
          <a:p>
            <a:pPr indent="713740">
              <a:lnSpc>
                <a:spcPct val="130000"/>
              </a:lnSpc>
            </a:pP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顶层设计是指运用系统的方法，从全局的角度，对某项任务或者某个项目的各个方面、各个层次、各个要素统筹规划，以集中有效资源，高效快捷地实现目标。一是顶层决定性，顶层设计是自高端向低端展开的设计方法，核心理念与目标都源自顶层，因此顶层决定底层，高端决定低端；二是整体关联性，顶层设计强调设计对象内部要素之间围绕核心理念和顶层目标所形成的关联、匹配与有机衔接；三是实际可操作性，设计的基本要求是表述简洁明确，设计成果具备可行性，因此顶层设计成果应是可实施的、可操作的。</a:t>
            </a:r>
            <a:endParaRPr lang="zh-CN" altLang="zh-CN" sz="1050" kern="100">
              <a:effectLst/>
              <a:uFill>
                <a:solidFill>
                  <a:srgbClr val="000000"/>
                </a:solidFill>
              </a:uFill>
              <a:latin typeface="DengXian"/>
              <a:ea typeface="DengXian"/>
              <a:cs typeface="Courier New" panose="02070309020205020404" charset="0"/>
            </a:endParaRPr>
          </a:p>
        </p:txBody>
      </p:sp>
      <p:sp>
        <p:nvSpPr>
          <p:cNvPr id="4" name="内容占位符 1"/>
          <p:cNvSpPr txBox="1"/>
          <p:nvPr/>
        </p:nvSpPr>
        <p:spPr>
          <a:xfrm>
            <a:off x="415522" y="603376"/>
            <a:ext cx="11353016" cy="663270"/>
          </a:xfrm>
          <a:prstGeom prst="rect">
            <a:avLst/>
          </a:prstGeom>
        </p:spPr>
        <p:txBody>
          <a:bodyPr vert="horz" wrap="square" lIns="108850" tIns="54425" rIns="108850" bIns="54425" rtlCol="0">
            <a:spAutoFit/>
          </a:bodyPr>
          <a:lstStyle>
            <a:defPPr>
              <a:defRPr lang="zh-CN"/>
            </a:defPPr>
            <a:lvl1pPr marL="0" indent="720090" algn="just" defTabSz="1088390" rtl="0" eaLnBrk="1" latinLnBrk="0" hangingPunct="0">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r>
              <a:rPr lang="zh-CN" altLang="zh-CN" kern="100" smtClean="0">
                <a:ea typeface="C-KT"/>
                <a:cs typeface="Times New Roman" panose="02020603050405020304"/>
              </a:rPr>
              <a:t></a:t>
            </a:r>
            <a:r>
              <a:rPr lang="zh-CN" altLang="zh-CN" kern="100" smtClean="0">
                <a:ea typeface="黑体" panose="02010600030101010101" pitchFamily="49" charset="-122"/>
                <a:cs typeface="Times New Roman" panose="02020603050405020304"/>
              </a:rPr>
              <a:t>点拨</a:t>
            </a:r>
            <a:r>
              <a:rPr lang="en-US" altLang="zh-CN" kern="100" smtClean="0">
                <a:ea typeface="黑体" panose="02010600030101010101" pitchFamily="49" charset="-122"/>
              </a:rPr>
              <a:t>·</a:t>
            </a:r>
            <a:r>
              <a:rPr lang="zh-CN" altLang="zh-CN" kern="100" smtClean="0">
                <a:ea typeface="黑体" panose="02010600030101010101" pitchFamily="49" charset="-122"/>
                <a:cs typeface="Times New Roman" panose="02020603050405020304"/>
              </a:rPr>
              <a:t>剖析</a:t>
            </a: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960425"/>
            <a:ext cx="11353016" cy="4845633"/>
          </a:xfrm>
          <a:ln>
            <a:solidFill>
              <a:schemeClr val="tx1"/>
            </a:solidFill>
            <a:prstDash val="lgDash"/>
          </a:ln>
        </p:spPr>
        <p:txBody>
          <a:bodyPr/>
          <a:lstStyle/>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【判断】</a:t>
            </a:r>
            <a:endParaRPr lang="zh-CN" altLang="zh-CN" sz="1050" kern="100">
              <a:uFill>
                <a:solidFill>
                  <a:srgbClr val="000000"/>
                </a:solidFill>
              </a:uFill>
              <a:latin typeface="DengXian"/>
              <a:ea typeface="DengXian"/>
              <a:cs typeface="Courier New" panose="02070309020205020404"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(1)</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超前思维能使人们通过前瞻性思考，把握事物发展状态，帮助人们规划和调整思路，从而进行正确的决策，抓住有利的发展机遇。</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en-US" altLang="zh-CN" kern="100" smtClean="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a:t>
            </a:r>
            <a:endParaRPr lang="zh-CN" altLang="zh-CN" sz="1050" kern="100">
              <a:uFill>
                <a:solidFill>
                  <a:srgbClr val="000000"/>
                </a:solidFill>
              </a:uFill>
              <a:latin typeface="DengXian"/>
              <a:ea typeface="DengXian"/>
              <a:cs typeface="Courier New" panose="02070309020205020404" charset="0"/>
            </a:endParaRPr>
          </a:p>
          <a:p>
            <a:pPr indent="713740"/>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(2)</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利用超前思维的前瞻性功能，企业就能开发供给侧的产品和市场。</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en-US" altLang="zh-CN" kern="100" smtClean="0">
                <a:uFill>
                  <a:solidFill>
                    <a:srgbClr val="000000"/>
                  </a:solidFill>
                </a:uFill>
                <a:latin typeface="Times New Roman" panose="02020603050405020304" pitchFamily="18" charset="0"/>
                <a:ea typeface="宋体" panose="02010600030101010101" pitchFamily="2" charset="-122"/>
                <a:cs typeface="Courier New" panose="02070309020205020404" charset="0"/>
              </a:rPr>
              <a:t>	(</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uFill>
                  <a:solidFill>
                    <a:srgbClr val="000000"/>
                  </a:solidFill>
                </a:uFill>
                <a:latin typeface="Times New Roman" panose="02020603050405020304" pitchFamily="18" charset="0"/>
                <a:ea typeface="宋体" panose="02010600030101010101" pitchFamily="2" charset="-122"/>
                <a:cs typeface="Courier New" panose="02070309020205020404" charset="0"/>
              </a:rPr>
              <a:t>)</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利用超前思维的前瞻性功能，有利于企业开发供给侧的产品和市场。</a:t>
            </a:r>
            <a:endParaRPr lang="zh-CN" altLang="zh-CN" sz="1050" kern="100">
              <a:effectLst/>
              <a:uFill>
                <a:solidFill>
                  <a:srgbClr val="000000"/>
                </a:solidFill>
              </a:uFill>
              <a:latin typeface="DengXian"/>
              <a:ea typeface="DengXian"/>
              <a:cs typeface="Courier New" panose="02070309020205020404" charset="0"/>
            </a:endParaRPr>
          </a:p>
        </p:txBody>
      </p:sp>
      <p:sp>
        <p:nvSpPr>
          <p:cNvPr id="5" name="Rectangle 3"/>
          <p:cNvSpPr>
            <a:spLocks noChangeArrowheads="1"/>
          </p:cNvSpPr>
          <p:nvPr/>
        </p:nvSpPr>
        <p:spPr bwMode="auto">
          <a:xfrm>
            <a:off x="10505801" y="2842561"/>
            <a:ext cx="54534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en-US" altLang="zh-CN" sz="2800" b="1">
                <a:solidFill>
                  <a:srgbClr val="FF0000"/>
                </a:solidFill>
                <a:latin typeface="宋体" panose="02010600030101010101" pitchFamily="2" charset="-122"/>
                <a:cs typeface="Times New Roman" panose="02020603050405020304" pitchFamily="18" charset="0"/>
              </a:rPr>
              <a:t>√</a:t>
            </a:r>
            <a:endParaRPr lang="zh-CN" altLang="zh-CN" sz="1050" kern="100">
              <a:latin typeface="宋体" panose="02010600030101010101" pitchFamily="2" charset="-122"/>
              <a:cs typeface="Courier New" panose="02070309020205020404" charset="0"/>
            </a:endParaRPr>
          </a:p>
        </p:txBody>
      </p:sp>
      <p:sp>
        <p:nvSpPr>
          <p:cNvPr id="6" name="Rectangle 3"/>
          <p:cNvSpPr>
            <a:spLocks noChangeArrowheads="1"/>
          </p:cNvSpPr>
          <p:nvPr/>
        </p:nvSpPr>
        <p:spPr bwMode="auto">
          <a:xfrm>
            <a:off x="10505801" y="4068813"/>
            <a:ext cx="54534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2790825"/>
              </a:tabLst>
            </a:pPr>
            <a:r>
              <a:rPr lang="en-US" altLang="zh-CN" sz="2800" b="1">
                <a:solidFill>
                  <a:srgbClr val="FF0000"/>
                </a:solidFill>
                <a:latin typeface="宋体" panose="02010600030101010101" pitchFamily="2" charset="-122"/>
                <a:cs typeface="Times New Roman" panose="02020603050405020304" pitchFamily="18" charset="0"/>
              </a:rPr>
              <a:t>×</a:t>
            </a:r>
            <a:endParaRPr lang="zh-CN" altLang="zh-CN" sz="1050" kern="100">
              <a:latin typeface="宋体" panose="02010600030101010101" pitchFamily="2" charset="-122"/>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linds(horizontal)">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7" name="Picture 3" descr="E:\收集素材\！！制作样品\全优\全优·新教材做样\栏目.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02718" y="1413570"/>
            <a:ext cx="8764588"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p:cNvSpPr txBox="1">
            <a:spLocks noChangeArrowheads="1"/>
          </p:cNvSpPr>
          <p:nvPr/>
        </p:nvSpPr>
        <p:spPr bwMode="auto">
          <a:xfrm>
            <a:off x="2495550" y="3730212"/>
            <a:ext cx="7343775" cy="701675"/>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4000" smtClean="0">
                <a:solidFill>
                  <a:schemeClr val="tx1"/>
                </a:solidFill>
                <a:latin typeface="方正综艺_GBK" pitchFamily="65" charset="-122"/>
                <a:ea typeface="方正综艺_GBK" pitchFamily="65" charset="-122"/>
              </a:rPr>
              <a:t>合作探究 </a:t>
            </a:r>
            <a:r>
              <a:rPr lang="en-US" altLang="zh-CN" sz="4000" smtClean="0">
                <a:solidFill>
                  <a:schemeClr val="tx1"/>
                </a:solidFill>
                <a:latin typeface="方正综艺_GBK" pitchFamily="65" charset="-122"/>
                <a:ea typeface="方正综艺_GBK" pitchFamily="65" charset="-122"/>
              </a:rPr>
              <a:t>| </a:t>
            </a:r>
            <a:r>
              <a:rPr lang="zh-CN" altLang="en-US" sz="4000" smtClean="0">
                <a:solidFill>
                  <a:schemeClr val="tx1"/>
                </a:solidFill>
                <a:latin typeface="方正综艺_GBK" pitchFamily="65" charset="-122"/>
                <a:ea typeface="方正综艺_GBK" pitchFamily="65" charset="-122"/>
              </a:rPr>
              <a:t>重难突破</a:t>
            </a:r>
            <a:endParaRPr lang="zh-CN" altLang="en-US" sz="4000">
              <a:solidFill>
                <a:schemeClr val="tx1"/>
              </a:solidFill>
              <a:latin typeface="方正综艺_GBK" pitchFamily="65" charset="-122"/>
              <a:ea typeface="方正综艺_GBK" pitchFamily="65"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15522" y="1341562"/>
            <a:ext cx="11353016" cy="4242391"/>
          </a:xfrm>
        </p:spPr>
        <p:txBody>
          <a:bodyPr/>
          <a:lstStyle/>
          <a:p>
            <a:pPr indent="713740" algn="ctr"/>
            <a:r>
              <a:rPr lang="zh-CN" altLang="zh-CN" kern="100">
                <a:uFill>
                  <a:solidFill>
                    <a:srgbClr val="000000"/>
                  </a:solidFill>
                </a:uFill>
                <a:latin typeface="Times New Roman" panose="02020603050405020304" pitchFamily="18" charset="0"/>
                <a:ea typeface="方正小标宋_GBK" pitchFamily="65" charset="-122"/>
                <a:cs typeface="Times New Roman" panose="02020603050405020304" pitchFamily="18" charset="0"/>
              </a:rPr>
              <a:t>【情境讨论】</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党的二十大报告指出，全面建设社会主义现代化国家，是一项伟大而艰巨的事业，前途光明，任重道远。当前，世界百年未有之大变局加速演进，新一轮科技革命和产业变革深入发展，国际力量对比深刻调整，我国发展面临新的战略机遇。同时，世纪疫情影响深远，逆全球化思潮抬头，单边主义、保护主义明显上升，世界经济复苏乏力，局部冲突和动荡频发，全球性问题加剧，世界进入新的动荡变革期。</a:t>
            </a:r>
            <a:endParaRPr lang="zh-CN" altLang="zh-CN" sz="1050" kern="100">
              <a:effectLst/>
              <a:uFill>
                <a:solidFill>
                  <a:srgbClr val="000000"/>
                </a:solidFill>
              </a:uFill>
              <a:latin typeface="DengXian"/>
              <a:ea typeface="DengXian"/>
              <a:cs typeface="Courier New" panose="02070309020205020404" charset="0"/>
            </a:endParaRPr>
          </a:p>
        </p:txBody>
      </p:sp>
      <p:pic>
        <p:nvPicPr>
          <p:cNvPr id="1026" name="Picture 2" descr="议题1+"/>
          <p:cNvPicPr>
            <a:picLocks noChangeAspect="1" noChangeArrowheads="1"/>
          </p:cNvPicPr>
          <p:nvPr/>
        </p:nvPicPr>
        <p:blipFill>
          <a:blip r:embed="rId2">
            <a:extLst>
              <a:ext uri="{28A0092B-C50C-407E-A947-70E740481C1C}">
                <a14:useLocalDpi xmlns:a14="http://schemas.microsoft.com/office/drawing/2010/main" val="0"/>
              </a:ext>
            </a:extLst>
          </a:blip>
          <a:srcRect t="28674" b="29437"/>
          <a:stretch>
            <a:fillRect/>
          </a:stretch>
        </p:blipFill>
        <p:spPr bwMode="auto">
          <a:xfrm>
            <a:off x="397626" y="767100"/>
            <a:ext cx="8397875"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议题1+"/>
          <p:cNvPicPr>
            <a:picLocks noChangeAspect="1" noChangeArrowheads="1"/>
          </p:cNvPicPr>
          <p:nvPr/>
        </p:nvPicPr>
        <p:blipFill>
          <a:blip r:embed="rId2">
            <a:extLst>
              <a:ext uri="{28A0092B-C50C-407E-A947-70E740481C1C}">
                <a14:useLocalDpi xmlns:a14="http://schemas.microsoft.com/office/drawing/2010/main" val="0"/>
              </a:ext>
            </a:extLst>
          </a:blip>
          <a:srcRect l="65026" t="28674" b="29437"/>
          <a:stretch>
            <a:fillRect/>
          </a:stretch>
        </p:blipFill>
        <p:spPr bwMode="auto">
          <a:xfrm>
            <a:off x="8750554" y="767100"/>
            <a:ext cx="3017984"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议题1+"/>
          <p:cNvPicPr>
            <a:picLocks noChangeAspect="1" noChangeArrowheads="1"/>
          </p:cNvPicPr>
          <p:nvPr/>
        </p:nvPicPr>
        <p:blipFill>
          <a:blip r:embed="rId2">
            <a:extLst>
              <a:ext uri="{28A0092B-C50C-407E-A947-70E740481C1C}">
                <a14:useLocalDpi xmlns:a14="http://schemas.microsoft.com/office/drawing/2010/main" val="0"/>
              </a:ext>
            </a:extLst>
          </a:blip>
          <a:srcRect l="65026" t="28674" b="29437"/>
          <a:stretch>
            <a:fillRect/>
          </a:stretch>
        </p:blipFill>
        <p:spPr bwMode="auto">
          <a:xfrm>
            <a:off x="1414686" y="767100"/>
            <a:ext cx="432048"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内容占位符 2"/>
          <p:cNvSpPr txBox="1"/>
          <p:nvPr/>
        </p:nvSpPr>
        <p:spPr>
          <a:xfrm>
            <a:off x="1486694" y="773445"/>
            <a:ext cx="10200888" cy="497711"/>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90000"/>
              </a:lnSpc>
              <a:tabLst>
                <a:tab pos="1520825"/>
              </a:tabLst>
            </a:pPr>
            <a:r>
              <a:rPr lang="zh-CN" altLang="zh-CN">
                <a:latin typeface="Times New Roman" panose="02020603050405020304" pitchFamily="18" charset="0"/>
                <a:ea typeface="黑体" panose="02010600030101010101" pitchFamily="49" charset="-122"/>
                <a:cs typeface="Times New Roman" panose="02020603050405020304" pitchFamily="18" charset="0"/>
              </a:rPr>
              <a:t>怎样正确理解超前思维的方法与意义</a:t>
            </a:r>
            <a:endParaRPr lang="zh-CN" altLang="en-US">
              <a:latin typeface="黑体" panose="02010600030101010101" pitchFamily="49" charset="-122"/>
              <a:ea typeface="黑体" panose="02010600030101010101" pitchFamily="49"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内容占位符 1"/>
          <p:cNvSpPr>
            <a:spLocks noGrp="1"/>
          </p:cNvSpPr>
          <p:nvPr>
            <p:ph idx="1"/>
          </p:nvPr>
        </p:nvSpPr>
        <p:spPr>
          <a:xfrm>
            <a:off x="415522" y="765498"/>
            <a:ext cx="11353016" cy="3639149"/>
          </a:xfrm>
        </p:spPr>
        <p:txBody>
          <a:bodyPr/>
          <a:lstStyle/>
          <a:p>
            <a:pPr indent="0"/>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我国改革发展稳定面临不少深层次矛盾躲不开、绕不过，党的建设特别是党风廉政建设和反腐败斗争面临不少顽固性、多发性问题，来自外部的打压遏制随时可能升级。我国发展进入战略机遇和风险挑战并存、不确定难预料因素增多的时期，各种</a:t>
            </a:r>
            <a:r>
              <a:rPr lang="zh-CN" altLang="zh-CN" kern="100">
                <a:uFill>
                  <a:solidFill>
                    <a:srgbClr val="000000"/>
                  </a:solidFill>
                </a:uFill>
                <a:latin typeface="DengXian"/>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黑天鹅</a:t>
            </a:r>
            <a:r>
              <a:rPr lang="zh-CN" altLang="zh-CN" kern="100">
                <a:uFill>
                  <a:solidFill>
                    <a:srgbClr val="000000"/>
                  </a:solidFill>
                </a:uFill>
                <a:latin typeface="DengXian"/>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灰犀牛</a:t>
            </a:r>
            <a:r>
              <a:rPr lang="zh-CN" altLang="zh-CN" kern="100">
                <a:uFill>
                  <a:solidFill>
                    <a:srgbClr val="000000"/>
                  </a:solidFill>
                </a:uFill>
                <a:latin typeface="DengXian"/>
                <a:ea typeface="宋体" panose="02010600030101010101" pitchFamily="2"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事件随时可能发生。我们必须增强忧患意识，坚持底线思维，做到居安思危、未雨绸缪，准备经受风高浪急甚至惊涛骇浪的重大考验。</a:t>
            </a:r>
            <a:endParaRPr lang="zh-CN" altLang="zh-CN" sz="1050" kern="100">
              <a:effectLst/>
              <a:uFill>
                <a:solidFill>
                  <a:srgbClr val="000000"/>
                </a:solidFill>
              </a:uFill>
              <a:latin typeface="DengXian"/>
              <a:ea typeface="DengXian"/>
              <a:cs typeface="Courier New" panose="0207030902020502040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内容占位符 1"/>
          <p:cNvSpPr>
            <a:spLocks noGrp="1"/>
          </p:cNvSpPr>
          <p:nvPr>
            <p:ph idx="1"/>
          </p:nvPr>
        </p:nvSpPr>
        <p:spPr>
          <a:xfrm>
            <a:off x="415522" y="765498"/>
            <a:ext cx="11353016" cy="4845633"/>
          </a:xfrm>
        </p:spPr>
        <p:txBody>
          <a:bodyPr/>
          <a:lstStyle/>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问题</a:t>
            </a:r>
            <a:r>
              <a:rPr lang="en-US" altLang="zh-CN" kern="100">
                <a:uFill>
                  <a:solidFill>
                    <a:srgbClr val="000000"/>
                  </a:solidFill>
                </a:uFill>
                <a:latin typeface="Times New Roman" panose="02020603050405020304" pitchFamily="18" charset="0"/>
                <a:ea typeface="黑体" panose="02010600030101010101" pitchFamily="49" charset="-122"/>
                <a:cs typeface="Courier New" panose="02070309020205020404" charset="0"/>
              </a:rPr>
              <a:t>1</a:t>
            </a: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党的二十大报告对我国全面建设社会主义现代化国家发展前景的前瞻性预测主要运用了什么方法？</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党的二十大报告依据当前国内国际的现状利用超前思维进行分析推理，综合归纳得出结论，主要运用了矛盾分析法和推理的方法。</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问题</a:t>
            </a:r>
            <a:r>
              <a:rPr lang="en-US" altLang="zh-CN" kern="100">
                <a:uFill>
                  <a:solidFill>
                    <a:srgbClr val="000000"/>
                  </a:solidFill>
                </a:uFill>
                <a:latin typeface="Times New Roman" panose="02020603050405020304" pitchFamily="18" charset="0"/>
                <a:ea typeface="黑体" panose="02010600030101010101" pitchFamily="49" charset="-122"/>
                <a:cs typeface="Courier New" panose="02070309020205020404" charset="0"/>
              </a:rPr>
              <a:t>2</a:t>
            </a:r>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a:t>
            </a:r>
            <a:r>
              <a:rPr lang="zh-CN" altLang="zh-CN" kern="100">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上述报告内容体现超前思维是怎样进行预测的？</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solidFill>
                  <a:srgbClr val="FF00FF"/>
                </a:solidFill>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提示：</a:t>
            </a:r>
            <a:r>
              <a:rPr lang="zh-CN" altLang="zh-CN" kern="100">
                <a:uFill>
                  <a:solidFill>
                    <a:srgbClr val="000000"/>
                  </a:solidFill>
                </a:uFill>
                <a:latin typeface="Times New Roman" panose="02020603050405020304" pitchFamily="18" charset="0"/>
                <a:ea typeface="仿宋" panose="02010609060101010101" pitchFamily="49" charset="-122"/>
                <a:cs typeface="Times New Roman" panose="02020603050405020304" pitchFamily="18" charset="0"/>
              </a:rPr>
              <a:t>党的二十大报告对我国全面建设社会主义现代化国家的发展前景进行超前思维的前瞻性预测，是以事物发展的状况为根据，是根据事物发展的可能性进行预测的。</a:t>
            </a:r>
            <a:endParaRPr lang="zh-CN" altLang="zh-CN" sz="1050" kern="100">
              <a:effectLst/>
              <a:uFill>
                <a:solidFill>
                  <a:srgbClr val="000000"/>
                </a:solidFill>
              </a:uFill>
              <a:latin typeface="DengXian"/>
              <a:ea typeface="DengXian"/>
              <a:cs typeface="Courier New" panose="020703090202050204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内容占位符 1"/>
          <p:cNvSpPr>
            <a:spLocks noGrp="1"/>
          </p:cNvSpPr>
          <p:nvPr>
            <p:ph idx="1"/>
          </p:nvPr>
        </p:nvSpPr>
        <p:spPr>
          <a:xfrm>
            <a:off x="415522" y="765498"/>
            <a:ext cx="11353016" cy="1226181"/>
          </a:xfrm>
        </p:spPr>
        <p:txBody>
          <a:bodyPr/>
          <a:lstStyle/>
          <a:p>
            <a:pPr indent="713740" algn="ctr"/>
            <a:r>
              <a:rPr lang="zh-CN" altLang="zh-CN" kern="100">
                <a:uFill>
                  <a:solidFill>
                    <a:srgbClr val="000000"/>
                  </a:solidFill>
                </a:uFill>
                <a:latin typeface="Times New Roman" panose="02020603050405020304" pitchFamily="18" charset="0"/>
                <a:ea typeface="方正小标宋_GBK" pitchFamily="65" charset="-122"/>
                <a:cs typeface="Times New Roman" panose="02020603050405020304" pitchFamily="18" charset="0"/>
              </a:rPr>
              <a:t>【重难整合】</a:t>
            </a:r>
            <a:endParaRPr lang="zh-CN" altLang="zh-CN" sz="1050" kern="100">
              <a:uFill>
                <a:solidFill>
                  <a:srgbClr val="000000"/>
                </a:solidFill>
              </a:uFill>
              <a:latin typeface="DengXian"/>
              <a:ea typeface="DengXian"/>
              <a:cs typeface="Courier New" panose="02070309020205020404" charset="0"/>
            </a:endParaRPr>
          </a:p>
          <a:p>
            <a:pPr indent="713740"/>
            <a:r>
              <a:rPr lang="zh-CN" altLang="zh-CN" kern="100">
                <a:uFill>
                  <a:solidFill>
                    <a:srgbClr val="000000"/>
                  </a:solidFill>
                </a:uFill>
                <a:latin typeface="Times New Roman" panose="02020603050405020304" pitchFamily="18" charset="0"/>
                <a:ea typeface="黑体" panose="02010600030101010101" pitchFamily="49" charset="-122"/>
                <a:cs typeface="Times New Roman" panose="02020603050405020304" pitchFamily="18" charset="0"/>
              </a:rPr>
              <a:t>全面理解超前思维的方法</a:t>
            </a:r>
            <a:endParaRPr lang="zh-CN" altLang="zh-CN" sz="1050" kern="100">
              <a:effectLst/>
              <a:uFill>
                <a:solidFill>
                  <a:srgbClr val="000000"/>
                </a:solidFill>
              </a:uFill>
              <a:latin typeface="DengXian"/>
              <a:ea typeface="DengXian"/>
              <a:cs typeface="Courier New" panose="02070309020205020404" charset="0"/>
            </a:endParaRPr>
          </a:p>
        </p:txBody>
      </p:sp>
      <p:graphicFrame>
        <p:nvGraphicFramePr>
          <p:cNvPr id="3" name="表格 2"/>
          <p:cNvGraphicFramePr>
            <a:graphicFrameLocks noGrp="1"/>
          </p:cNvGraphicFramePr>
          <p:nvPr/>
        </p:nvGraphicFramePr>
        <p:xfrm>
          <a:off x="609600" y="2133650"/>
          <a:ext cx="10971213" cy="2987040"/>
        </p:xfrm>
        <a:graphic>
          <a:graphicData uri="http://schemas.openxmlformats.org/drawingml/2006/table">
            <a:tbl>
              <a:tblPr/>
              <a:tblGrid>
                <a:gridCol w="1597174"/>
                <a:gridCol w="9374039"/>
              </a:tblGrid>
              <a:tr h="2984018">
                <a:tc>
                  <a:txBody>
                    <a:bodyPr vert="horz" wrap="square"/>
                    <a:lstStyle/>
                    <a:p>
                      <a:pPr algn="just">
                        <a:lnSpc>
                          <a:spcPct val="14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运用矛盾分析方法</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任何事物、任何时候都存在矛盾，事物的内在矛盾是推动事物发展的内在动力，并决定事物发展的方向。矛盾分析方法是分析矛盾、解决矛盾的方法。把握了事物发展的内在矛盾，才能对事物发展的状况和趋势作出正确的判断和预见</a:t>
                      </a:r>
                      <a:endParaRPr lang="zh-CN" sz="1050" kern="100">
                        <a:effectLst/>
                        <a:uFill>
                          <a:solidFill>
                            <a:srgbClr val="000000"/>
                          </a:solidFill>
                        </a:uFill>
                        <a:latin typeface="DengXian"/>
                        <a:ea typeface="DengXian"/>
                        <a:cs typeface="Courier New" panose="02070309020205020404"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3" name="表格 2"/>
          <p:cNvGraphicFramePr>
            <a:graphicFrameLocks noGrp="1"/>
          </p:cNvGraphicFramePr>
          <p:nvPr/>
        </p:nvGraphicFramePr>
        <p:xfrm>
          <a:off x="268865" y="693490"/>
          <a:ext cx="11658989" cy="5547360"/>
        </p:xfrm>
        <a:graphic>
          <a:graphicData uri="http://schemas.openxmlformats.org/drawingml/2006/table">
            <a:tbl>
              <a:tblPr/>
              <a:tblGrid>
                <a:gridCol w="1865901"/>
                <a:gridCol w="9793088"/>
              </a:tblGrid>
              <a:tr h="2089638">
                <a:tc>
                  <a:txBody>
                    <a:bodyPr vert="horz" wrap="square"/>
                    <a:lstStyle/>
                    <a:p>
                      <a:pPr algn="just">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运用推理和想象的方法</a:t>
                      </a:r>
                      <a:endParaRPr lang="zh-CN" sz="2800" kern="100">
                        <a:effectLst/>
                        <a:uFill>
                          <a:solidFill>
                            <a:srgbClr val="000000"/>
                          </a:solidFill>
                        </a:uFill>
                        <a:latin typeface="DengXian"/>
                        <a:ea typeface="DengXian"/>
                        <a:cs typeface="Courier New" panose="02070309020205020404" charset="0"/>
                      </a:endParaRPr>
                    </a:p>
                  </a:txBody>
                  <a:tcPr marL="39980" marR="39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是依据事物发展的历史和现实状况，对事物未来的发展趋势进行预测。要把握事物发展的因果关系，就需要运用推理的方法。由于事物的未来发展趋势受诸多因素的影响，人们难以由其过去和现在的状况必然地推知其未来，所以需要运用想象等思维方法弥补其前提条件的不足</a:t>
                      </a:r>
                      <a:endParaRPr lang="zh-CN" sz="2800" kern="100">
                        <a:effectLst/>
                        <a:uFill>
                          <a:solidFill>
                            <a:srgbClr val="000000"/>
                          </a:solidFill>
                        </a:uFill>
                        <a:latin typeface="DengXian"/>
                        <a:ea typeface="DengXian"/>
                        <a:cs typeface="Courier New" panose="02070309020205020404" charset="0"/>
                      </a:endParaRPr>
                    </a:p>
                  </a:txBody>
                  <a:tcPr marL="39980" marR="39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93092">
                <a:tc>
                  <a:txBody>
                    <a:bodyPr vert="horz" wrap="square"/>
                    <a:lstStyle/>
                    <a:p>
                      <a:pPr algn="just">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注重调查研究</a:t>
                      </a:r>
                      <a:endParaRPr lang="zh-CN" sz="2800" kern="100">
                        <a:effectLst/>
                        <a:uFill>
                          <a:solidFill>
                            <a:srgbClr val="000000"/>
                          </a:solidFill>
                        </a:uFill>
                        <a:latin typeface="DengXian"/>
                        <a:ea typeface="DengXian"/>
                        <a:cs typeface="Courier New" panose="02070309020205020404" charset="0"/>
                      </a:endParaRPr>
                    </a:p>
                  </a:txBody>
                  <a:tcPr marL="39980" marR="39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调查是有计划、有目的地了解事物的真实情况。研究是对调查得到的材料进行分析、综合，以便认识事物的本质和规律，从而对事物作出正确的判断和预测</a:t>
                      </a:r>
                      <a:endParaRPr lang="zh-CN" sz="2800" kern="100">
                        <a:effectLst/>
                        <a:uFill>
                          <a:solidFill>
                            <a:srgbClr val="000000"/>
                          </a:solidFill>
                        </a:uFill>
                        <a:latin typeface="DengXian"/>
                        <a:ea typeface="DengXian"/>
                        <a:cs typeface="Courier New" panose="02070309020205020404" charset="0"/>
                      </a:endParaRPr>
                    </a:p>
                  </a:txBody>
                  <a:tcPr marL="39980" marR="39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44819">
                <a:tc>
                  <a:txBody>
                    <a:bodyPr vert="horz" wrap="square"/>
                    <a:lstStyle/>
                    <a:p>
                      <a:pPr algn="just">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运用科学的思维方法</a:t>
                      </a:r>
                      <a:endParaRPr lang="zh-CN" sz="2800" kern="100">
                        <a:effectLst/>
                        <a:uFill>
                          <a:solidFill>
                            <a:srgbClr val="000000"/>
                          </a:solidFill>
                        </a:uFill>
                        <a:latin typeface="DengXian"/>
                        <a:ea typeface="DengXian"/>
                        <a:cs typeface="Courier New" panose="02070309020205020404" charset="0"/>
                      </a:endParaRPr>
                    </a:p>
                  </a:txBody>
                  <a:tcPr marL="39980" marR="39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30000"/>
                        </a:lnSpc>
                        <a:spcAft>
                          <a:spcPct val="0"/>
                        </a:spcAft>
                      </a:pPr>
                      <a:r>
                        <a:rPr lang="zh-CN" sz="2800" b="1" kern="100">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超前思维要以事物发展的状况为根据，是根据事物发展的可能性进行预测的。超前思维不能陷于不切实际的胡思乱想之中</a:t>
                      </a:r>
                      <a:endParaRPr lang="zh-CN" sz="2800" kern="100">
                        <a:effectLst/>
                        <a:uFill>
                          <a:solidFill>
                            <a:srgbClr val="000000"/>
                          </a:solidFill>
                        </a:uFill>
                        <a:latin typeface="DengXian"/>
                        <a:ea typeface="DengXian"/>
                        <a:cs typeface="Courier New" panose="02070309020205020404" charset="0"/>
                      </a:endParaRPr>
                    </a:p>
                  </a:txBody>
                  <a:tcPr marL="39980" marR="399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https://d.book118.com/577066134053006054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自定义 2">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18</Slides>
  <Notes>0</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18</vt:i4>
      </vt:variant>
    </vt:vector>
  </HeadingPairs>
  <TitlesOfParts>
    <vt:vector baseType="lpstr" size="34">
      <vt:lpstr>Arial</vt:lpstr>
      <vt:lpstr>Calibri</vt:lpstr>
      <vt:lpstr>Times New Roman</vt:lpstr>
      <vt:lpstr>宋体</vt:lpstr>
      <vt:lpstr>楷体_GB2312</vt:lpstr>
      <vt:lpstr>微软雅黑</vt:lpstr>
      <vt:lpstr>方正综艺_GBK</vt:lpstr>
      <vt:lpstr>方正小标宋_GBK</vt:lpstr>
      <vt:lpstr>方正准圆_GBK</vt:lpstr>
      <vt:lpstr>DengXian</vt:lpstr>
      <vt:lpstr>Courier New</vt:lpstr>
      <vt:lpstr>黑体</vt:lpstr>
      <vt:lpstr>仿宋</vt:lpstr>
      <vt:lpstr>C-KT</vt:lpstr>
      <vt:lpstr>楷体</vt:lpstr>
      <vt:lpstr>Office Theme</vt:lpstr>
      <vt:lpstr>第四单元　提高创新思维能力</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2024-09-28T14:54:28.983</cp:lastPrinted>
  <dcterms:created xsi:type="dcterms:W3CDTF">2024-09-28T06:54:29Z</dcterms:created>
  <dcterms:modified xsi:type="dcterms:W3CDTF">2024-09-28T06:54:30Z</dcterms:modified>
</cp:coreProperties>
</file>