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HPKUCC+MS-UIGothic"/>
      <p:regular r:id="rId18"/>
    </p:embeddedFont>
    <p:embeddedFont>
      <p:font typeface="SJWKPP+WEQHPP+ArialMT"/>
      <p:regular r:id="rId19"/>
    </p:embeddedFont>
    <p:embeddedFont>
      <p:font typeface="WOEFPS+GRKDLO+MicrosoftYaHei-Bold"/>
      <p:regular r:id="rId20"/>
    </p:embeddedFont>
    <p:embeddedFont>
      <p:font typeface="DBGNUM+VGOPAA+MicrosoftYaHei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ECDBF0-51E3-450C-A14F-401D28EA45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A0A23B-783D-4E53-8D7C-43AD0780F5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2EE200-BE65-4674-920C-D2A5A2D79B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F6EAED-FD5A-4E2D-A333-94A677CEB9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D83466-E05B-4F58-AAFA-69315FD9F2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D5FFF4-213B-4372-911A-9C4AD9D8A2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C151D3-B380-4A9B-95F6-307DA07F21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F56B24-9ECF-4D55-8A85-F854A615C6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86E575-A6AE-4B16-8107-95A1E48D4C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4AC110-7FA4-487A-8BF9-548DFF989E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08AB3B-6035-429C-A9A4-17CC8D3060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7105121110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1580" y="1123469"/>
            <a:ext cx="6893033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3">
                <a:solidFill>
                  <a:srgbClr val="083502"/>
                </a:solidFill>
                <a:latin typeface="HPKUCC+MS-UIGothic"/>
                <a:cs typeface="HPKUCC+MS-UIGothic"/>
              </a:rPr>
              <a:t>型糖尿病</a:t>
            </a:r>
            <a:r>
              <a:rPr sz="5150" spc="25">
                <a:solidFill>
                  <a:srgbClr val="083502"/>
                </a:solidFill>
                <a:latin typeface="SimSun"/>
                <a:cs typeface="SimSun"/>
              </a:rPr>
              <a:t>围</a:t>
            </a:r>
            <a:r>
              <a:rPr sz="5150" spc="25">
                <a:solidFill>
                  <a:srgbClr val="083502"/>
                </a:solidFill>
                <a:latin typeface="HPKUCC+MS-UIGothic"/>
                <a:cs typeface="HPKUCC+MS-UIGothic"/>
              </a:rPr>
              <a:t>手</a:t>
            </a:r>
            <a:r>
              <a:rPr sz="5150" spc="25">
                <a:solidFill>
                  <a:srgbClr val="083502"/>
                </a:solidFill>
                <a:latin typeface="SimSun"/>
                <a:cs typeface="SimSun"/>
              </a:rPr>
              <a:t>术</a:t>
            </a:r>
            <a:r>
              <a:rPr sz="5150" spc="25">
                <a:solidFill>
                  <a:srgbClr val="083502"/>
                </a:solidFill>
                <a:latin typeface="HPKUCC+MS-UIGothic"/>
                <a:cs typeface="HPKUCC+MS-UIGothic"/>
              </a:rPr>
              <a:t>期管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25">
                <a:solidFill>
                  <a:srgbClr val="083502"/>
                </a:solidFill>
                <a:latin typeface="HPKUCC+MS-UIGothic"/>
                <a:cs typeface="HPKUCC+MS-UIGothic"/>
              </a:rPr>
              <a:t>理</a:t>
            </a:r>
            <a:r>
              <a:rPr sz="5150" spc="25">
                <a:solidFill>
                  <a:srgbClr val="083502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083502"/>
                </a:solidFill>
                <a:latin typeface="HPKUCC+MS-UIGothic"/>
                <a:cs typeface="HPKUCC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499859" y="1395920"/>
            <a:ext cx="3100037" cy="352713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45AE37"/>
                </a:solidFill>
                <a:latin typeface="SJWKPP+WEQHPP+ArialMT"/>
                <a:cs typeface="SJWKPP+WEQHPP+ArialMT"/>
              </a:rPr>
              <a:t>•</a:t>
            </a:r>
            <a:r>
              <a:rPr sz="2450" spc="128">
                <a:solidFill>
                  <a:srgbClr val="45AE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5AE37"/>
                </a:solidFill>
                <a:latin typeface="HPKUCC+MS-UIGothic"/>
                <a:cs typeface="HPKUCC+MS-UIGothic"/>
              </a:rPr>
              <a:t>糖尿病基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础</a:t>
            </a:r>
            <a:r>
              <a:rPr sz="2400">
                <a:solidFill>
                  <a:srgbClr val="45AE37"/>
                </a:solidFill>
                <a:latin typeface="HPKUCC+MS-UIGothic"/>
                <a:cs typeface="HPKUCC+MS-UIGothic"/>
              </a:rPr>
              <a:t>知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识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45AE37"/>
                </a:solidFill>
                <a:latin typeface="SJWKPP+WEQHPP+ArialMT"/>
                <a:cs typeface="SJWKPP+WEQHPP+ArialMT"/>
              </a:rPr>
              <a:t>•</a:t>
            </a:r>
            <a:r>
              <a:rPr sz="2450" spc="128">
                <a:solidFill>
                  <a:srgbClr val="45AE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5AE37"/>
                </a:solidFill>
                <a:latin typeface="HPKUCC+MS-UIGothic"/>
                <a:cs typeface="HPKUCC+MS-UIGothic"/>
              </a:rPr>
              <a:t>糖尿病与手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术风险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45AE37"/>
                </a:solidFill>
                <a:latin typeface="SJWKPP+WEQHPP+ArialMT"/>
                <a:cs typeface="SJWKPP+WEQHPP+ArialMT"/>
              </a:rPr>
              <a:t>•</a:t>
            </a:r>
            <a:r>
              <a:rPr sz="2450" spc="128">
                <a:solidFill>
                  <a:srgbClr val="45AE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术</a:t>
            </a:r>
            <a:r>
              <a:rPr sz="2400">
                <a:solidFill>
                  <a:srgbClr val="45AE37"/>
                </a:solidFill>
                <a:latin typeface="HPKUCC+MS-UIGothic"/>
                <a:cs typeface="HPKUCC+MS-UIGothic"/>
              </a:rPr>
              <a:t>前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评</a:t>
            </a:r>
            <a:r>
              <a:rPr sz="2400">
                <a:solidFill>
                  <a:srgbClr val="45AE37"/>
                </a:solidFill>
                <a:latin typeface="HPKUCC+MS-UIGothic"/>
                <a:cs typeface="HPKUCC+MS-UIGothic"/>
              </a:rPr>
              <a:t>估与准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备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45AE37"/>
                </a:solidFill>
                <a:latin typeface="SJWKPP+WEQHPP+ArialMT"/>
                <a:cs typeface="SJWKPP+WEQHPP+ArialMT"/>
              </a:rPr>
              <a:t>•</a:t>
            </a:r>
            <a:r>
              <a:rPr sz="2450" spc="128">
                <a:solidFill>
                  <a:srgbClr val="45AE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术</a:t>
            </a:r>
            <a:r>
              <a:rPr sz="2400">
                <a:solidFill>
                  <a:srgbClr val="45AE37"/>
                </a:solidFill>
                <a:latin typeface="HPKUCC+MS-UIGothic"/>
                <a:cs typeface="HPKUCC+MS-UIGothic"/>
              </a:rPr>
              <a:t>中管理与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监测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45AE37"/>
                </a:solidFill>
                <a:latin typeface="SJWKPP+WEQHPP+ArialMT"/>
                <a:cs typeface="SJWKPP+WEQHPP+ArialMT"/>
              </a:rPr>
              <a:t>•</a:t>
            </a:r>
            <a:r>
              <a:rPr sz="2450" spc="128">
                <a:solidFill>
                  <a:srgbClr val="45AE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术</a:t>
            </a:r>
            <a:r>
              <a:rPr sz="2400">
                <a:solidFill>
                  <a:srgbClr val="45AE37"/>
                </a:solidFill>
                <a:latin typeface="HPKUCC+MS-UIGothic"/>
                <a:cs typeface="HPKUCC+MS-UIGothic"/>
              </a:rPr>
              <a:t>后管理与康复</a:t>
            </a:r>
          </a:p>
          <a:p>
            <a:pPr marL="0" marR="0">
              <a:lnSpc>
                <a:spcPts val="2552"/>
              </a:lnSpc>
              <a:spcBef>
                <a:spcPts val="1767"/>
              </a:spcBef>
              <a:spcAft>
                <a:spcPct val="0"/>
              </a:spcAft>
            </a:pPr>
            <a:r>
              <a:rPr sz="2450">
                <a:solidFill>
                  <a:srgbClr val="45AE37"/>
                </a:solidFill>
                <a:latin typeface="SJWKPP+WEQHPP+ArialMT"/>
                <a:cs typeface="SJWKPP+WEQHPP+ArialMT"/>
              </a:rPr>
              <a:t>•</a:t>
            </a:r>
            <a:r>
              <a:rPr sz="2450" spc="128">
                <a:solidFill>
                  <a:srgbClr val="45AE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5AE37"/>
                </a:solidFill>
                <a:latin typeface="HPKUCC+MS-UIGothic"/>
                <a:cs typeface="HPKUCC+MS-UIGothic"/>
              </a:rPr>
              <a:t>案例分析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856229" y="3066002"/>
            <a:ext cx="4092905" cy="292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200"/>
              </a:lnSpc>
              <a:spcBef>
                <a:spcPct val="0"/>
              </a:spcBef>
              <a:spcAft>
                <a:spcPct val="0"/>
              </a:spcAft>
            </a:pPr>
            <a:r>
              <a:rPr sz="9200" spc="28">
                <a:solidFill>
                  <a:srgbClr val="45AE37"/>
                </a:solidFill>
                <a:latin typeface="HPKUCC+MS-UIGothic"/>
                <a:cs typeface="HPKUCC+MS-UIGothic"/>
              </a:rPr>
              <a:t>目</a:t>
            </a:r>
            <a:r>
              <a:rPr sz="9200">
                <a:solidFill>
                  <a:srgbClr val="45AE37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1580" y="107265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083502"/>
                </a:solidFill>
                <a:latin typeface="WOEFPS+GRKDLO+MicrosoftYaHei-Bold"/>
                <a:cs typeface="WOEFPS+GRKDLO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2503471"/>
            <a:ext cx="4120921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83502"/>
                </a:solidFill>
                <a:latin typeface="HPKUCC+MS-UIGothic"/>
                <a:cs typeface="HPKUCC+MS-UIGothic"/>
              </a:rPr>
              <a:t>糖尿病基</a:t>
            </a:r>
            <a:r>
              <a:rPr sz="3800" spc="27">
                <a:solidFill>
                  <a:srgbClr val="083502"/>
                </a:solidFill>
                <a:latin typeface="SimSun"/>
                <a:cs typeface="SimSun"/>
              </a:rPr>
              <a:t>础</a:t>
            </a:r>
            <a:r>
              <a:rPr sz="3800" spc="23">
                <a:solidFill>
                  <a:srgbClr val="083502"/>
                </a:solidFill>
                <a:latin typeface="HPKUCC+MS-UIGothic"/>
                <a:cs typeface="HPKUCC+MS-UIGothic"/>
              </a:rPr>
              <a:t>知</a:t>
            </a:r>
            <a:r>
              <a:rPr sz="3800">
                <a:solidFill>
                  <a:srgbClr val="083502"/>
                </a:solidFill>
                <a:latin typeface="SimSun"/>
                <a:cs typeface="SimSun"/>
              </a:rPr>
              <a:t>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211580" y="4845829"/>
            <a:ext cx="6120100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89D77F"/>
                </a:solidFill>
                <a:latin typeface="WOEFPS+GRKDLO+MicrosoftYaHei-Bold"/>
                <a:cs typeface="WOEFPS+GRKDLO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HPKUCC+MS-UIGothic"/>
                <a:cs typeface="HPKUCC+MS-UIGothic"/>
              </a:rPr>
              <a:t>糖尿病的定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45AE37"/>
                </a:solidFill>
                <a:latin typeface="HPKUCC+MS-UIGothic"/>
                <a:cs typeface="HPKUCC+MS-UIGothic"/>
              </a:rPr>
              <a:t>与分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45AE37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45AE37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45AE37"/>
                </a:solidFill>
                <a:latin typeface="HPKUCC+MS-UIGothic"/>
                <a:cs typeface="HPKUCC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HPKUCC+MS-UIGothic"/>
                <a:cs typeface="HPKUCC+MS-UIGothic"/>
              </a:rPr>
              <a:t>糖尿病的病因和病理机制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866890" y="1652174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45AE37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738619" y="401373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45AE37"/>
                </a:solidFill>
                <a:latin typeface="SimSun"/>
                <a:cs typeface="SimSun"/>
              </a:rPr>
              <a:t>详细</a:t>
            </a:r>
            <a:r>
              <a:rPr sz="2000" spc="25">
                <a:solidFill>
                  <a:srgbClr val="45AE37"/>
                </a:solidFill>
                <a:latin typeface="HPKUCC+MS-UIGothic"/>
                <a:cs typeface="HPKUCC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HPKUCC+MS-UIGothic"/>
                <a:cs typeface="HPKUCC+MS-UIGothic"/>
              </a:rPr>
              <a:t>糖尿病的症状和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诊</a:t>
            </a:r>
            <a:r>
              <a:rPr sz="3000">
                <a:solidFill>
                  <a:srgbClr val="45AE37"/>
                </a:solidFill>
                <a:latin typeface="HPKUCC+MS-UIGothic"/>
                <a:cs typeface="HPKUCC+MS-UIGothic"/>
              </a:rPr>
              <a:t>断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45AE37"/>
                </a:solidFill>
                <a:latin typeface="HPKUCC+MS-UIGothic"/>
                <a:cs typeface="HPKUCC+MS-UIGothic"/>
              </a:rPr>
              <a:t>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10202541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PKUCC+MS-UIGothic"/>
                <a:cs typeface="HPKUCC+MS-UIGothic"/>
              </a:rPr>
              <a:t>糖尿病的症状主要包括多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饮</a:t>
            </a:r>
            <a:r>
              <a:rPr sz="1500">
                <a:solidFill>
                  <a:srgbClr val="FFFFFF"/>
                </a:solidFill>
                <a:latin typeface="HPKUCC+MS-UIGothic"/>
                <a:cs typeface="HPKUCC+MS-UIGothic"/>
              </a:rPr>
              <a:t>、多尿、多食、消瘦等，即</a:t>
            </a:r>
            <a:r>
              <a:rPr sz="1500">
                <a:solidFill>
                  <a:srgbClr val="FFFFFF"/>
                </a:solidFill>
                <a:latin typeface="DBGNUM+VGOPAA+MicrosoftYaHei"/>
                <a:cs typeface="DBGNUM+VGOPAA+MicrosoftYaHei"/>
              </a:rPr>
              <a:t>“</a:t>
            </a:r>
            <a:r>
              <a:rPr sz="1500">
                <a:solidFill>
                  <a:srgbClr val="FFFFFF"/>
                </a:solidFill>
                <a:latin typeface="HPKUCC+MS-UIGothic"/>
                <a:cs typeface="HPKUCC+MS-UIGothic"/>
              </a:rPr>
              <a:t>三多一少</a:t>
            </a:r>
            <a:r>
              <a:rPr sz="1500">
                <a:solidFill>
                  <a:srgbClr val="FFFFFF"/>
                </a:solidFill>
                <a:latin typeface="DBGNUM+VGOPAA+MicrosoftYaHei"/>
                <a:cs typeface="DBGNUM+VGOPAA+MicrosoftYaHei"/>
              </a:rPr>
              <a:t>”</a:t>
            </a:r>
            <a:r>
              <a:rPr sz="1500">
                <a:solidFill>
                  <a:srgbClr val="FFFFFF"/>
                </a:solidFill>
                <a:latin typeface="HPKUCC+MS-UIGothic"/>
                <a:cs typeface="HPKUCC+MS-UIGothic"/>
              </a:rPr>
              <a:t>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诊</a:t>
            </a:r>
            <a:r>
              <a:rPr sz="1500">
                <a:solidFill>
                  <a:srgbClr val="FFFFFF"/>
                </a:solidFill>
                <a:latin typeface="HPKUCC+MS-UIGothic"/>
                <a:cs typeface="HPKUCC+MS-UIGothic"/>
              </a:rPr>
              <a:t>断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FFF"/>
                </a:solidFill>
                <a:latin typeface="HPKUCC+MS-UIGothic"/>
                <a:cs typeface="HPKUCC+MS-UIGothic"/>
              </a:rPr>
              <a:t>准主要包括空腹血糖、餐后</a:t>
            </a:r>
            <a:r>
              <a:rPr sz="1500">
                <a:solidFill>
                  <a:srgbClr val="FFFFFF"/>
                </a:solidFill>
                <a:latin typeface="DBGNUM+VGOPAA+MicrosoftYaHei"/>
                <a:cs typeface="DBGNUM+VGOPAA+MicrosoftYaHei"/>
              </a:rPr>
              <a:t>2</a:t>
            </a:r>
            <a:r>
              <a:rPr sz="1500">
                <a:solidFill>
                  <a:srgbClr val="FFFFFF"/>
                </a:solidFill>
                <a:latin typeface="HPKUCC+MS-UIGothic"/>
                <a:cs typeface="HPKUCC+MS-UIGothic"/>
              </a:rPr>
              <a:t>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PKUCC+MS-UIGothic"/>
                <a:cs typeface="HPKUCC+MS-UIGothic"/>
              </a:rPr>
              <a:t>血糖和糖化血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红</a:t>
            </a:r>
            <a:r>
              <a:rPr sz="1500">
                <a:solidFill>
                  <a:srgbClr val="FFFFFF"/>
                </a:solidFill>
                <a:latin typeface="HPKUCC+MS-UIGothic"/>
                <a:cs typeface="HPKUCC+MS-UIGothic"/>
              </a:rPr>
              <a:t>蛋白等指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FFF"/>
                </a:solidFill>
                <a:latin typeface="HPKUCC+MS-UIGothic"/>
                <a:cs typeface="HPKUCC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45AE37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45AE37"/>
                </a:solidFill>
                <a:latin typeface="HPKUCC+MS-UIGothic"/>
                <a:cs typeface="HPKUCC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438581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2571B"/>
                </a:solidFill>
                <a:latin typeface="HPKUCC+MS-UIGothic"/>
                <a:cs typeface="HPKUCC+MS-UIGothic"/>
              </a:rPr>
              <a:t>糖尿病的症状多种多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样</a:t>
            </a:r>
            <a:r>
              <a:rPr sz="1500">
                <a:solidFill>
                  <a:srgbClr val="22571B"/>
                </a:solidFill>
                <a:latin typeface="HPKUCC+MS-UIGothic"/>
                <a:cs typeface="HPKUCC+MS-UIGothic"/>
              </a:rPr>
              <a:t>，其中最典型的是</a:t>
            </a:r>
            <a:r>
              <a:rPr sz="1500">
                <a:solidFill>
                  <a:srgbClr val="22571B"/>
                </a:solidFill>
                <a:latin typeface="DBGNUM+VGOPAA+MicrosoftYaHei"/>
                <a:cs typeface="DBGNUM+VGOPAA+MicrosoftYaHei"/>
              </a:rPr>
              <a:t>“</a:t>
            </a:r>
            <a:r>
              <a:rPr sz="1500">
                <a:solidFill>
                  <a:srgbClr val="22571B"/>
                </a:solidFill>
                <a:latin typeface="HPKUCC+MS-UIGothic"/>
                <a:cs typeface="HPKUCC+MS-UIGothic"/>
              </a:rPr>
              <a:t>三多一少</a:t>
            </a:r>
            <a:r>
              <a:rPr sz="1500">
                <a:solidFill>
                  <a:srgbClr val="22571B"/>
                </a:solidFill>
                <a:latin typeface="DBGNUM+VGOPAA+MicrosoftYaHei"/>
                <a:cs typeface="DBGNUM+VGOPAA+MicrosoftYaHei"/>
              </a:rPr>
              <a:t>”</a:t>
            </a:r>
            <a:r>
              <a:rPr sz="1500">
                <a:solidFill>
                  <a:srgbClr val="22571B"/>
                </a:solidFill>
                <a:latin typeface="HPKUCC+MS-UIGothic"/>
                <a:cs typeface="HPKUCC+MS-UIGothic"/>
              </a:rPr>
              <a:t>，即多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饮</a:t>
            </a:r>
            <a:r>
              <a:rPr sz="1500">
                <a:solidFill>
                  <a:srgbClr val="22571B"/>
                </a:solidFill>
                <a:latin typeface="HPKUCC+MS-UIGothic"/>
                <a:cs typeface="HPKUCC+MS-UIGothic"/>
              </a:rPr>
              <a:t>、多尿、多食、消瘦。其他症状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还</a:t>
            </a:r>
            <a:r>
              <a:rPr sz="1500">
                <a:solidFill>
                  <a:srgbClr val="22571B"/>
                </a:solidFill>
                <a:latin typeface="HPKUCC+MS-UIGothic"/>
                <a:cs typeface="HPKUCC+MS-UIGothic"/>
              </a:rPr>
              <a:t>包括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视</a:t>
            </a:r>
            <a:r>
              <a:rPr sz="1500">
                <a:solidFill>
                  <a:srgbClr val="22571B"/>
                </a:solidFill>
                <a:latin typeface="HPKUCC+MS-UIGothic"/>
                <a:cs typeface="HPKUCC+MS-UIGothic"/>
              </a:rPr>
              <a:t>力模糊、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22571B"/>
                </a:solidFill>
                <a:latin typeface="HPKUCC+MS-UIGothic"/>
                <a:cs typeface="HPKUCC+MS-UIGothic"/>
              </a:rPr>
              <a:t>疲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劳</a:t>
            </a:r>
            <a:r>
              <a:rPr sz="1500">
                <a:solidFill>
                  <a:srgbClr val="22571B"/>
                </a:solidFill>
                <a:latin typeface="HPKUCC+MS-UIGothic"/>
                <a:cs typeface="HPKUCC+MS-UIGothic"/>
              </a:rPr>
              <a:t>、皮肤瘙痒等。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诊</a:t>
            </a:r>
            <a:r>
              <a:rPr sz="1500">
                <a:solidFill>
                  <a:srgbClr val="22571B"/>
                </a:solidFill>
                <a:latin typeface="HPKUCC+MS-UIGothic"/>
                <a:cs typeface="HPKUCC+MS-UIGothic"/>
              </a:rPr>
              <a:t>断糖尿病主要依据血糖水平的异常升高，一般采用空腹血糖、餐后</a:t>
            </a:r>
            <a:r>
              <a:rPr sz="1500">
                <a:solidFill>
                  <a:srgbClr val="22571B"/>
                </a:solidFill>
                <a:latin typeface="DBGNUM+VGOPAA+MicrosoftYaHei"/>
                <a:cs typeface="DBGNUM+VGOPAA+MicrosoftYaHei"/>
              </a:rPr>
              <a:t>2</a:t>
            </a:r>
            <a:r>
              <a:rPr sz="1500">
                <a:solidFill>
                  <a:srgbClr val="22571B"/>
                </a:solidFill>
                <a:latin typeface="HPKUCC+MS-UIGothic"/>
                <a:cs typeface="HPKUCC+MS-UIGothic"/>
              </a:rPr>
              <a:t>小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22571B"/>
                </a:solidFill>
                <a:latin typeface="HPKUCC+MS-UIGothic"/>
                <a:cs typeface="HPKUCC+MS-UIGothic"/>
              </a:rPr>
              <a:t>血糖和糖化血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红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22571B"/>
                </a:solidFill>
                <a:latin typeface="HPKUCC+MS-UIGothic"/>
                <a:cs typeface="HPKUCC+MS-UIGothic"/>
              </a:rPr>
              <a:t>蛋白等指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标进</a:t>
            </a:r>
            <a:r>
              <a:rPr sz="1500">
                <a:solidFill>
                  <a:srgbClr val="22571B"/>
                </a:solidFill>
                <a:latin typeface="HPKUCC+MS-UIGothic"/>
                <a:cs typeface="HPKUCC+MS-UIGothic"/>
              </a:rPr>
              <a:t>行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22571B"/>
                </a:solidFill>
                <a:latin typeface="HPKUCC+MS-UIGothic"/>
                <a:cs typeface="HPKUCC+MS-UIGothic"/>
              </a:rPr>
              <a:t>估。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1580" y="107265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083502"/>
                </a:solidFill>
                <a:latin typeface="WOEFPS+GRKDLO+MicrosoftYaHei-Bold"/>
                <a:cs typeface="WOEFPS+GRKDLO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2503471"/>
            <a:ext cx="4606899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83502"/>
                </a:solidFill>
                <a:latin typeface="HPKUCC+MS-UIGothic"/>
                <a:cs typeface="HPKUCC+MS-UIGothic"/>
              </a:rPr>
              <a:t>糖尿病与手</a:t>
            </a:r>
            <a:r>
              <a:rPr sz="3800" spc="25">
                <a:solidFill>
                  <a:srgbClr val="083502"/>
                </a:solidFill>
                <a:latin typeface="SimSun"/>
                <a:cs typeface="SimSun"/>
              </a:rPr>
              <a:t>术风险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211580" y="4845829"/>
            <a:ext cx="6120100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89D77F"/>
                </a:solidFill>
                <a:latin typeface="WOEFPS+GRKDLO+MicrosoftYaHei-Bold"/>
                <a:cs typeface="WOEFPS+GRKDLO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HPKUCC+MS-UIGothic"/>
                <a:cs typeface="HPKUCC+MS-UIGothic"/>
              </a:rPr>
              <a:t>糖尿病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对</a:t>
            </a:r>
            <a:r>
              <a:rPr sz="3000">
                <a:solidFill>
                  <a:srgbClr val="45AE37"/>
                </a:solidFill>
                <a:latin typeface="HPKUCC+MS-UIGothic"/>
                <a:cs typeface="HPKUCC+MS-UIGothic"/>
              </a:rPr>
              <a:t>手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术</a:t>
            </a:r>
            <a:r>
              <a:rPr sz="3000">
                <a:solidFill>
                  <a:srgbClr val="45AE37"/>
                </a:solidFill>
                <a:latin typeface="HPKUCC+MS-UIGothic"/>
                <a:cs typeface="HPKUCC+MS-UIGothic"/>
              </a:rPr>
              <a:t>的影响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WOEFPS+GRKDLO+MicrosoftYaHei-Bold"/>
                <a:cs typeface="WOEFPS+GRKDLO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WOEFPS+GRKDLO+MicrosoftYaHei-Bold"/>
                <a:cs typeface="WOEFPS+GRKDLO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WOEFPS+GRKDLO+MicrosoftYaHei-Bold"/>
                <a:cs typeface="WOEFPS+GRKDLO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243509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45AE37"/>
                </a:solidFill>
                <a:latin typeface="HPKUCC+MS-UIGothic"/>
                <a:cs typeface="HPKUCC+MS-UIGothic"/>
              </a:rPr>
              <a:t>增加手</a:t>
            </a:r>
            <a:r>
              <a:rPr sz="2000" spc="23">
                <a:solidFill>
                  <a:srgbClr val="45AE37"/>
                </a:solidFill>
                <a:latin typeface="SimSun"/>
                <a:cs typeface="SimSun"/>
              </a:rPr>
              <a:t>术</a:t>
            </a:r>
            <a:r>
              <a:rPr sz="2000" spc="25">
                <a:solidFill>
                  <a:srgbClr val="45AE37"/>
                </a:solidFill>
                <a:latin typeface="HPKUCC+MS-UIGothic"/>
                <a:cs typeface="HPKUCC+MS-UIGothic"/>
              </a:rPr>
              <a:t>感染</a:t>
            </a:r>
            <a:r>
              <a:rPr sz="2000" spc="23">
                <a:solidFill>
                  <a:srgbClr val="45AE37"/>
                </a:solidFill>
                <a:latin typeface="SimSun"/>
                <a:cs typeface="SimSun"/>
              </a:rPr>
              <a:t>风险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45AE37"/>
                </a:solidFill>
                <a:latin typeface="HPKUCC+MS-UIGothic"/>
                <a:cs typeface="HPKUCC+MS-UIGothic"/>
              </a:rPr>
              <a:t>影响手</a:t>
            </a:r>
            <a:r>
              <a:rPr sz="2000" spc="23">
                <a:solidFill>
                  <a:srgbClr val="45AE37"/>
                </a:solidFill>
                <a:latin typeface="SimSun"/>
                <a:cs typeface="SimSun"/>
              </a:rPr>
              <a:t>术</a:t>
            </a:r>
            <a:r>
              <a:rPr sz="2000" spc="25">
                <a:solidFill>
                  <a:srgbClr val="45AE37"/>
                </a:solidFill>
                <a:latin typeface="HPKUCC+MS-UIGothic"/>
                <a:cs typeface="HPKUCC+MS-UIGothic"/>
              </a:rPr>
              <a:t>效果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45AE37"/>
                </a:solidFill>
                <a:latin typeface="HPKUCC+MS-UIGothic"/>
                <a:cs typeface="HPKUCC+MS-UIGothic"/>
              </a:rPr>
              <a:t>增加手</a:t>
            </a:r>
            <a:r>
              <a:rPr sz="2000" spc="25">
                <a:solidFill>
                  <a:srgbClr val="45AE37"/>
                </a:solidFill>
                <a:latin typeface="SimSun"/>
                <a:cs typeface="SimSun"/>
              </a:rPr>
              <a:t>术难</a:t>
            </a:r>
            <a:r>
              <a:rPr sz="2000">
                <a:solidFill>
                  <a:srgbClr val="45AE37"/>
                </a:solidFill>
                <a:latin typeface="HPKUCC+MS-UIGothic"/>
                <a:cs typeface="HPKUCC+MS-UIGothic"/>
              </a:rPr>
              <a:t>度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HPKUCC+MS-UIGothic"/>
                <a:cs typeface="HPKUCC+MS-UIGothic"/>
              </a:rPr>
              <a:t>手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术对</a:t>
            </a:r>
            <a:r>
              <a:rPr sz="3000">
                <a:solidFill>
                  <a:srgbClr val="45AE37"/>
                </a:solidFill>
                <a:latin typeface="HPKUCC+MS-UIGothic"/>
                <a:cs typeface="HPKUCC+MS-UIGothic"/>
              </a:rPr>
              <a:t>糖尿病的影响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应</a:t>
            </a:r>
            <a:r>
              <a:rPr sz="2300" spc="25">
                <a:solidFill>
                  <a:srgbClr val="45AE37"/>
                </a:solidFill>
                <a:latin typeface="HPKUCC+MS-UIGothic"/>
                <a:cs typeface="HPKUCC+MS-UIGothic"/>
              </a:rPr>
              <a:t>激反</a:t>
            </a:r>
            <a:r>
              <a:rPr sz="2300">
                <a:solidFill>
                  <a:srgbClr val="45AE37"/>
                </a:solidFill>
                <a:latin typeface="SimSun"/>
                <a:cs typeface="SimSun"/>
              </a:rPr>
              <a:t>应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术</a:t>
            </a:r>
            <a:r>
              <a:rPr sz="2300" spc="25">
                <a:solidFill>
                  <a:srgbClr val="45AE37"/>
                </a:solidFill>
                <a:latin typeface="HPKUCC+MS-UIGothic"/>
                <a:cs typeface="HPKUCC+MS-UIGothic"/>
              </a:rPr>
              <a:t>后并</a:t>
            </a:r>
            <a:r>
              <a:rPr sz="2300" spc="23">
                <a:solidFill>
                  <a:srgbClr val="45AE37"/>
                </a:solidFill>
                <a:latin typeface="SimSun"/>
                <a:cs typeface="SimSun"/>
              </a:rPr>
              <a:t>发</a:t>
            </a:r>
            <a:r>
              <a:rPr sz="2300">
                <a:solidFill>
                  <a:srgbClr val="45AE37"/>
                </a:solidFill>
                <a:latin typeface="HPKUCC+MS-UIGothic"/>
                <a:cs typeface="HPKUCC+MS-UIGothic"/>
              </a:rPr>
              <a:t>症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HPKUCC+MS-UIGothic"/>
                <a:cs typeface="HPKUCC+MS-UIGothic"/>
              </a:rPr>
              <a:t>代</a:t>
            </a: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谢</a:t>
            </a:r>
            <a:r>
              <a:rPr sz="2300" spc="25">
                <a:solidFill>
                  <a:srgbClr val="45AE37"/>
                </a:solidFill>
                <a:latin typeface="HPKUCC+MS-UIGothic"/>
                <a:cs typeface="HPKUCC+MS-UIGothic"/>
              </a:rPr>
              <a:t>紊乱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围</a:t>
            </a:r>
            <a:r>
              <a:rPr sz="3000">
                <a:solidFill>
                  <a:srgbClr val="45AE37"/>
                </a:solidFill>
                <a:latin typeface="HPKUCC+MS-UIGothic"/>
                <a:cs typeface="HPKUCC+MS-UIGothic"/>
              </a:rPr>
              <a:t>手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术</a:t>
            </a:r>
            <a:r>
              <a:rPr sz="3000">
                <a:solidFill>
                  <a:srgbClr val="45AE37"/>
                </a:solidFill>
                <a:latin typeface="HPKUCC+MS-UIGothic"/>
                <a:cs typeface="HPKUCC+MS-UIGothic"/>
              </a:rPr>
              <a:t>期糖尿病的管理目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预</a:t>
            </a:r>
            <a:r>
              <a:rPr sz="2300" spc="25">
                <a:solidFill>
                  <a:srgbClr val="45AE37"/>
                </a:solidFill>
                <a:latin typeface="HPKUCC+MS-UIGothic"/>
                <a:cs typeface="HPKUCC+MS-UIGothic"/>
              </a:rPr>
              <a:t>防并</a:t>
            </a:r>
            <a:r>
              <a:rPr sz="2300" spc="23">
                <a:solidFill>
                  <a:srgbClr val="45AE37"/>
                </a:solidFill>
                <a:latin typeface="SimSun"/>
                <a:cs typeface="SimSun"/>
              </a:rPr>
              <a:t>发</a:t>
            </a:r>
            <a:r>
              <a:rPr sz="2300">
                <a:solidFill>
                  <a:srgbClr val="45AE37"/>
                </a:solidFill>
                <a:latin typeface="HPKUCC+MS-UIGothic"/>
                <a:cs typeface="HPKUCC+MS-UIGothic"/>
              </a:rPr>
              <a:t>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HPKUCC+MS-UIGothic"/>
                <a:cs typeface="HPKUCC+MS-UIGothic"/>
              </a:rPr>
              <a:t>控制血糖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HPKUCC+MS-UIGothic"/>
                <a:cs typeface="HPKUCC+MS-UIGothic"/>
              </a:rPr>
              <a:t>提高手</a:t>
            </a:r>
            <a:r>
              <a:rPr sz="2300" spc="23">
                <a:solidFill>
                  <a:srgbClr val="45AE37"/>
                </a:solidFill>
                <a:latin typeface="SimSun"/>
                <a:cs typeface="SimSun"/>
              </a:rPr>
              <a:t>术</a:t>
            </a:r>
            <a:r>
              <a:rPr sz="2300" spc="25">
                <a:solidFill>
                  <a:srgbClr val="45AE37"/>
                </a:solidFill>
                <a:latin typeface="HPKUCC+MS-UIGothic"/>
                <a:cs typeface="HPKUCC+MS-UIGothic"/>
              </a:rPr>
              <a:t>效果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1580" y="107265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083502"/>
                </a:solidFill>
                <a:latin typeface="WOEFPS+GRKDLO+MicrosoftYaHei-Bold"/>
                <a:cs typeface="WOEFPS+GRKDLO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2503471"/>
            <a:ext cx="4120921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083502"/>
                </a:solidFill>
                <a:latin typeface="SimSun"/>
                <a:cs typeface="SimSun"/>
              </a:rPr>
              <a:t>术</a:t>
            </a:r>
            <a:r>
              <a:rPr sz="3800" spc="23">
                <a:solidFill>
                  <a:srgbClr val="083502"/>
                </a:solidFill>
                <a:latin typeface="HPKUCC+MS-UIGothic"/>
                <a:cs typeface="HPKUCC+MS-UIGothic"/>
              </a:rPr>
              <a:t>前</a:t>
            </a:r>
            <a:r>
              <a:rPr sz="3800" spc="27">
                <a:solidFill>
                  <a:srgbClr val="083502"/>
                </a:solidFill>
                <a:latin typeface="SimSun"/>
                <a:cs typeface="SimSun"/>
              </a:rPr>
              <a:t>评</a:t>
            </a:r>
            <a:r>
              <a:rPr sz="3800" spc="23">
                <a:solidFill>
                  <a:srgbClr val="083502"/>
                </a:solidFill>
                <a:latin typeface="HPKUCC+MS-UIGothic"/>
                <a:cs typeface="HPKUCC+MS-UIGothic"/>
              </a:rPr>
              <a:t>估与准</a:t>
            </a:r>
            <a:r>
              <a:rPr sz="3800">
                <a:solidFill>
                  <a:srgbClr val="083502"/>
                </a:solidFill>
                <a:latin typeface="SimSun"/>
                <a:cs typeface="SimSun"/>
              </a:rPr>
              <a:t>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211580" y="4845829"/>
            <a:ext cx="6120100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89D77F"/>
                </a:solidFill>
                <a:latin typeface="WOEFPS+GRKDLO+MicrosoftYaHei-Bold"/>
                <a:cs typeface="WOEFPS+GRKDLO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术</a:t>
            </a:r>
            <a:r>
              <a:rPr sz="3000">
                <a:solidFill>
                  <a:srgbClr val="45AE37"/>
                </a:solidFill>
                <a:latin typeface="HPKUCC+MS-UIGothic"/>
                <a:cs typeface="HPKUCC+MS-UIGothic"/>
              </a:rPr>
              <a:t>前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评</a:t>
            </a:r>
            <a:r>
              <a:rPr sz="3000">
                <a:solidFill>
                  <a:srgbClr val="45AE37"/>
                </a:solidFill>
                <a:latin typeface="HPKUCC+MS-UIGothic"/>
                <a:cs typeface="HPKUCC+MS-UIGothic"/>
              </a:rPr>
              <a:t>估的内容和方法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22094" y="1709959"/>
            <a:ext cx="26924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评</a:t>
            </a:r>
            <a:r>
              <a:rPr sz="2000" spc="25">
                <a:solidFill>
                  <a:srgbClr val="FFFDFD"/>
                </a:solidFill>
                <a:latin typeface="HPKUCC+MS-UIGothic"/>
                <a:cs typeface="HPKUCC+MS-UIGothic"/>
              </a:rPr>
              <a:t>估患者糖尿病情况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40419" y="1709959"/>
            <a:ext cx="243509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评</a:t>
            </a:r>
            <a:r>
              <a:rPr sz="2000" spc="25">
                <a:solidFill>
                  <a:srgbClr val="FFFDFD"/>
                </a:solidFill>
                <a:latin typeface="HPKUCC+MS-UIGothic"/>
                <a:cs typeface="HPKUCC+MS-UIGothic"/>
              </a:rPr>
              <a:t>估患者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认</a:t>
            </a:r>
            <a:r>
              <a:rPr sz="2000" spc="23">
                <a:solidFill>
                  <a:srgbClr val="FFFDFD"/>
                </a:solidFill>
                <a:latin typeface="HPKUCC+MS-UIGothic"/>
                <a:cs typeface="HPKUCC+MS-UIGothic"/>
              </a:rPr>
              <a:t>知情况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PKUCC+MS-UIGothic"/>
                <a:cs typeface="HPKUCC+MS-UIGothic"/>
              </a:rPr>
              <a:t>了解患者糖尿病病程、用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DFD"/>
                </a:solidFill>
                <a:latin typeface="HPKUCC+MS-UIGothic"/>
                <a:cs typeface="HPKUCC+MS-UIGothic"/>
              </a:rPr>
              <a:t>情况、血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PKUCC+MS-UIGothic"/>
                <a:cs typeface="HPKUCC+MS-UIGothic"/>
              </a:rPr>
              <a:t>糖控制情况等，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DFD"/>
                </a:solidFill>
                <a:latin typeface="HPKUCC+MS-UIGothic"/>
                <a:cs typeface="HPKUCC+MS-UIGothic"/>
              </a:rPr>
              <a:t>估患者整体健康状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PKUCC+MS-UIGothic"/>
                <a:cs typeface="HPKUCC+MS-UIGothic"/>
              </a:rPr>
              <a:t>况。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PKUCC+MS-UIGothic"/>
                <a:cs typeface="HPKUCC+MS-UIGothic"/>
              </a:rPr>
              <a:t>了解患者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HPKUCC+MS-UIGothic"/>
                <a:cs typeface="HPKUCC+MS-UIGothic"/>
              </a:rPr>
              <a:t>糖尿病及手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DFD"/>
                </a:solidFill>
                <a:latin typeface="HPKUCC+MS-UIGothic"/>
                <a:cs typeface="HPKUCC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认识</a:t>
            </a:r>
            <a:r>
              <a:rPr sz="1500">
                <a:solidFill>
                  <a:srgbClr val="FFFDFD"/>
                </a:solidFill>
                <a:latin typeface="HPKUCC+MS-UIGothic"/>
                <a:cs typeface="HPKUCC+MS-UIGothic"/>
              </a:rPr>
              <a:t>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PKUCC+MS-UIGothic"/>
                <a:cs typeface="HPKUCC+MS-UIGothic"/>
              </a:rPr>
              <a:t>估患者心理状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FFFDFD"/>
                </a:solidFill>
                <a:latin typeface="HPKUCC+MS-UIGothic"/>
                <a:cs typeface="HPKUCC+MS-UIGothic"/>
              </a:rPr>
              <a:t>，提供必要的心理支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PKUCC+MS-UIGothic"/>
                <a:cs typeface="HPKUCC+MS-UIGothic"/>
              </a:rPr>
              <a:t>持。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02884" y="385371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评</a:t>
            </a:r>
            <a:r>
              <a:rPr sz="2000" spc="25">
                <a:solidFill>
                  <a:srgbClr val="FFFDFD"/>
                </a:solidFill>
                <a:latin typeface="HPKUCC+MS-UIGothic"/>
                <a:cs typeface="HPKUCC+MS-UIGothic"/>
              </a:rPr>
              <a:t>估手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术风险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768588"/>
            <a:ext cx="34316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PKUCC+MS-UIGothic"/>
                <a:cs typeface="HPKUCC+MS-UIGothic"/>
              </a:rPr>
              <a:t>根据患者糖尿病情况及其他合并症，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604384" y="5111488"/>
            <a:ext cx="35770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DFD"/>
                </a:solidFill>
                <a:latin typeface="HPKUCC+MS-UIGothic"/>
                <a:cs typeface="HPKUCC+MS-UIGothic"/>
              </a:rPr>
              <a:t>估手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术风险</a:t>
            </a:r>
            <a:r>
              <a:rPr sz="1500">
                <a:solidFill>
                  <a:srgbClr val="FFFDFD"/>
                </a:solidFill>
                <a:latin typeface="HPKUCC+MS-UIGothic"/>
                <a:cs typeface="HPKUCC+MS-UIGothic"/>
              </a:rPr>
              <a:t>，制定相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HPKUCC+MS-UIGothic"/>
                <a:cs typeface="HPKUCC+MS-UIGothic"/>
              </a:rPr>
              <a:t>的手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术计</a:t>
            </a:r>
            <a:r>
              <a:rPr sz="1500">
                <a:solidFill>
                  <a:srgbClr val="FFFDFD"/>
                </a:solidFill>
                <a:latin typeface="HPKUCC+MS-UIGothic"/>
                <a:cs typeface="HPKUCC+MS-UIGothic"/>
              </a:rPr>
              <a:t>划。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术</a:t>
            </a:r>
            <a:r>
              <a:rPr sz="3000">
                <a:solidFill>
                  <a:srgbClr val="45AE37"/>
                </a:solidFill>
                <a:latin typeface="HPKUCC+MS-UIGothic"/>
                <a:cs typeface="HPKUCC+MS-UIGothic"/>
              </a:rPr>
              <a:t>前准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备</a:t>
            </a:r>
            <a:r>
              <a:rPr sz="3000">
                <a:solidFill>
                  <a:srgbClr val="45AE37"/>
                </a:solidFill>
                <a:latin typeface="HPKUCC+MS-UIGothic"/>
                <a:cs typeface="HPKUCC+MS-UIGothic"/>
              </a:rPr>
              <a:t>的具体措施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25244" y="372036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调</a:t>
            </a:r>
            <a:r>
              <a:rPr sz="2000" spc="25">
                <a:solidFill>
                  <a:srgbClr val="FFFFFF"/>
                </a:solidFill>
                <a:latin typeface="HPKUCC+MS-UIGothic"/>
                <a:cs typeface="HPKUCC+MS-UIGothic"/>
              </a:rPr>
              <a:t>整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饮</a:t>
            </a:r>
            <a:r>
              <a:rPr sz="2000">
                <a:solidFill>
                  <a:srgbClr val="FFFFFF"/>
                </a:solidFill>
                <a:latin typeface="HPKUCC+MS-UIGothic"/>
                <a:cs typeface="HPKUCC+MS-UIGothic"/>
              </a:rPr>
              <a:t>食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248150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2000" spc="25">
                <a:solidFill>
                  <a:srgbClr val="FFFFFF"/>
                </a:solidFill>
                <a:latin typeface="HPKUCC+MS-UIGothic"/>
                <a:cs typeface="HPKUCC+MS-UIGothic"/>
              </a:rPr>
              <a:t>物治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疗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795769" y="372036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HPKUCC+MS-UIGothic"/>
                <a:cs typeface="HPKUCC+MS-UIGothic"/>
              </a:rPr>
              <a:t>改善生活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习惯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50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2000" spc="25">
                <a:solidFill>
                  <a:srgbClr val="FFFFFF"/>
                </a:solidFill>
                <a:latin typeface="HPKUCC+MS-UIGothic"/>
                <a:cs typeface="HPKUCC+MS-UIGothic"/>
              </a:rPr>
              <a:t>前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检查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758565" y="4668258"/>
            <a:ext cx="2190750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继续</a:t>
            </a:r>
            <a:r>
              <a:rPr sz="1500">
                <a:solidFill>
                  <a:srgbClr val="FFFDFD"/>
                </a:solidFill>
                <a:latin typeface="HPKUCC+MS-UIGothic"/>
                <a:cs typeface="HPKUCC+MS-UIGothic"/>
              </a:rPr>
              <a:t>使用降糖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DFD"/>
                </a:solidFill>
                <a:latin typeface="HPKUCC+MS-UIGothic"/>
                <a:cs typeface="HPKUCC+MS-UIGothic"/>
              </a:rPr>
              <a:t>或胰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岛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PKUCC+MS-UIGothic"/>
                <a:cs typeface="HPKUCC+MS-UIGothic"/>
              </a:rPr>
              <a:t>素，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FFFDFD"/>
                </a:solidFill>
                <a:latin typeface="HPKUCC+MS-UIGothic"/>
                <a:cs typeface="HPKUCC+MS-UIGothic"/>
              </a:rPr>
              <a:t>整至合适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FFFDFD"/>
                </a:solidFill>
                <a:latin typeface="HPKUCC+MS-UIGothic"/>
                <a:cs typeface="HPKUCC+MS-UIGothic"/>
              </a:rPr>
              <a:t>量，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PKUCC+MS-UIGothic"/>
                <a:cs typeface="HPKUCC+MS-UIGothic"/>
              </a:rPr>
              <a:t>确保血糖控制在正常范</a:t>
            </a:r>
          </a:p>
          <a:p>
            <a:pPr marL="6667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FFFDFD"/>
                </a:solidFill>
                <a:latin typeface="HPKUCC+MS-UIGothic"/>
                <a:cs typeface="HPKUCC+MS-UIGothic"/>
              </a:rPr>
              <a:t>内。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86460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PKUCC+MS-UIGothic"/>
                <a:cs typeface="HPKUCC+MS-UIGothic"/>
              </a:rPr>
              <a:t>根据患者情况制定合理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PKUCC+MS-UIGothic"/>
                <a:cs typeface="HPKUCC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饮</a:t>
            </a:r>
            <a:r>
              <a:rPr sz="1500">
                <a:solidFill>
                  <a:srgbClr val="FFFDFD"/>
                </a:solidFill>
                <a:latin typeface="HPKUCC+MS-UIGothic"/>
                <a:cs typeface="HPKUCC+MS-UIGothic"/>
              </a:rPr>
              <a:t>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FFDFD"/>
                </a:solidFill>
                <a:latin typeface="HPKUCC+MS-UIGothic"/>
                <a:cs typeface="HPKUCC+MS-UIGothic"/>
              </a:rPr>
              <a:t>划，控制糖分</a:t>
            </a:r>
          </a:p>
          <a:p>
            <a:pPr marL="6667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摄</a:t>
            </a:r>
            <a:r>
              <a:rPr sz="1500">
                <a:solidFill>
                  <a:srgbClr val="FFFDFD"/>
                </a:solidFill>
                <a:latin typeface="HPKUCC+MS-UIGothic"/>
                <a:cs typeface="HPKUCC+MS-UIGothic"/>
              </a:rPr>
              <a:t>入。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9448165" y="4839708"/>
            <a:ext cx="212675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HPKUCC+MS-UIGothic"/>
                <a:cs typeface="HPKUCC+MS-UIGothic"/>
              </a:rPr>
              <a:t>行必要的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DFD"/>
                </a:solidFill>
                <a:latin typeface="HPKUCC+MS-UIGothic"/>
                <a:cs typeface="HPKUCC+MS-UIGothic"/>
              </a:rPr>
              <a:t>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FFFDFD"/>
                </a:solidFill>
                <a:latin typeface="HPKUCC+MS-UIGothic"/>
                <a:cs typeface="HPKUCC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PKUCC+MS-UIGothic"/>
                <a:cs typeface="HPKUCC+MS-UIGothic"/>
              </a:rPr>
              <a:t>如心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电图</a:t>
            </a:r>
            <a:r>
              <a:rPr sz="1500">
                <a:solidFill>
                  <a:srgbClr val="FFFDFD"/>
                </a:solidFill>
                <a:latin typeface="HPKUCC+MS-UIGothic"/>
                <a:cs typeface="HPKUCC+MS-UIGothic"/>
              </a:rPr>
              <a:t>、血常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DFD"/>
                </a:solidFill>
                <a:latin typeface="HPKUCC+MS-UIGothic"/>
                <a:cs typeface="HPKUCC+MS-UIGothic"/>
              </a:rPr>
              <a:t>、尿</a:t>
            </a:r>
          </a:p>
          <a:p>
            <a:pPr marL="5715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PKUCC+MS-UIGothic"/>
                <a:cs typeface="HPKUCC+MS-UIGothic"/>
              </a:rPr>
              <a:t>常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DFD"/>
                </a:solidFill>
                <a:latin typeface="HPKUCC+MS-UIGothic"/>
                <a:cs typeface="HPKUCC+MS-UIGothic"/>
              </a:rPr>
              <a:t>等。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597015" y="5011158"/>
            <a:ext cx="2062757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PKUCC+MS-UIGothic"/>
                <a:cs typeface="HPKUCC+MS-UIGothic"/>
              </a:rPr>
              <a:t>戒烟、戒酒，保持良好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6692265" y="5354058"/>
            <a:ext cx="1936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PKUCC+MS-UIGothic"/>
                <a:cs typeface="HPKUCC+MS-UIGothic"/>
              </a:rPr>
              <a:t>的作息和运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动习惯</a:t>
            </a:r>
            <a:r>
              <a:rPr sz="1500">
                <a:solidFill>
                  <a:srgbClr val="FFFDFD"/>
                </a:solidFill>
                <a:latin typeface="HPKUCC+MS-UIGothic"/>
                <a:cs typeface="HPKUCC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https://d.book118.com/577105121110006046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HPKUCC+MS-UIGothic</vt:lpstr>
      <vt:lpstr>SimSun</vt:lpstr>
      <vt:lpstr>SJWKPP+WEQHPP+ArialMT</vt:lpstr>
      <vt:lpstr>Times New Roman</vt:lpstr>
      <vt:lpstr>WOEFPS+GRKDLO+MicrosoftYaHei-Bold</vt:lpstr>
      <vt:lpstr>DBGNUM+VGOPAA+MicrosoftYaHei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2024-09-21T16:34:29.922</cp:lastPrinted>
  <dcterms:created xsi:type="dcterms:W3CDTF">2024-09-21T08:34:29Z</dcterms:created>
  <dcterms:modified xsi:type="dcterms:W3CDTF">2024-09-21T08:34:31Z</dcterms:modified>
</cp:coreProperties>
</file>