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WUGFJE+MS-UIGothic"/>
      <p:regular r:id="rId16"/>
    </p:embeddedFont>
    <p:embeddedFont>
      <p:font typeface="DFSEAJ+HEVWAT+ArialMT"/>
      <p:regular r:id="rId17"/>
    </p:embeddedFont>
    <p:embeddedFont>
      <p:font typeface="AKUNAP+WHOUAG+Arial-BoldMT"/>
      <p:regular r:id="rId18"/>
    </p:embeddedFont>
    <p:embeddedFont>
      <p:font typeface="JGDJRM+UFGBAV+MicrosoftYaHei"/>
      <p:regular r:id="rId19"/>
    </p:embeddedFont>
    <p:embeddedFont>
      <p:font typeface="KLEKWH+MMDWFF+MicrosoftYaHei-Bold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F2377-3845-430C-9261-C9A8EA7BC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F4016-D569-4BDF-B93D-38B40704B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65CC3-3C74-4315-BFD6-2A7BCF251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301D4-3A5E-4C51-8C73-70570D225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0E2C9-D712-4F34-A132-AFB088DEA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9F0DA-5316-450C-833D-6BD0157AF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F121C-E778-406F-85F9-2777A84B4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AC67D-ED35-4EE8-A7DF-CBF12A682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5D395-E24A-46B6-8CC1-AA83FCECC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55EF2-B191-4566-91D8-A3E7055A7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43CD2-056C-4551-88AF-8B55FE21E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06021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363245"/>
            <a:ext cx="5571851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5">
                <a:solidFill>
                  <a:srgbClr val="FFF0DC"/>
                </a:solidFill>
                <a:latin typeface="WUGFJE+MS-UIGothic"/>
                <a:cs typeface="WUGFJE+MS-UIGothic"/>
              </a:rPr>
              <a:t>部二年下文园二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FFF0DC"/>
                </a:solidFill>
                <a:latin typeface="WUGFJE+MS-UIGothic"/>
                <a:cs typeface="WUGFJ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1881453" cy="29791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FSEAJ+HEVWAT+ArialMT"/>
                <a:cs typeface="DFSEAJ+HEVWAT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WUGFJE+MS-UIGothic"/>
                <a:cs typeface="WUGFJE+MS-UIGothic"/>
              </a:rPr>
              <a:t>写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话导</a:t>
            </a:r>
            <a:r>
              <a:rPr sz="2400">
                <a:solidFill>
                  <a:srgbClr val="FFEACF"/>
                </a:solidFill>
                <a:latin typeface="WUGFJE+MS-UIGothic"/>
                <a:cs typeface="WUGFJE+MS-UIGothic"/>
              </a:rPr>
              <a:t>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FSEAJ+HEVWAT+ArialMT"/>
                <a:cs typeface="DFSEAJ+HEVWAT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WUGFJE+MS-UIGothic"/>
                <a:cs typeface="WUGFJE+MS-UIGothic"/>
              </a:rPr>
              <a:t>写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话</a:t>
            </a:r>
            <a:r>
              <a:rPr sz="2400">
                <a:solidFill>
                  <a:srgbClr val="FFEACF"/>
                </a:solidFill>
                <a:latin typeface="WUGFJE+MS-UIGothic"/>
                <a:cs typeface="WUGFJE+MS-UIGothic"/>
              </a:rPr>
              <a:t>指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FSEAJ+HEVWAT+ArialMT"/>
                <a:cs typeface="DFSEAJ+HEVWAT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WUGFJE+MS-UIGothic"/>
                <a:cs typeface="WUGFJE+MS-UIGothic"/>
              </a:rPr>
              <a:t>写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话</a:t>
            </a:r>
            <a:r>
              <a:rPr sz="2400">
                <a:solidFill>
                  <a:srgbClr val="FFEACF"/>
                </a:solidFill>
                <a:latin typeface="WUGFJE+MS-UIGothic"/>
                <a:cs typeface="WUGFJE+MS-UIGothic"/>
              </a:rPr>
              <a:t>素材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FSEAJ+HEVWAT+ArialMT"/>
                <a:cs typeface="DFSEAJ+HEVWAT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WUGFJE+MS-UIGothic"/>
                <a:cs typeface="WUGFJE+MS-UIGothic"/>
              </a:rPr>
              <a:t>写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话评</a:t>
            </a:r>
            <a:r>
              <a:rPr sz="2400">
                <a:solidFill>
                  <a:srgbClr val="FFEACF"/>
                </a:solidFill>
                <a:latin typeface="WUGFJE+MS-UIGothic"/>
                <a:cs typeface="WUGFJE+MS-UIGothic"/>
              </a:rPr>
              <a:t>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FSEAJ+HEVWAT+ArialMT"/>
                <a:cs typeface="DFSEAJ+HEVWAT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WUGFJE+MS-UIGothic"/>
                <a:cs typeface="WUGFJE+MS-UIGothic"/>
              </a:rPr>
              <a:t>写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话</a:t>
            </a:r>
            <a:r>
              <a:rPr sz="2400">
                <a:solidFill>
                  <a:srgbClr val="FFEACF"/>
                </a:solidFill>
                <a:latin typeface="WUGFJE+MS-UIGothic"/>
                <a:cs typeface="WUGFJE+MS-UIGothic"/>
              </a:rPr>
              <a:t>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AKUNAP+WHOUAG+Arial-BoldMT"/>
                <a:cs typeface="AKUNAP+WHOUAG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32045" y="4137893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WUGFJE+MS-UIGothic"/>
                <a:cs typeface="WUGFJE+MS-UIGothic"/>
              </a:rPr>
              <a:t>写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话导</a:t>
            </a:r>
            <a:r>
              <a:rPr sz="4550">
                <a:solidFill>
                  <a:srgbClr val="FFEACF"/>
                </a:solidFill>
                <a:latin typeface="WUGFJE+MS-UIGothic"/>
                <a:cs typeface="WUGFJE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写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话</a:t>
            </a: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1026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WUGFJE+MS-UIGothic"/>
                <a:cs typeface="WUGFJE+MS-UIGothic"/>
              </a:rPr>
              <a:t>主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8959" y="3106325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WUGFJE+MS-UIGothic"/>
                <a:cs typeface="WUGFJE+MS-UIGothic"/>
              </a:rPr>
              <a:t>背景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8959" y="469509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WUGFJE+MS-UIGothic"/>
                <a:cs typeface="WUGFJE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写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话</a:t>
            </a: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标设</a:t>
            </a: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UGFJE+MS-UIGothic"/>
                <a:cs typeface="WUGFJE+MS-UIGothic"/>
              </a:rPr>
              <a:t>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FFFDFD"/>
                </a:solidFill>
                <a:latin typeface="WUGFJE+MS-UIGothic"/>
                <a:cs typeface="WUGFJE+MS-UIGothic"/>
              </a:rPr>
              <a:t>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UGFJE+MS-UIGothic"/>
                <a:cs typeface="WUGFJE+MS-UIGothic"/>
              </a:rPr>
              <a:t>情感目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学生掌握推荐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的基本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构和表达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方式，了解如何介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一部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画片的主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要情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、人物特点和自己的推荐理由。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话练习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学生感受到写作的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趣和成就感，同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培养他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们对动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片的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热爱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和欣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赏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UGFJE+MS-UIGothic"/>
                <a:cs typeface="WUGFJE+MS-UIGothic"/>
              </a:rPr>
              <a:t>能力目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597138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培养学生的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察、分析和表达能力，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有条理地介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一部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画片，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并突出重点和亮点。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AKUNAP+WHOUAG+Arial-BoldMT"/>
                <a:cs typeface="AKUNAP+WHOUAG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32045" y="4137893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WUGFJE+MS-UIGothic"/>
                <a:cs typeface="WUGFJE+MS-UIGothic"/>
              </a:rPr>
              <a:t>写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话</a:t>
            </a:r>
            <a:r>
              <a:rPr sz="4550" spc="23">
                <a:solidFill>
                  <a:srgbClr val="FFEACF"/>
                </a:solidFill>
                <a:latin typeface="WUGFJE+MS-UIGothic"/>
                <a:cs typeface="WUGFJE+MS-UIGothic"/>
              </a:rPr>
              <a:t>指</a:t>
            </a:r>
            <a:r>
              <a:rPr sz="4550">
                <a:solidFill>
                  <a:srgbClr val="FFEACF"/>
                </a:solidFill>
                <a:latin typeface="SimSun"/>
                <a:cs typeface="SimSun"/>
              </a:rPr>
              <a:t>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写作技巧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讲</a:t>
            </a: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FFFFFF"/>
                </a:solidFill>
                <a:latin typeface="WUGFJE+MS-UIGothic"/>
                <a:cs typeface="WUGFJE+MS-UIGothic"/>
              </a:rPr>
              <a:t>察与想象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UGFJE+MS-UIGothic"/>
                <a:cs typeface="WUGFJE+MS-UIGothic"/>
              </a:rPr>
              <a:t>句子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FFFFFF"/>
                </a:solidFill>
                <a:latin typeface="WUGFJE+MS-UIGothic"/>
                <a:cs typeface="WUGFJE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词汇</a:t>
            </a:r>
            <a:r>
              <a:rPr sz="2000" spc="25">
                <a:solidFill>
                  <a:srgbClr val="FFFFFF"/>
                </a:solidFill>
                <a:latin typeface="WUGFJE+MS-UIGothic"/>
                <a:cs typeface="WUGFJE+MS-UIGothic"/>
              </a:rPr>
              <a:t>运用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FFFFFF"/>
                </a:solidFill>
                <a:latin typeface="WUGFJE+MS-UIGothic"/>
                <a:cs typeface="WUGFJE+MS-UIGothic"/>
              </a:rPr>
              <a:t>点符号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学生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片，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挥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想象力，构建故事情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境和角色。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句、复合句的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构成，以及如何运用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使句子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连贯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提供常用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，教授如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描述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事物和情境。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常用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点符号及其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用法，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强调标</a:t>
            </a: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点在句子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UGFJE+MS-UIGothic"/>
                <a:cs typeface="WUGFJE+MS-UIGothic"/>
              </a:rPr>
              <a:t>中的作用。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范文解析与点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WUGFJE+MS-UIGothic"/>
                <a:cs typeface="WUGFJE+MS-UIGothic"/>
              </a:rPr>
              <a:t>范文展示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WUGFJE+MS-UIGothic"/>
                <a:cs typeface="WUGFJE+MS-UIGothic"/>
              </a:rPr>
              <a:t>点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FF960E"/>
                </a:solidFill>
                <a:latin typeface="WUGFJE+MS-UIGothic"/>
                <a:cs typeface="WUGFJE+MS-UIGothic"/>
              </a:rPr>
              <a:t>与建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UGFJE+MS-UIGothic"/>
                <a:cs typeface="WUGFJ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WUGFJE+MS-UIGothic"/>
                <a:cs typeface="WUGFJE+MS-UIGothic"/>
              </a:rPr>
              <a:t>内容分析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WUGFJE+MS-UIGothic"/>
                <a:cs typeface="WUGFJE+MS-UIGothic"/>
              </a:rPr>
              <a:t>学生作品展示与点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写作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践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练习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GDJRM+UFGBAV+MicrosoftYaHei"/>
                <a:cs typeface="JGDJRM+UFGBA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GDJRM+UFGBAV+MicrosoftYaHei"/>
                <a:cs typeface="JGDJRM+UFGBA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GDJRM+UFGBAV+MicrosoftYaHei"/>
                <a:cs typeface="JGDJRM+UFGBA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GDJRM+UFGBAV+MicrosoftYaHei"/>
                <a:cs typeface="JGDJRM+UFGBAV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WUGFJE+MS-UIGothic"/>
                <a:cs typeface="WUGFJE+MS-UIGothic"/>
              </a:rPr>
              <a:t>看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图</a:t>
            </a:r>
            <a:r>
              <a:rPr sz="1550" spc="25">
                <a:solidFill>
                  <a:srgbClr val="FF960E"/>
                </a:solidFill>
                <a:latin typeface="WUGFJE+MS-UIGothic"/>
                <a:cs typeface="WUGFJE+MS-UIGothic"/>
              </a:rPr>
              <a:t>写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话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WUGFJE+MS-UIGothic"/>
                <a:cs typeface="WUGFJE+MS-UIGothic"/>
              </a:rPr>
              <a:t>情境写作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WUGFJE+MS-UIGothic"/>
                <a:cs typeface="WUGFJE+MS-UIGothic"/>
              </a:rPr>
              <a:t>日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记</a:t>
            </a:r>
            <a:r>
              <a:rPr sz="1550" spc="25">
                <a:solidFill>
                  <a:srgbClr val="FF960E"/>
                </a:solidFill>
                <a:latin typeface="WUGFJE+MS-UIGothic"/>
                <a:cs typeface="WUGFJE+MS-UIGothic"/>
              </a:rPr>
              <a:t>写作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WUGFJE+MS-UIGothic"/>
                <a:cs typeface="WUGFJE+MS-UIGothic"/>
              </a:rPr>
              <a:t>故事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续</a:t>
            </a:r>
            <a:r>
              <a:rPr sz="1550">
                <a:solidFill>
                  <a:srgbClr val="FF960E"/>
                </a:solidFill>
                <a:latin typeface="WUGFJE+MS-UIGothic"/>
                <a:cs typeface="WUGFJE+MS-UIGothic"/>
              </a:rPr>
              <a:t>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AKUNAP+WHOUAG+Arial-BoldMT"/>
                <a:cs typeface="AKUNAP+WHOUAG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32045" y="4137893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WUGFJE+MS-UIGothic"/>
                <a:cs typeface="WUGFJE+MS-UIGothic"/>
              </a:rPr>
              <a:t>写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话</a:t>
            </a:r>
            <a:r>
              <a:rPr sz="4550" spc="23">
                <a:solidFill>
                  <a:srgbClr val="FFEACF"/>
                </a:solidFill>
                <a:latin typeface="WUGFJE+MS-UIGothic"/>
                <a:cs typeface="WUGFJE+MS-UIGothic"/>
              </a:rPr>
              <a:t>素材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相关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词语积</a:t>
            </a:r>
            <a:r>
              <a:rPr sz="3000">
                <a:solidFill>
                  <a:srgbClr val="FF960E"/>
                </a:solidFill>
                <a:latin typeface="WUGFJE+MS-UIGothic"/>
                <a:cs typeface="WUGFJE+MS-UIGothic"/>
              </a:rPr>
              <a:t>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0410" y="164000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WUGFJE+MS-UIGothic"/>
                <a:cs typeface="WUGFJE+MS-UIGothic"/>
              </a:rPr>
              <a:t>春天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71990" y="16400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WUGFJE+MS-UIGothic"/>
                <a:cs typeface="WUGFJE+MS-UIGothic"/>
              </a:rPr>
              <a:t>夏天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89454" y="44117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WUGFJE+MS-UIGothic"/>
                <a:cs typeface="WUGFJE+MS-UIGothic"/>
              </a:rPr>
              <a:t>秋天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71990" y="441178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WUGFJE+MS-UIGothic"/>
                <a:cs typeface="WUGFJE+MS-UIGothic"/>
              </a:rPr>
              <a:t>冬天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https://d.book118.com/577106021020006054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WUGFJE+MS-UIGothic</vt:lpstr>
      <vt:lpstr>DFSEAJ+HEVWAT+ArialMT</vt:lpstr>
      <vt:lpstr>Times New Roman</vt:lpstr>
      <vt:lpstr>SimSun</vt:lpstr>
      <vt:lpstr>AKUNAP+WHOUAG+Arial-BoldMT</vt:lpstr>
      <vt:lpstr>JGDJRM+UFGBAV+MicrosoftYaHei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2024-09-28T07:00:14.402</cp:lastPrinted>
  <dcterms:created xsi:type="dcterms:W3CDTF">2024-09-27T23:00:14Z</dcterms:created>
  <dcterms:modified xsi:type="dcterms:W3CDTF">2024-09-27T23:00:15Z</dcterms:modified>
</cp:coreProperties>
</file>