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embeddedFontLst>
    <p:embeddedFont>
      <p:font typeface="BFITHM+RQUSDU+ArialMT"/>
      <p:regular r:id="rId18"/>
    </p:embeddedFont>
    <p:embeddedFont>
      <p:font typeface="KQROWO+MS-UIGothic"/>
      <p:regular r:id="rId19"/>
    </p:embeddedFont>
    <p:embeddedFont>
      <p:font typeface="KPITCI+KOUFFS+MicrosoftYaHei-Bold"/>
      <p:regular r:id="rId20"/>
    </p:embeddedFont>
  </p:embeddedFontLst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font" Target="fonts/font1.fntdata" /><Relationship Id="rId19" Type="http://schemas.openxmlformats.org/officeDocument/2006/relationships/font" Target="fonts/font2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3.fntdata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4EB8A1-E573-4863-B434-BE825060E2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9CFE92-144C-4683-B319-186D4B4253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8E8C7A-B382-4664-98B3-2DDC42BD79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F32102-66B6-48C6-BCB6-3998A57291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C1AC7F6-D0C7-40F7-873D-D97C4276B2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7A0EC22-714E-4A4B-BB2D-933D54F84B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427206A-756F-45A1-BDD6-9C14EBCC30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9BAFDE-7EA6-4FF3-8F67-C948F39D18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5A8C41-6912-44CD-AF89-CD1F4DE19E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31FF64-9DF5-442A-A458-1F248326D4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F7CC63-F5CB-461F-B8BF-369A703E60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7106105020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928870" y="2217610"/>
            <a:ext cx="3099947" cy="297840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3045FD"/>
                </a:solidFill>
                <a:latin typeface="BFITHM+RQUSDU+ArialMT"/>
                <a:cs typeface="BFITHM+RQUSDU+ArialMT"/>
              </a:rPr>
              <a:t>•</a:t>
            </a:r>
            <a:r>
              <a:rPr sz="2450" spc="128">
                <a:solidFill>
                  <a:srgbClr val="3045F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课</a:t>
            </a:r>
            <a:r>
              <a:rPr sz="2400">
                <a:solidFill>
                  <a:srgbClr val="3045FD"/>
                </a:solidFill>
                <a:latin typeface="KQROWO+MS-UIGothic"/>
                <a:cs typeface="KQROWO+MS-UIGothic"/>
              </a:rPr>
              <a:t>程与教学的定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义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3045FD"/>
                </a:solidFill>
                <a:latin typeface="BFITHM+RQUSDU+ArialMT"/>
                <a:cs typeface="BFITHM+RQUSDU+ArialMT"/>
              </a:rPr>
              <a:t>•</a:t>
            </a:r>
            <a:r>
              <a:rPr sz="2450" spc="128">
                <a:solidFill>
                  <a:srgbClr val="3045F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课</a:t>
            </a:r>
            <a:r>
              <a:rPr sz="2400">
                <a:solidFill>
                  <a:srgbClr val="3045FD"/>
                </a:solidFill>
                <a:latin typeface="KQROWO+MS-UIGothic"/>
                <a:cs typeface="KQROWO+MS-UIGothic"/>
              </a:rPr>
              <a:t>程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类</a:t>
            </a:r>
            <a:r>
              <a:rPr sz="2400">
                <a:solidFill>
                  <a:srgbClr val="3045FD"/>
                </a:solidFill>
                <a:latin typeface="KQROWO+MS-UIGothic"/>
                <a:cs typeface="KQROWO+MS-UIGothic"/>
              </a:rPr>
              <a:t>型与特点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3045FD"/>
                </a:solidFill>
                <a:latin typeface="BFITHM+RQUSDU+ArialMT"/>
                <a:cs typeface="BFITHM+RQUSDU+ArialMT"/>
              </a:rPr>
              <a:t>•</a:t>
            </a:r>
            <a:r>
              <a:rPr sz="2450" spc="128">
                <a:solidFill>
                  <a:srgbClr val="3045F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3045FD"/>
                </a:solidFill>
                <a:latin typeface="KQROWO+MS-UIGothic"/>
                <a:cs typeface="KQROWO+MS-UIGothic"/>
              </a:rPr>
              <a:t>教学方法与技巧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3045FD"/>
                </a:solidFill>
                <a:latin typeface="BFITHM+RQUSDU+ArialMT"/>
                <a:cs typeface="BFITHM+RQUSDU+ArialMT"/>
              </a:rPr>
              <a:t>•</a:t>
            </a:r>
            <a:r>
              <a:rPr sz="2450" spc="128">
                <a:solidFill>
                  <a:srgbClr val="3045F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3045FD"/>
                </a:solidFill>
                <a:latin typeface="KQROWO+MS-UIGothic"/>
                <a:cs typeface="KQROWO+MS-UIGothic"/>
              </a:rPr>
              <a:t>教学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评</a:t>
            </a:r>
            <a:r>
              <a:rPr sz="2400">
                <a:solidFill>
                  <a:srgbClr val="3045FD"/>
                </a:solidFill>
                <a:latin typeface="KQROWO+MS-UIGothic"/>
                <a:cs typeface="KQROWO+MS-UIGothic"/>
              </a:rPr>
              <a:t>价与反思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3045FD"/>
                </a:solidFill>
                <a:latin typeface="BFITHM+RQUSDU+ArialMT"/>
                <a:cs typeface="BFITHM+RQUSDU+ArialMT"/>
              </a:rPr>
              <a:t>•</a:t>
            </a:r>
            <a:r>
              <a:rPr sz="2450" spc="128">
                <a:solidFill>
                  <a:srgbClr val="3045F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3045FD"/>
                </a:solidFill>
                <a:latin typeface="KQROWO+MS-UIGothic"/>
                <a:cs typeface="KQROWO+MS-UIGothic"/>
              </a:rPr>
              <a:t>教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师专业发</a:t>
            </a:r>
            <a:r>
              <a:rPr sz="2400">
                <a:solidFill>
                  <a:srgbClr val="3045FD"/>
                </a:solidFill>
                <a:latin typeface="KQROWO+MS-UIGothic"/>
                <a:cs typeface="KQROWO+MS-UIGothic"/>
              </a:rPr>
              <a:t>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089660" y="3988026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KQROWO+MS-UIGothic"/>
                <a:cs typeface="KQROWO+MS-UIGothic"/>
              </a:rPr>
              <a:t>目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089660" y="5445351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843009" y="6093221"/>
            <a:ext cx="4297997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 spc="10">
                <a:solidFill>
                  <a:srgbClr val="A9B5F6"/>
                </a:solidFill>
                <a:latin typeface="KPITCI+KOUFFS+MicrosoftYaHei-Bold"/>
                <a:cs typeface="KPITCI+KOUFFS+MicrosoftYaHei-Bold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073785" y="3325796"/>
            <a:ext cx="4606899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7">
                <a:solidFill>
                  <a:srgbClr val="3045FD"/>
                </a:solidFill>
                <a:latin typeface="SimSun"/>
                <a:cs typeface="SimSun"/>
              </a:rPr>
              <a:t>课</a:t>
            </a:r>
            <a:r>
              <a:rPr sz="3800" spc="25">
                <a:solidFill>
                  <a:srgbClr val="3045FD"/>
                </a:solidFill>
                <a:latin typeface="KQROWO+MS-UIGothic"/>
                <a:cs typeface="KQROWO+MS-UIGothic"/>
              </a:rPr>
              <a:t>程与教学的定</a:t>
            </a:r>
            <a:r>
              <a:rPr sz="3800">
                <a:solidFill>
                  <a:srgbClr val="3045FD"/>
                </a:solidFill>
                <a:latin typeface="SimSun"/>
                <a:cs typeface="SimSun"/>
              </a:rPr>
              <a:t> 义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课</a:t>
            </a:r>
            <a:r>
              <a:rPr sz="3000">
                <a:solidFill>
                  <a:srgbClr val="3045FD"/>
                </a:solidFill>
                <a:latin typeface="KQROWO+MS-UIGothic"/>
                <a:cs typeface="KQROWO+MS-UIGothic"/>
              </a:rPr>
              <a:t>程定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17930" y="2452108"/>
            <a:ext cx="3650679" cy="111633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课</a:t>
            </a:r>
            <a:r>
              <a:rPr sz="1500">
                <a:solidFill>
                  <a:srgbClr val="FFFFFF"/>
                </a:solidFill>
                <a:latin typeface="KQROWO+MS-UIGothic"/>
                <a:cs typeface="KQROWO+MS-UIGothic"/>
              </a:rPr>
              <a:t>程是学校教育内容及其安排的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总</a:t>
            </a:r>
            <a:r>
              <a:rPr sz="1500">
                <a:solidFill>
                  <a:srgbClr val="FFFFFF"/>
                </a:solidFill>
                <a:latin typeface="KQROWO+MS-UIGothic"/>
                <a:cs typeface="KQROWO+MS-UIGothic"/>
              </a:rPr>
              <a:t>和，</a:t>
            </a:r>
          </a:p>
          <a:p>
            <a:pPr marL="0" marR="0">
              <a:lnSpc>
                <a:spcPts val="1500"/>
              </a:lnSpc>
              <a:spcBef>
                <a:spcPts val="102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KQROWO+MS-UIGothic"/>
                <a:cs typeface="KQROWO+MS-UIGothic"/>
              </a:rPr>
              <a:t>是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实现</a:t>
            </a:r>
            <a:r>
              <a:rPr sz="1500">
                <a:solidFill>
                  <a:srgbClr val="FFFFFF"/>
                </a:solidFill>
                <a:latin typeface="KQROWO+MS-UIGothic"/>
                <a:cs typeface="KQROWO+MS-UIGothic"/>
              </a:rPr>
              <a:t>教育目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FFFFFF"/>
                </a:solidFill>
                <a:latin typeface="KQROWO+MS-UIGothic"/>
                <a:cs typeface="KQROWO+MS-UIGothic"/>
              </a:rPr>
              <a:t>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发挥</a:t>
            </a:r>
            <a:r>
              <a:rPr sz="1500">
                <a:solidFill>
                  <a:srgbClr val="FFFFFF"/>
                </a:solidFill>
                <a:latin typeface="KQROWO+MS-UIGothic"/>
                <a:cs typeface="KQROWO+MS-UIGothic"/>
              </a:rPr>
              <a:t>教育功能的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载</a:t>
            </a:r>
          </a:p>
          <a:p>
            <a:pPr marL="0" marR="0">
              <a:lnSpc>
                <a:spcPts val="1500"/>
              </a:lnSpc>
              <a:spcBef>
                <a:spcPts val="101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KQROWO+MS-UIGothic"/>
                <a:cs typeface="KQROWO+MS-UIGothic"/>
              </a:rPr>
              <a:t>体。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932419" y="2452108"/>
            <a:ext cx="3505200" cy="271653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3045FD"/>
                </a:solidFill>
                <a:latin typeface="SimSun"/>
                <a:cs typeface="SimSun"/>
              </a:rPr>
              <a:t>课</a:t>
            </a:r>
            <a:r>
              <a:rPr sz="1500">
                <a:solidFill>
                  <a:srgbClr val="3045FD"/>
                </a:solidFill>
                <a:latin typeface="KQROWO+MS-UIGothic"/>
                <a:cs typeface="KQROWO+MS-UIGothic"/>
              </a:rPr>
              <a:t>程是学校教育的重要</a:t>
            </a:r>
            <a:r>
              <a:rPr sz="1500">
                <a:solidFill>
                  <a:srgbClr val="3045FD"/>
                </a:solidFill>
                <a:latin typeface="SimSun"/>
                <a:cs typeface="SimSun"/>
              </a:rPr>
              <a:t>组</a:t>
            </a:r>
            <a:r>
              <a:rPr sz="1500">
                <a:solidFill>
                  <a:srgbClr val="3045FD"/>
                </a:solidFill>
                <a:latin typeface="KQROWO+MS-UIGothic"/>
                <a:cs typeface="KQROWO+MS-UIGothic"/>
              </a:rPr>
              <a:t>成部分，它</a:t>
            </a:r>
          </a:p>
          <a:p>
            <a:pPr marL="0" marR="0">
              <a:lnSpc>
                <a:spcPts val="1500"/>
              </a:lnSpc>
              <a:spcBef>
                <a:spcPts val="1020"/>
              </a:spcBef>
              <a:spcAft>
                <a:spcPct val="0"/>
              </a:spcAft>
            </a:pPr>
            <a:r>
              <a:rPr sz="1500">
                <a:solidFill>
                  <a:srgbClr val="3045FD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3045FD"/>
                </a:solidFill>
                <a:latin typeface="KQROWO+MS-UIGothic"/>
                <a:cs typeface="KQROWO+MS-UIGothic"/>
              </a:rPr>
              <a:t>定了学校教育</a:t>
            </a:r>
            <a:r>
              <a:rPr sz="1500">
                <a:solidFill>
                  <a:srgbClr val="3045FD"/>
                </a:solidFill>
                <a:latin typeface="SimSun"/>
                <a:cs typeface="SimSun"/>
              </a:rPr>
              <a:t>应传</a:t>
            </a:r>
            <a:r>
              <a:rPr sz="1500">
                <a:solidFill>
                  <a:srgbClr val="3045FD"/>
                </a:solidFill>
                <a:latin typeface="KQROWO+MS-UIGothic"/>
                <a:cs typeface="KQROWO+MS-UIGothic"/>
              </a:rPr>
              <a:t>授</a:t>
            </a:r>
            <a:r>
              <a:rPr sz="1500">
                <a:solidFill>
                  <a:srgbClr val="3045FD"/>
                </a:solidFill>
                <a:latin typeface="SimSun"/>
                <a:cs typeface="SimSun"/>
              </a:rPr>
              <a:t>给</a:t>
            </a:r>
            <a:r>
              <a:rPr sz="1500">
                <a:solidFill>
                  <a:srgbClr val="3045FD"/>
                </a:solidFill>
                <a:latin typeface="KQROWO+MS-UIGothic"/>
                <a:cs typeface="KQROWO+MS-UIGothic"/>
              </a:rPr>
              <a:t>学生的知</a:t>
            </a:r>
            <a:r>
              <a:rPr sz="1500">
                <a:solidFill>
                  <a:srgbClr val="3045FD"/>
                </a:solidFill>
                <a:latin typeface="SimSun"/>
                <a:cs typeface="SimSun"/>
              </a:rPr>
              <a:t>识</a:t>
            </a:r>
          </a:p>
          <a:p>
            <a:pPr marL="0" marR="0">
              <a:lnSpc>
                <a:spcPts val="1500"/>
              </a:lnSpc>
              <a:spcBef>
                <a:spcPts val="1019"/>
              </a:spcBef>
              <a:spcAft>
                <a:spcPct val="0"/>
              </a:spcAft>
            </a:pPr>
            <a:r>
              <a:rPr sz="1500">
                <a:solidFill>
                  <a:srgbClr val="3045FD"/>
                </a:solidFill>
                <a:latin typeface="KQROWO+MS-UIGothic"/>
                <a:cs typeface="KQROWO+MS-UIGothic"/>
              </a:rPr>
              <a:t>和技能，以及</a:t>
            </a:r>
            <a:r>
              <a:rPr sz="1500">
                <a:solidFill>
                  <a:srgbClr val="3045FD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3045FD"/>
                </a:solidFill>
                <a:latin typeface="KQROWO+MS-UIGothic"/>
                <a:cs typeface="KQROWO+MS-UIGothic"/>
              </a:rPr>
              <a:t>些知</a:t>
            </a:r>
            <a:r>
              <a:rPr sz="1500">
                <a:solidFill>
                  <a:srgbClr val="3045FD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3045FD"/>
                </a:solidFill>
                <a:latin typeface="KQROWO+MS-UIGothic"/>
                <a:cs typeface="KQROWO+MS-UIGothic"/>
              </a:rPr>
              <a:t>和技能的</a:t>
            </a:r>
            <a:r>
              <a:rPr sz="1500">
                <a:solidFill>
                  <a:srgbClr val="3045FD"/>
                </a:solidFill>
                <a:latin typeface="SimSun"/>
                <a:cs typeface="SimSun"/>
              </a:rPr>
              <a:t>组织</a:t>
            </a:r>
          </a:p>
          <a:p>
            <a:pPr marL="0" marR="0">
              <a:lnSpc>
                <a:spcPts val="1500"/>
              </a:lnSpc>
              <a:spcBef>
                <a:spcPts val="1070"/>
              </a:spcBef>
              <a:spcAft>
                <a:spcPct val="0"/>
              </a:spcAft>
            </a:pPr>
            <a:r>
              <a:rPr sz="1500">
                <a:solidFill>
                  <a:srgbClr val="3045FD"/>
                </a:solidFill>
                <a:latin typeface="KQROWO+MS-UIGothic"/>
                <a:cs typeface="KQROWO+MS-UIGothic"/>
              </a:rPr>
              <a:t>和安排方式。</a:t>
            </a:r>
            <a:r>
              <a:rPr sz="1500">
                <a:solidFill>
                  <a:srgbClr val="3045FD"/>
                </a:solidFill>
                <a:latin typeface="SimSun"/>
                <a:cs typeface="SimSun"/>
              </a:rPr>
              <a:t>课</a:t>
            </a:r>
            <a:r>
              <a:rPr sz="1500">
                <a:solidFill>
                  <a:srgbClr val="3045FD"/>
                </a:solidFill>
                <a:latin typeface="KQROWO+MS-UIGothic"/>
                <a:cs typeface="KQROWO+MS-UIGothic"/>
              </a:rPr>
              <a:t>程不</a:t>
            </a:r>
            <a:r>
              <a:rPr sz="1500">
                <a:solidFill>
                  <a:srgbClr val="3045FD"/>
                </a:solidFill>
                <a:latin typeface="SimSun"/>
                <a:cs typeface="SimSun"/>
              </a:rPr>
              <a:t>仅</a:t>
            </a:r>
            <a:r>
              <a:rPr sz="1500">
                <a:solidFill>
                  <a:srgbClr val="3045FD"/>
                </a:solidFill>
                <a:latin typeface="KQROWO+MS-UIGothic"/>
                <a:cs typeface="KQROWO+MS-UIGothic"/>
              </a:rPr>
              <a:t>包括教材、教</a:t>
            </a:r>
          </a:p>
          <a:p>
            <a:pPr marL="0" marR="0">
              <a:lnSpc>
                <a:spcPts val="1500"/>
              </a:lnSpc>
              <a:spcBef>
                <a:spcPts val="1019"/>
              </a:spcBef>
              <a:spcAft>
                <a:spcPct val="0"/>
              </a:spcAft>
            </a:pPr>
            <a:r>
              <a:rPr sz="1500">
                <a:solidFill>
                  <a:srgbClr val="3045FD"/>
                </a:solidFill>
                <a:latin typeface="KQROWO+MS-UIGothic"/>
                <a:cs typeface="KQROWO+MS-UIGothic"/>
              </a:rPr>
              <a:t>学</a:t>
            </a:r>
            <a:r>
              <a:rPr sz="1500">
                <a:solidFill>
                  <a:srgbClr val="3045FD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3045FD"/>
                </a:solidFill>
                <a:latin typeface="KQROWO+MS-UIGothic"/>
                <a:cs typeface="KQROWO+MS-UIGothic"/>
              </a:rPr>
              <a:t>划、教学大</a:t>
            </a:r>
            <a:r>
              <a:rPr sz="1500">
                <a:solidFill>
                  <a:srgbClr val="3045FD"/>
                </a:solidFill>
                <a:latin typeface="SimSun"/>
                <a:cs typeface="SimSun"/>
              </a:rPr>
              <a:t>纲</a:t>
            </a:r>
            <a:r>
              <a:rPr sz="1500">
                <a:solidFill>
                  <a:srgbClr val="3045FD"/>
                </a:solidFill>
                <a:latin typeface="KQROWO+MS-UIGothic"/>
                <a:cs typeface="KQROWO+MS-UIGothic"/>
              </a:rPr>
              <a:t>等具体内容，</a:t>
            </a:r>
            <a:r>
              <a:rPr sz="1500">
                <a:solidFill>
                  <a:srgbClr val="3045FD"/>
                </a:solidFill>
                <a:latin typeface="SimSun"/>
                <a:cs typeface="SimSun"/>
              </a:rPr>
              <a:t>还</a:t>
            </a:r>
            <a:r>
              <a:rPr sz="1500">
                <a:solidFill>
                  <a:srgbClr val="3045FD"/>
                </a:solidFill>
                <a:latin typeface="KQROWO+MS-UIGothic"/>
                <a:cs typeface="KQROWO+MS-UIGothic"/>
              </a:rPr>
              <a:t>包</a:t>
            </a:r>
          </a:p>
          <a:p>
            <a:pPr marL="0" marR="0">
              <a:lnSpc>
                <a:spcPts val="1500"/>
              </a:lnSpc>
              <a:spcBef>
                <a:spcPts val="1019"/>
              </a:spcBef>
              <a:spcAft>
                <a:spcPct val="0"/>
              </a:spcAft>
            </a:pPr>
            <a:r>
              <a:rPr sz="1500">
                <a:solidFill>
                  <a:srgbClr val="3045FD"/>
                </a:solidFill>
                <a:latin typeface="KQROWO+MS-UIGothic"/>
                <a:cs typeface="KQROWO+MS-UIGothic"/>
              </a:rPr>
              <a:t>括了整个教育</a:t>
            </a:r>
            <a:r>
              <a:rPr sz="1500">
                <a:solidFill>
                  <a:srgbClr val="3045F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3045FD"/>
                </a:solidFill>
                <a:latin typeface="KQROWO+MS-UIGothic"/>
                <a:cs typeface="KQROWO+MS-UIGothic"/>
              </a:rPr>
              <a:t>程中的</a:t>
            </a:r>
            <a:r>
              <a:rPr sz="1500">
                <a:solidFill>
                  <a:srgbClr val="3045FD"/>
                </a:solidFill>
                <a:latin typeface="SimSun"/>
                <a:cs typeface="SimSun"/>
              </a:rPr>
              <a:t>课</a:t>
            </a:r>
            <a:r>
              <a:rPr sz="1500">
                <a:solidFill>
                  <a:srgbClr val="3045FD"/>
                </a:solidFill>
                <a:latin typeface="KQROWO+MS-UIGothic"/>
                <a:cs typeface="KQROWO+MS-UIGothic"/>
              </a:rPr>
              <a:t>程理念、</a:t>
            </a:r>
            <a:r>
              <a:rPr sz="1500">
                <a:solidFill>
                  <a:srgbClr val="3045FD"/>
                </a:solidFill>
                <a:latin typeface="SimSun"/>
                <a:cs typeface="SimSun"/>
              </a:rPr>
              <a:t>课</a:t>
            </a:r>
          </a:p>
          <a:p>
            <a:pPr marL="0" marR="0">
              <a:lnSpc>
                <a:spcPts val="1500"/>
              </a:lnSpc>
              <a:spcBef>
                <a:spcPts val="1020"/>
              </a:spcBef>
              <a:spcAft>
                <a:spcPct val="0"/>
              </a:spcAft>
            </a:pPr>
            <a:r>
              <a:rPr sz="1500">
                <a:solidFill>
                  <a:srgbClr val="3045FD"/>
                </a:solidFill>
                <a:latin typeface="KQROWO+MS-UIGothic"/>
                <a:cs typeface="KQROWO+MS-UIGothic"/>
              </a:rPr>
              <a:t>程</a:t>
            </a:r>
            <a:r>
              <a:rPr sz="1500">
                <a:solidFill>
                  <a:srgbClr val="3045FD"/>
                </a:solidFill>
                <a:latin typeface="SimSun"/>
                <a:cs typeface="SimSun"/>
              </a:rPr>
              <a:t>设</a:t>
            </a:r>
            <a:r>
              <a:rPr sz="1500">
                <a:solidFill>
                  <a:srgbClr val="3045FD"/>
                </a:solidFill>
                <a:latin typeface="KQROWO+MS-UIGothic"/>
                <a:cs typeface="KQROWO+MS-UIGothic"/>
              </a:rPr>
              <a:t>置、</a:t>
            </a:r>
            <a:r>
              <a:rPr sz="1500">
                <a:solidFill>
                  <a:srgbClr val="3045FD"/>
                </a:solidFill>
                <a:latin typeface="SimSun"/>
                <a:cs typeface="SimSun"/>
              </a:rPr>
              <a:t>课</a:t>
            </a:r>
            <a:r>
              <a:rPr sz="1500">
                <a:solidFill>
                  <a:srgbClr val="3045FD"/>
                </a:solidFill>
                <a:latin typeface="KQROWO+MS-UIGothic"/>
                <a:cs typeface="KQROWO+MS-UIGothic"/>
              </a:rPr>
              <a:t>程</a:t>
            </a:r>
            <a:r>
              <a:rPr sz="1500">
                <a:solidFill>
                  <a:srgbClr val="3045FD"/>
                </a:solidFill>
                <a:latin typeface="SimSun"/>
                <a:cs typeface="SimSun"/>
              </a:rPr>
              <a:t>实</a:t>
            </a:r>
            <a:r>
              <a:rPr sz="1500">
                <a:solidFill>
                  <a:srgbClr val="3045FD"/>
                </a:solidFill>
                <a:latin typeface="KQROWO+MS-UIGothic"/>
                <a:cs typeface="KQROWO+MS-UIGothic"/>
              </a:rPr>
              <a:t>施和</a:t>
            </a:r>
            <a:r>
              <a:rPr sz="1500">
                <a:solidFill>
                  <a:srgbClr val="3045FD"/>
                </a:solidFill>
                <a:latin typeface="SimSun"/>
                <a:cs typeface="SimSun"/>
              </a:rPr>
              <a:t>课</a:t>
            </a:r>
            <a:r>
              <a:rPr sz="1500">
                <a:solidFill>
                  <a:srgbClr val="3045FD"/>
                </a:solidFill>
                <a:latin typeface="KQROWO+MS-UIGothic"/>
                <a:cs typeface="KQROWO+MS-UIGothic"/>
              </a:rPr>
              <a:t>程</a:t>
            </a:r>
            <a:r>
              <a:rPr sz="1500">
                <a:solidFill>
                  <a:srgbClr val="3045FD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3045FD"/>
                </a:solidFill>
                <a:latin typeface="KQROWO+MS-UIGothic"/>
                <a:cs typeface="KQROWO+MS-UIGothic"/>
              </a:rPr>
              <a:t>价等方面</a:t>
            </a:r>
          </a:p>
          <a:p>
            <a:pPr marL="0" marR="0">
              <a:lnSpc>
                <a:spcPts val="1500"/>
              </a:lnSpc>
              <a:spcBef>
                <a:spcPts val="1020"/>
              </a:spcBef>
              <a:spcAft>
                <a:spcPct val="0"/>
              </a:spcAft>
            </a:pPr>
            <a:r>
              <a:rPr sz="1500">
                <a:solidFill>
                  <a:srgbClr val="3045FD"/>
                </a:solidFill>
                <a:latin typeface="KQROWO+MS-UIGothic"/>
                <a:cs typeface="KQROWO+MS-UIGothic"/>
              </a:rPr>
              <a:t>的要素。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489575" y="3614564"/>
            <a:ext cx="2736279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KPITCI+KOUFFS+MicrosoftYaHei-Bold"/>
                <a:cs typeface="KPITCI+KOUFFS+MicrosoftYaHei-Bold"/>
              </a:rPr>
              <a:t>VS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KQROWO+MS-UIGothic"/>
                <a:cs typeface="KQROWO+MS-UIGothic"/>
              </a:rPr>
              <a:t>教学定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 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28114" y="2001373"/>
            <a:ext cx="538821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KQROWO+MS-UIGothic"/>
                <a:cs typeface="KQROWO+MS-UIGothic"/>
              </a:rPr>
              <a:t>教学是教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师</a:t>
            </a:r>
            <a:r>
              <a:rPr sz="1350">
                <a:solidFill>
                  <a:srgbClr val="FFFFFF"/>
                </a:solidFill>
                <a:latin typeface="KQROWO+MS-UIGothic"/>
                <a:cs typeface="KQROWO+MS-UIGothic"/>
              </a:rPr>
              <a:t>引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FFFFFF"/>
                </a:solidFill>
                <a:latin typeface="KQROWO+MS-UIGothic"/>
                <a:cs typeface="KQROWO+MS-UIGothic"/>
              </a:rPr>
              <a:t>学生学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习</a:t>
            </a:r>
            <a:r>
              <a:rPr sz="1350">
                <a:solidFill>
                  <a:srgbClr val="FFFFFF"/>
                </a:solidFill>
                <a:latin typeface="KQROWO+MS-UIGothic"/>
                <a:cs typeface="KQROWO+MS-UIGothic"/>
              </a:rPr>
              <a:t>的活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FFFFFF"/>
                </a:solidFill>
                <a:latin typeface="KQROWO+MS-UIGothic"/>
                <a:cs typeface="KQROWO+MS-UIGothic"/>
              </a:rPr>
              <a:t>，是学校教育工作的中心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环节</a:t>
            </a:r>
            <a:r>
              <a:rPr sz="1350">
                <a:solidFill>
                  <a:srgbClr val="FFFFFF"/>
                </a:solidFill>
                <a:latin typeface="KQROWO+MS-UIGothic"/>
                <a:cs typeface="KQROWO+MS-UIGothic"/>
              </a:rPr>
              <a:t>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342389" y="4585823"/>
            <a:ext cx="10513032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3045FD"/>
                </a:solidFill>
                <a:latin typeface="KQROWO+MS-UIGothic"/>
                <a:cs typeface="KQROWO+MS-UIGothic"/>
              </a:rPr>
              <a:t>教学是教</a:t>
            </a:r>
            <a:r>
              <a:rPr sz="1350">
                <a:solidFill>
                  <a:srgbClr val="3045FD"/>
                </a:solidFill>
                <a:latin typeface="SimSun"/>
                <a:cs typeface="SimSun"/>
              </a:rPr>
              <a:t>师</a:t>
            </a:r>
            <a:r>
              <a:rPr sz="1350">
                <a:solidFill>
                  <a:srgbClr val="3045FD"/>
                </a:solidFill>
                <a:latin typeface="KQROWO+MS-UIGothic"/>
                <a:cs typeface="KQROWO+MS-UIGothic"/>
              </a:rPr>
              <a:t>与学生之</a:t>
            </a:r>
            <a:r>
              <a:rPr sz="1350">
                <a:solidFill>
                  <a:srgbClr val="3045FD"/>
                </a:solidFill>
                <a:latin typeface="SimSun"/>
                <a:cs typeface="SimSun"/>
              </a:rPr>
              <a:t>间</a:t>
            </a:r>
            <a:r>
              <a:rPr sz="1350">
                <a:solidFill>
                  <a:srgbClr val="3045FD"/>
                </a:solidFill>
                <a:latin typeface="KQROWO+MS-UIGothic"/>
                <a:cs typeface="KQROWO+MS-UIGothic"/>
              </a:rPr>
              <a:t>的互</a:t>
            </a:r>
            <a:r>
              <a:rPr sz="1350">
                <a:solidFill>
                  <a:srgbClr val="3045FD"/>
                </a:solidFill>
                <a:latin typeface="SimSun"/>
                <a:cs typeface="SimSun"/>
              </a:rPr>
              <a:t>动过</a:t>
            </a:r>
            <a:r>
              <a:rPr sz="1350">
                <a:solidFill>
                  <a:srgbClr val="3045FD"/>
                </a:solidFill>
                <a:latin typeface="KQROWO+MS-UIGothic"/>
                <a:cs typeface="KQROWO+MS-UIGothic"/>
              </a:rPr>
              <a:t>程，是教</a:t>
            </a:r>
            <a:r>
              <a:rPr sz="1350">
                <a:solidFill>
                  <a:srgbClr val="3045FD"/>
                </a:solidFill>
                <a:latin typeface="SimSun"/>
                <a:cs typeface="SimSun"/>
              </a:rPr>
              <a:t>师</a:t>
            </a:r>
            <a:r>
              <a:rPr sz="1350">
                <a:solidFill>
                  <a:srgbClr val="3045FD"/>
                </a:solidFill>
                <a:latin typeface="KQROWO+MS-UIGothic"/>
                <a:cs typeface="KQROWO+MS-UIGothic"/>
              </a:rPr>
              <a:t>根据教育目</a:t>
            </a:r>
            <a:r>
              <a:rPr sz="1350">
                <a:solidFill>
                  <a:srgbClr val="3045FD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3045FD"/>
                </a:solidFill>
                <a:latin typeface="KQROWO+MS-UIGothic"/>
                <a:cs typeface="KQROWO+MS-UIGothic"/>
              </a:rPr>
              <a:t>、教材和学生</a:t>
            </a:r>
            <a:r>
              <a:rPr sz="1350">
                <a:solidFill>
                  <a:srgbClr val="3045FD"/>
                </a:solidFill>
                <a:latin typeface="SimSun"/>
                <a:cs typeface="SimSun"/>
              </a:rPr>
              <a:t>实际</a:t>
            </a:r>
            <a:r>
              <a:rPr sz="1350">
                <a:solidFill>
                  <a:srgbClr val="3045FD"/>
                </a:solidFill>
                <a:latin typeface="KQROWO+MS-UIGothic"/>
                <a:cs typeface="KQROWO+MS-UIGothic"/>
              </a:rPr>
              <a:t>情况，运用有效的教学方法，引</a:t>
            </a:r>
            <a:r>
              <a:rPr sz="1350">
                <a:solidFill>
                  <a:srgbClr val="3045FD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3045FD"/>
                </a:solidFill>
                <a:latin typeface="KQROWO+MS-UIGothic"/>
                <a:cs typeface="KQROWO+MS-UIGothic"/>
              </a:rPr>
              <a:t>学生掌握知</a:t>
            </a:r>
            <a:r>
              <a:rPr sz="1350">
                <a:solidFill>
                  <a:srgbClr val="3045FD"/>
                </a:solidFill>
                <a:latin typeface="SimSun"/>
                <a:cs typeface="SimSun"/>
              </a:rPr>
              <a:t>识</a:t>
            </a:r>
            <a:r>
              <a:rPr sz="1350">
                <a:solidFill>
                  <a:srgbClr val="3045FD"/>
                </a:solidFill>
                <a:latin typeface="KQROWO+MS-UIGothic"/>
                <a:cs typeface="KQROWO+MS-UIGothic"/>
              </a:rPr>
              <a:t>、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3045FD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3045FD"/>
                </a:solidFill>
                <a:latin typeface="KQROWO+MS-UIGothic"/>
                <a:cs typeface="KQROWO+MS-UIGothic"/>
              </a:rPr>
              <a:t>展能力、形成良好品德的</a:t>
            </a:r>
            <a:r>
              <a:rPr sz="1350">
                <a:solidFill>
                  <a:srgbClr val="3045FD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3045FD"/>
                </a:solidFill>
                <a:latin typeface="KQROWO+MS-UIGothic"/>
                <a:cs typeface="KQROWO+MS-UIGothic"/>
              </a:rPr>
              <a:t>程。教学包括了教</a:t>
            </a:r>
            <a:r>
              <a:rPr sz="1350">
                <a:solidFill>
                  <a:srgbClr val="3045FD"/>
                </a:solidFill>
                <a:latin typeface="SimSun"/>
                <a:cs typeface="SimSun"/>
              </a:rPr>
              <a:t>师</a:t>
            </a:r>
            <a:r>
              <a:rPr sz="1350">
                <a:solidFill>
                  <a:srgbClr val="3045FD"/>
                </a:solidFill>
                <a:latin typeface="KQROWO+MS-UIGothic"/>
                <a:cs typeface="KQROWO+MS-UIGothic"/>
              </a:rPr>
              <a:t>的教和学生的学两个方面，是教育</a:t>
            </a:r>
            <a:r>
              <a:rPr sz="1350">
                <a:solidFill>
                  <a:srgbClr val="3045FD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3045FD"/>
                </a:solidFill>
                <a:latin typeface="KQROWO+MS-UIGothic"/>
                <a:cs typeface="KQROWO+MS-UIGothic"/>
              </a:rPr>
              <a:t>程中最直接、最集中地体</a:t>
            </a:r>
            <a:r>
              <a:rPr sz="1350">
                <a:solidFill>
                  <a:srgbClr val="3045FD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3045FD"/>
                </a:solidFill>
                <a:latin typeface="KQROWO+MS-UIGothic"/>
                <a:cs typeface="KQROWO+MS-UIGothic"/>
              </a:rPr>
              <a:t>教育目</a:t>
            </a:r>
            <a:r>
              <a:rPr sz="1350">
                <a:solidFill>
                  <a:srgbClr val="3045FD"/>
                </a:solidFill>
                <a:latin typeface="SimSun"/>
                <a:cs typeface="SimSun"/>
              </a:rPr>
              <a:t>标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3045FD"/>
                </a:solidFill>
                <a:latin typeface="KQROWO+MS-UIGothic"/>
                <a:cs typeface="KQROWO+MS-UIGothic"/>
              </a:rPr>
              <a:t>的</a:t>
            </a:r>
            <a:r>
              <a:rPr sz="1350">
                <a:solidFill>
                  <a:srgbClr val="3045FD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3045FD"/>
                </a:solidFill>
                <a:latin typeface="KQROWO+MS-UIGothic"/>
                <a:cs typeface="KQROWO+MS-UIGothic"/>
              </a:rPr>
              <a:t>程。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课</a:t>
            </a:r>
            <a:r>
              <a:rPr sz="3000">
                <a:solidFill>
                  <a:srgbClr val="3045FD"/>
                </a:solidFill>
                <a:latin typeface="KQROWO+MS-UIGothic"/>
                <a:cs typeface="KQROWO+MS-UIGothic"/>
              </a:rPr>
              <a:t>程与教学的关系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13510" y="2450953"/>
            <a:ext cx="4402380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课</a:t>
            </a:r>
            <a:r>
              <a:rPr sz="1350">
                <a:solidFill>
                  <a:srgbClr val="FFFFFF"/>
                </a:solidFill>
                <a:latin typeface="KQROWO+MS-UIGothic"/>
                <a:cs typeface="KQROWO+MS-UIGothic"/>
              </a:rPr>
              <a:t>程与教学是相互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联</a:t>
            </a:r>
            <a:r>
              <a:rPr sz="1350">
                <a:solidFill>
                  <a:srgbClr val="FFFFFF"/>
                </a:solidFill>
                <a:latin typeface="KQROWO+MS-UIGothic"/>
                <a:cs typeface="KQROWO+MS-UIGothic"/>
              </a:rPr>
              <a:t>系、相互影响的两个要素，共同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696709" y="2450953"/>
            <a:ext cx="4533312" cy="258889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课</a:t>
            </a:r>
            <a:r>
              <a:rPr sz="1350">
                <a:solidFill>
                  <a:srgbClr val="FFFFFF"/>
                </a:solidFill>
                <a:latin typeface="KQROWO+MS-UIGothic"/>
                <a:cs typeface="KQROWO+MS-UIGothic"/>
              </a:rPr>
              <a:t>程与教学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虽</a:t>
            </a:r>
            <a:r>
              <a:rPr sz="1350">
                <a:solidFill>
                  <a:srgbClr val="FFFFFF"/>
                </a:solidFill>
                <a:latin typeface="KQROWO+MS-UIGothic"/>
                <a:cs typeface="KQROWO+MS-UIGothic"/>
              </a:rPr>
              <a:t>然各有其独立的意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义</a:t>
            </a:r>
            <a:r>
              <a:rPr sz="1350">
                <a:solidFill>
                  <a:srgbClr val="FFFFFF"/>
                </a:solidFill>
                <a:latin typeface="KQROWO+MS-UIGothic"/>
                <a:cs typeface="KQROWO+MS-UIGothic"/>
              </a:rPr>
              <a:t>和价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值</a:t>
            </a:r>
            <a:r>
              <a:rPr sz="1350">
                <a:solidFill>
                  <a:srgbClr val="FFFFFF"/>
                </a:solidFill>
                <a:latin typeface="KQROWO+MS-UIGothic"/>
                <a:cs typeface="KQROWO+MS-UIGothic"/>
              </a:rPr>
              <a:t>，但它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们</a:t>
            </a:r>
            <a:r>
              <a:rPr sz="1350">
                <a:solidFill>
                  <a:srgbClr val="FFFFFF"/>
                </a:solidFill>
                <a:latin typeface="KQROWO+MS-UIGothic"/>
                <a:cs typeface="KQROWO+MS-UIGothic"/>
              </a:rPr>
              <a:t>又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KQROWO+MS-UIGothic"/>
                <a:cs typeface="KQROWO+MS-UIGothic"/>
              </a:rPr>
              <a:t>是相互依存、相互促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FFFFF"/>
                </a:solidFill>
                <a:latin typeface="KQROWO+MS-UIGothic"/>
                <a:cs typeface="KQROWO+MS-UIGothic"/>
              </a:rPr>
              <a:t>的。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课</a:t>
            </a:r>
            <a:r>
              <a:rPr sz="1350">
                <a:solidFill>
                  <a:srgbClr val="FFFFFF"/>
                </a:solidFill>
                <a:latin typeface="KQROWO+MS-UIGothic"/>
                <a:cs typeface="KQROWO+MS-UIGothic"/>
              </a:rPr>
              <a:t>程是教学的依据和基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础</a:t>
            </a:r>
            <a:r>
              <a:rPr sz="1350">
                <a:solidFill>
                  <a:srgbClr val="FFFFFF"/>
                </a:solidFill>
                <a:latin typeface="KQROWO+MS-UIGothic"/>
                <a:cs typeface="KQROWO+MS-UIGothic"/>
              </a:rPr>
              <a:t>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FFFFFF"/>
                </a:solidFill>
                <a:latin typeface="KQROWO+MS-UIGothic"/>
                <a:cs typeface="KQROWO+MS-UIGothic"/>
              </a:rPr>
              <a:t>教学提供了内容和方法上的指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FFFFFF"/>
                </a:solidFill>
                <a:latin typeface="KQROWO+MS-UIGothic"/>
                <a:cs typeface="KQROWO+MS-UIGothic"/>
              </a:rPr>
              <a:t>；而教学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则</a:t>
            </a:r>
            <a:r>
              <a:rPr sz="1350">
                <a:solidFill>
                  <a:srgbClr val="FFFFFF"/>
                </a:solidFill>
                <a:latin typeface="KQROWO+MS-UIGothic"/>
                <a:cs typeface="KQROWO+MS-UIGothic"/>
              </a:rPr>
              <a:t>是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实现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课</a:t>
            </a:r>
            <a:r>
              <a:rPr sz="1350">
                <a:solidFill>
                  <a:srgbClr val="FFFFFF"/>
                </a:solidFill>
                <a:latin typeface="KQROWO+MS-UIGothic"/>
                <a:cs typeface="KQROWO+MS-UIGothic"/>
              </a:rPr>
              <a:t>程目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FFFFFF"/>
                </a:solidFill>
                <a:latin typeface="KQROWO+MS-UIGothic"/>
                <a:cs typeface="KQROWO+MS-UIGothic"/>
              </a:rPr>
              <a:t>的重要手段和途径，是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课</a:t>
            </a:r>
            <a:r>
              <a:rPr sz="1350">
                <a:solidFill>
                  <a:srgbClr val="FFFFFF"/>
                </a:solidFill>
                <a:latin typeface="KQROWO+MS-UIGothic"/>
                <a:cs typeface="KQROWO+MS-UIGothic"/>
              </a:rPr>
              <a:t>程的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实</a:t>
            </a:r>
            <a:r>
              <a:rPr sz="1350">
                <a:solidFill>
                  <a:srgbClr val="FFFFFF"/>
                </a:solidFill>
                <a:latin typeface="KQROWO+MS-UIGothic"/>
                <a:cs typeface="KQROWO+MS-UIGothic"/>
              </a:rPr>
              <a:t>施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FFFFFF"/>
                </a:solidFill>
                <a:latin typeface="KQROWO+MS-UIGothic"/>
                <a:cs typeface="KQROWO+MS-UIGothic"/>
              </a:rPr>
              <a:t>程。没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KQROWO+MS-UIGothic"/>
                <a:cs typeface="KQROWO+MS-UIGothic"/>
              </a:rPr>
              <a:t>有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课</a:t>
            </a:r>
            <a:r>
              <a:rPr sz="1350">
                <a:solidFill>
                  <a:srgbClr val="FFFFFF"/>
                </a:solidFill>
                <a:latin typeface="KQROWO+MS-UIGothic"/>
                <a:cs typeface="KQROWO+MS-UIGothic"/>
              </a:rPr>
              <a:t>程，教学就失去了方向和内容；没有教学，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课</a:t>
            </a:r>
            <a:r>
              <a:rPr sz="1350">
                <a:solidFill>
                  <a:srgbClr val="FFFFFF"/>
                </a:solidFill>
                <a:latin typeface="KQROWO+MS-UIGothic"/>
                <a:cs typeface="KQROWO+MS-UIGothic"/>
              </a:rPr>
              <a:t>程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KQROWO+MS-UIGothic"/>
                <a:cs typeface="KQROWO+MS-UIGothic"/>
              </a:rPr>
              <a:t>就无法得到有效的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实</a:t>
            </a:r>
            <a:r>
              <a:rPr sz="1350">
                <a:solidFill>
                  <a:srgbClr val="FFFFFF"/>
                </a:solidFill>
                <a:latin typeface="KQROWO+MS-UIGothic"/>
                <a:cs typeface="KQROWO+MS-UIGothic"/>
              </a:rPr>
              <a:t>施和展开。因此，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课</a:t>
            </a:r>
            <a:r>
              <a:rPr sz="1350">
                <a:solidFill>
                  <a:srgbClr val="FFFFFF"/>
                </a:solidFill>
                <a:latin typeface="KQROWO+MS-UIGothic"/>
                <a:cs typeface="KQROWO+MS-UIGothic"/>
              </a:rPr>
              <a:t>程与教学的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KQROWO+MS-UIGothic"/>
                <a:cs typeface="KQROWO+MS-UIGothic"/>
              </a:rPr>
              <a:t>关系是学校教育中最重要的关系之一，它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们</a:t>
            </a:r>
            <a:r>
              <a:rPr sz="1350">
                <a:solidFill>
                  <a:srgbClr val="FFFFFF"/>
                </a:solidFill>
                <a:latin typeface="KQROWO+MS-UIGothic"/>
                <a:cs typeface="KQROWO+MS-UIGothic"/>
              </a:rPr>
              <a:t>共同构成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KQROWO+MS-UIGothic"/>
                <a:cs typeface="KQROWO+MS-UIGothic"/>
              </a:rPr>
              <a:t>了学校教育的完整体系。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13510" y="2759563"/>
            <a:ext cx="2496941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KQROWO+MS-UIGothic"/>
                <a:cs typeface="KQROWO+MS-UIGothic"/>
              </a:rPr>
              <a:t>构成了学校教育的完整体系。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073785" y="3325796"/>
            <a:ext cx="4120921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7">
                <a:solidFill>
                  <a:srgbClr val="3045FD"/>
                </a:solidFill>
                <a:latin typeface="SimSun"/>
                <a:cs typeface="SimSun"/>
              </a:rPr>
              <a:t>课</a:t>
            </a:r>
            <a:r>
              <a:rPr sz="3800" spc="23">
                <a:solidFill>
                  <a:srgbClr val="3045FD"/>
                </a:solidFill>
                <a:latin typeface="KQROWO+MS-UIGothic"/>
                <a:cs typeface="KQROWO+MS-UIGothic"/>
              </a:rPr>
              <a:t>程</a:t>
            </a:r>
            <a:r>
              <a:rPr sz="3800" spc="27">
                <a:solidFill>
                  <a:srgbClr val="3045FD"/>
                </a:solidFill>
                <a:latin typeface="SimSun"/>
                <a:cs typeface="SimSun"/>
              </a:rPr>
              <a:t>类</a:t>
            </a:r>
            <a:r>
              <a:rPr sz="3800" spc="23">
                <a:solidFill>
                  <a:srgbClr val="3045FD"/>
                </a:solidFill>
                <a:latin typeface="KQROWO+MS-UIGothic"/>
                <a:cs typeface="KQROWO+MS-UIGothic"/>
              </a:rPr>
              <a:t>型与特点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KQROWO+MS-UIGothic"/>
                <a:cs typeface="KQROWO+MS-UIGothic"/>
              </a:rPr>
              <a:t>学科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课</a:t>
            </a:r>
            <a:r>
              <a:rPr sz="3000">
                <a:solidFill>
                  <a:srgbClr val="3045FD"/>
                </a:solidFill>
                <a:latin typeface="KQROWO+MS-UIGothic"/>
                <a:cs typeface="KQROWO+MS-UIGothic"/>
              </a:rPr>
              <a:t>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643744" y="2004055"/>
            <a:ext cx="8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3045FD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694109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KQROWO+MS-UIGothic"/>
                <a:cs typeface="KQROWO+MS-UIGothic"/>
              </a:rPr>
              <a:t>以学科知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识</a:t>
            </a:r>
            <a:r>
              <a:rPr sz="1350">
                <a:solidFill>
                  <a:srgbClr val="000000"/>
                </a:solidFill>
                <a:latin typeface="KQROWO+MS-UIGothic"/>
                <a:cs typeface="KQROWO+MS-UIGothic"/>
              </a:rPr>
              <a:t>体系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KQROWO+MS-UIGothic"/>
                <a:cs typeface="KQROWO+MS-UIGothic"/>
              </a:rPr>
              <a:t>依托，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强调</a:t>
            </a:r>
            <a:r>
              <a:rPr sz="1350">
                <a:solidFill>
                  <a:srgbClr val="000000"/>
                </a:solidFill>
                <a:latin typeface="KQROWO+MS-UIGothic"/>
                <a:cs typeface="KQROWO+MS-UIGothic"/>
              </a:rPr>
              <a:t>知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识</a:t>
            </a:r>
            <a:r>
              <a:rPr sz="1350">
                <a:solidFill>
                  <a:srgbClr val="000000"/>
                </a:solidFill>
                <a:latin typeface="KQROWO+MS-UIGothic"/>
                <a:cs typeface="KQROWO+MS-UIGothic"/>
              </a:rPr>
              <a:t>的系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000000"/>
                </a:solidFill>
                <a:latin typeface="KQROWO+MS-UIGothic"/>
                <a:cs typeface="KQROWO+MS-UIGothic"/>
              </a:rPr>
              <a:t>性和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逻辑</a:t>
            </a:r>
            <a:r>
              <a:rPr sz="1350">
                <a:solidFill>
                  <a:srgbClr val="000000"/>
                </a:solidFill>
                <a:latin typeface="KQROWO+MS-UIGothic"/>
                <a:cs typeface="KQROWO+MS-UIGothic"/>
              </a:rPr>
              <a:t>性。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544050" y="414781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3045FD"/>
                </a:solidFill>
                <a:latin typeface="SimSun"/>
                <a:cs typeface="SimSun"/>
              </a:rPr>
              <a:t>详细</a:t>
            </a:r>
            <a:r>
              <a:rPr sz="1550" spc="25">
                <a:solidFill>
                  <a:srgbClr val="3045FD"/>
                </a:solidFill>
                <a:latin typeface="KQROWO+MS-UIGothic"/>
                <a:cs typeface="KQROWO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760345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KQROWO+MS-UIGothic"/>
                <a:cs typeface="KQROWO+MS-UIGothic"/>
              </a:rPr>
              <a:t>学科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课</a:t>
            </a:r>
            <a:r>
              <a:rPr sz="1350">
                <a:solidFill>
                  <a:srgbClr val="000000"/>
                </a:solidFill>
                <a:latin typeface="KQROWO+MS-UIGothic"/>
                <a:cs typeface="KQROWO+MS-UIGothic"/>
              </a:rPr>
              <a:t>程按照学科知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识</a:t>
            </a:r>
            <a:r>
              <a:rPr sz="1350">
                <a:solidFill>
                  <a:srgbClr val="000000"/>
                </a:solidFill>
                <a:latin typeface="KQROWO+MS-UIGothic"/>
                <a:cs typeface="KQROWO+MS-UIGothic"/>
              </a:rPr>
              <a:t>的内在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逻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辑</a:t>
            </a:r>
            <a:r>
              <a:rPr sz="1350">
                <a:solidFill>
                  <a:srgbClr val="000000"/>
                </a:solidFill>
                <a:latin typeface="KQROWO+MS-UIGothic"/>
                <a:cs typeface="KQROWO+MS-UIGothic"/>
              </a:rPr>
              <a:t>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顺</a:t>
            </a:r>
            <a:r>
              <a:rPr sz="1350">
                <a:solidFill>
                  <a:srgbClr val="000000"/>
                </a:solidFill>
                <a:latin typeface="KQROWO+MS-UIGothic"/>
                <a:cs typeface="KQROWO+MS-UIGothic"/>
              </a:rPr>
              <a:t>序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KQROWO+MS-UIGothic"/>
                <a:cs typeface="KQROWO+MS-UIGothic"/>
              </a:rPr>
              <a:t>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组织</a:t>
            </a:r>
            <a:r>
              <a:rPr sz="1350">
                <a:solidFill>
                  <a:srgbClr val="000000"/>
                </a:solidFill>
                <a:latin typeface="KQROWO+MS-UIGothic"/>
                <a:cs typeface="KQROWO+MS-UIGothic"/>
              </a:rPr>
              <a:t>，注重知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识</a:t>
            </a:r>
            <a:r>
              <a:rPr sz="1350">
                <a:solidFill>
                  <a:srgbClr val="000000"/>
                </a:solidFill>
                <a:latin typeface="KQROWO+MS-UIGothic"/>
                <a:cs typeface="KQROWO+MS-UIGothic"/>
              </a:rPr>
              <a:t>的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KQROWO+MS-UIGothic"/>
                <a:cs typeface="KQROWO+MS-UIGothic"/>
              </a:rPr>
              <a:t>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000000"/>
                </a:solidFill>
                <a:latin typeface="KQROWO+MS-UIGothic"/>
                <a:cs typeface="KQROWO+MS-UIGothic"/>
              </a:rPr>
              <a:t>性和完整性，旨在培养学生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KQROWO+MS-UIGothic"/>
                <a:cs typeface="KQROWO+MS-UIGothic"/>
              </a:rPr>
              <a:t>的学科素养和思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维</a:t>
            </a:r>
            <a:r>
              <a:rPr sz="1350">
                <a:solidFill>
                  <a:srgbClr val="000000"/>
                </a:solidFill>
                <a:latin typeface="KQROWO+MS-UIGothic"/>
                <a:cs typeface="KQROWO+MS-UIGothic"/>
              </a:rPr>
              <a:t>能力。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KQROWO+MS-UIGothic"/>
                <a:cs typeface="KQROWO+MS-UIGothic"/>
              </a:rPr>
              <a:t>活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动课</a:t>
            </a:r>
            <a:r>
              <a:rPr sz="3000">
                <a:solidFill>
                  <a:srgbClr val="3045FD"/>
                </a:solidFill>
                <a:latin typeface="KQROWO+MS-UIGothic"/>
                <a:cs typeface="KQROWO+MS-UIGothic"/>
              </a:rPr>
              <a:t>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8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3045FD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5319" y="1960098"/>
            <a:ext cx="3088444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KQROWO+MS-UIGothic"/>
                <a:cs typeface="KQROWO+MS-UIGothic"/>
              </a:rPr>
              <a:t>以学生的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</a:t>
            </a:r>
            <a:r>
              <a:rPr sz="1350">
                <a:solidFill>
                  <a:srgbClr val="000000"/>
                </a:solidFill>
                <a:latin typeface="KQROWO+MS-UIGothic"/>
                <a:cs typeface="KQROWO+MS-UIGothic"/>
              </a:rPr>
              <a:t>践活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动为</a:t>
            </a:r>
            <a:r>
              <a:rPr sz="1350">
                <a:solidFill>
                  <a:srgbClr val="000000"/>
                </a:solidFill>
                <a:latin typeface="KQROWO+MS-UIGothic"/>
                <a:cs typeface="KQROWO+MS-UIGothic"/>
              </a:rPr>
              <a:t>主，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强调</a:t>
            </a:r>
            <a:r>
              <a:rPr sz="1350">
                <a:solidFill>
                  <a:srgbClr val="000000"/>
                </a:solidFill>
                <a:latin typeface="KQROWO+MS-UIGothic"/>
                <a:cs typeface="KQROWO+MS-UIGothic"/>
              </a:rPr>
              <a:t>学生的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KQROWO+MS-UIGothic"/>
                <a:cs typeface="KQROWO+MS-UIGothic"/>
              </a:rPr>
              <a:t>参与和体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验</a:t>
            </a:r>
            <a:r>
              <a:rPr sz="1350">
                <a:solidFill>
                  <a:srgbClr val="000000"/>
                </a:solidFill>
                <a:latin typeface="KQROWO+MS-UIGothic"/>
                <a:cs typeface="KQROWO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04494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详细</a:t>
            </a:r>
            <a:r>
              <a:rPr sz="1550" spc="25">
                <a:solidFill>
                  <a:srgbClr val="FFFFFF"/>
                </a:solidFill>
                <a:latin typeface="KQROWO+MS-UIGothic"/>
                <a:cs typeface="KQROWO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93419" y="4451838"/>
            <a:ext cx="3088444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KQROWO+MS-UIGothic"/>
                <a:cs typeface="KQROWO+MS-UIGothic"/>
              </a:rPr>
              <a:t>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动课</a:t>
            </a:r>
            <a:r>
              <a:rPr sz="1350">
                <a:solidFill>
                  <a:srgbClr val="FFFFFF"/>
                </a:solidFill>
                <a:latin typeface="KQROWO+MS-UIGothic"/>
                <a:cs typeface="KQROWO+MS-UIGothic"/>
              </a:rPr>
              <a:t>程以学生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FFFFFF"/>
                </a:solidFill>
                <a:latin typeface="KQROWO+MS-UIGothic"/>
                <a:cs typeface="KQROWO+MS-UIGothic"/>
              </a:rPr>
              <a:t>中心，通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FFFFFF"/>
                </a:solidFill>
                <a:latin typeface="KQROWO+MS-UIGothic"/>
                <a:cs typeface="KQROWO+MS-UIGothic"/>
              </a:rPr>
              <a:t>各种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实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KQROWO+MS-UIGothic"/>
                <a:cs typeface="KQROWO+MS-UIGothic"/>
              </a:rPr>
              <a:t>践活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FFFFFF"/>
                </a:solidFill>
                <a:latin typeface="KQROWO+MS-UIGothic"/>
                <a:cs typeface="KQROWO+MS-UIGothic"/>
              </a:rPr>
              <a:t>，如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实验</a:t>
            </a:r>
            <a:r>
              <a:rPr sz="1350">
                <a:solidFill>
                  <a:srgbClr val="FFFFFF"/>
                </a:solidFill>
                <a:latin typeface="KQROWO+MS-UIGothic"/>
                <a:cs typeface="KQROWO+MS-UIGothic"/>
              </a:rPr>
              <a:t>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调查</a:t>
            </a:r>
            <a:r>
              <a:rPr sz="1350">
                <a:solidFill>
                  <a:srgbClr val="FFFFFF"/>
                </a:solidFill>
                <a:latin typeface="KQROWO+MS-UIGothic"/>
                <a:cs typeface="KQROWO+MS-UIGothic"/>
              </a:rPr>
              <a:t>、制作等，培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KQROWO+MS-UIGothic"/>
                <a:cs typeface="KQROWO+MS-UIGothic"/>
              </a:rPr>
              <a:t>养学生的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FFFFFF"/>
                </a:solidFill>
                <a:latin typeface="KQROWO+MS-UIGothic"/>
                <a:cs typeface="KQROWO+MS-UIGothic"/>
              </a:rPr>
              <a:t>手能力和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创</a:t>
            </a:r>
            <a:r>
              <a:rPr sz="1350">
                <a:solidFill>
                  <a:srgbClr val="FFFFFF"/>
                </a:solidFill>
                <a:latin typeface="KQROWO+MS-UIGothic"/>
                <a:cs typeface="KQROWO+MS-UIGothic"/>
              </a:rPr>
              <a:t>新精神，增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强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KQROWO+MS-UIGothic"/>
                <a:cs typeface="KQROWO+MS-UIGothic"/>
              </a:rPr>
              <a:t>学生的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实</a:t>
            </a:r>
            <a:r>
              <a:rPr sz="1350">
                <a:solidFill>
                  <a:srgbClr val="FFFFFF"/>
                </a:solidFill>
                <a:latin typeface="KQROWO+MS-UIGothic"/>
                <a:cs typeface="KQROWO+MS-UIGothic"/>
              </a:rPr>
              <a:t>践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经验</a:t>
            </a:r>
            <a:r>
              <a:rPr sz="1350">
                <a:solidFill>
                  <a:srgbClr val="FFFFFF"/>
                </a:solidFill>
                <a:latin typeface="KQROWO+MS-UIGothic"/>
                <a:cs typeface="KQROWO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综</a:t>
            </a:r>
            <a:r>
              <a:rPr sz="3000">
                <a:solidFill>
                  <a:srgbClr val="3045FD"/>
                </a:solidFill>
                <a:latin typeface="KQROWO+MS-UIGothic"/>
                <a:cs typeface="KQROWO+MS-UIGothic"/>
              </a:rPr>
              <a:t>合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课</a:t>
            </a:r>
            <a:r>
              <a:rPr sz="3000">
                <a:solidFill>
                  <a:srgbClr val="3045FD"/>
                </a:solidFill>
                <a:latin typeface="KQROWO+MS-UIGothic"/>
                <a:cs typeface="KQROWO+MS-UIGothic"/>
              </a:rPr>
              <a:t>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045FD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467245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QROWO+MS-UIGothic"/>
                <a:cs typeface="KQROWO+MS-UIGothic"/>
              </a:rPr>
              <a:t>跨越多个学科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领</a:t>
            </a:r>
            <a:r>
              <a:rPr sz="1500">
                <a:solidFill>
                  <a:srgbClr val="000000"/>
                </a:solidFill>
                <a:latin typeface="KQROWO+MS-UIGothic"/>
                <a:cs typeface="KQROWO+MS-UIGothic"/>
              </a:rPr>
              <a:t>域，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强调</a:t>
            </a:r>
            <a:r>
              <a:rPr sz="1500">
                <a:solidFill>
                  <a:srgbClr val="000000"/>
                </a:solidFill>
                <a:latin typeface="KQROWO+MS-UIGothic"/>
                <a:cs typeface="KQROWO+MS-UIGothic"/>
              </a:rPr>
              <a:t>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000000"/>
                </a:solidFill>
                <a:latin typeface="KQROWO+MS-UIGothic"/>
                <a:cs typeface="KQROWO+MS-UIGothic"/>
              </a:rPr>
              <a:t>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000000"/>
                </a:solidFill>
                <a:latin typeface="KQROWO+MS-UIGothic"/>
                <a:cs typeface="KQROWO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联</a:t>
            </a:r>
            <a:r>
              <a:rPr sz="1500">
                <a:solidFill>
                  <a:srgbClr val="000000"/>
                </a:solidFill>
                <a:latin typeface="KQROWO+MS-UIGothic"/>
                <a:cs typeface="KQROWO+MS-UIGothic"/>
              </a:rPr>
              <a:t>系和整合。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13435" y="42917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045FD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3045FD"/>
                </a:solidFill>
                <a:latin typeface="KQROWO+MS-UIGothic"/>
                <a:cs typeface="KQROWO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870188"/>
            <a:ext cx="7301358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综</a:t>
            </a:r>
            <a:r>
              <a:rPr sz="1500">
                <a:solidFill>
                  <a:srgbClr val="000000"/>
                </a:solidFill>
                <a:latin typeface="KQROWO+MS-UIGothic"/>
                <a:cs typeface="KQROWO+MS-UIGothic"/>
              </a:rPr>
              <a:t>合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课</a:t>
            </a:r>
            <a:r>
              <a:rPr sz="1500">
                <a:solidFill>
                  <a:srgbClr val="000000"/>
                </a:solidFill>
                <a:latin typeface="KQROWO+MS-UIGothic"/>
                <a:cs typeface="KQROWO+MS-UIGothic"/>
              </a:rPr>
              <a:t>程将多个学科的知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识进</a:t>
            </a:r>
            <a:r>
              <a:rPr sz="1500">
                <a:solidFill>
                  <a:srgbClr val="000000"/>
                </a:solidFill>
                <a:latin typeface="KQROWO+MS-UIGothic"/>
                <a:cs typeface="KQROWO+MS-UIGothic"/>
              </a:rPr>
              <a:t>行整合，打破学科之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000000"/>
                </a:solidFill>
                <a:latin typeface="KQROWO+MS-UIGothic"/>
                <a:cs typeface="KQROWO+MS-UIGothic"/>
              </a:rPr>
              <a:t>的界限，旨在培养学生的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QROWO+MS-UIGothic"/>
                <a:cs typeface="KQROWO+MS-UIGothic"/>
              </a:rPr>
              <a:t>跨学科思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维</a:t>
            </a:r>
            <a:r>
              <a:rPr sz="1500">
                <a:solidFill>
                  <a:srgbClr val="000000"/>
                </a:solidFill>
                <a:latin typeface="KQROWO+MS-UIGothic"/>
                <a:cs typeface="KQROWO+MS-UIGothic"/>
              </a:rPr>
              <a:t>能力和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综</a:t>
            </a:r>
            <a:r>
              <a:rPr sz="1500">
                <a:solidFill>
                  <a:srgbClr val="000000"/>
                </a:solidFill>
                <a:latin typeface="KQROWO+MS-UIGothic"/>
                <a:cs typeface="KQROWO+MS-UIGothic"/>
              </a:rPr>
              <a:t>合素养，促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KQROWO+MS-UIGothic"/>
                <a:cs typeface="KQROWO+MS-UIGothic"/>
              </a:rPr>
              <a:t>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000000"/>
                </a:solidFill>
                <a:latin typeface="KQROWO+MS-UIGothic"/>
                <a:cs typeface="KQROWO+MS-UIGothic"/>
              </a:rPr>
              <a:t>的整体理解和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KQROWO+MS-UIGothic"/>
                <a:cs typeface="KQROWO+MS-UIGothic"/>
              </a:rPr>
              <a:t>用。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KQROWO+MS-UIGothic"/>
                <a:cs typeface="KQROWO+MS-UIGothic"/>
              </a:rPr>
              <a:t>核心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课</a:t>
            </a:r>
            <a:r>
              <a:rPr sz="3000">
                <a:solidFill>
                  <a:srgbClr val="3045FD"/>
                </a:solidFill>
                <a:latin typeface="KQROWO+MS-UIGothic"/>
                <a:cs typeface="KQROWO+MS-UIGothic"/>
              </a:rPr>
              <a:t>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114680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3045FD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2272518"/>
            <a:ext cx="4796715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KQROWO+MS-UIGothic"/>
                <a:cs typeface="KQROWO+MS-UIGothic"/>
              </a:rPr>
              <a:t>以学生的全面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KQROWO+MS-UIGothic"/>
                <a:cs typeface="KQROWO+MS-UIGothic"/>
              </a:rPr>
              <a:t>展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KQROWO+MS-UIGothic"/>
                <a:cs typeface="KQROWO+MS-UIGothic"/>
              </a:rPr>
              <a:t>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000000"/>
                </a:solidFill>
                <a:latin typeface="KQROWO+MS-UIGothic"/>
                <a:cs typeface="KQROWO+MS-UIGothic"/>
              </a:rPr>
              <a:t>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强调</a:t>
            </a:r>
            <a:r>
              <a:rPr sz="1350">
                <a:solidFill>
                  <a:srgbClr val="000000"/>
                </a:solidFill>
                <a:latin typeface="KQROWO+MS-UIGothic"/>
                <a:cs typeface="KQROWO+MS-UIGothic"/>
              </a:rPr>
              <a:t>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础</a:t>
            </a:r>
            <a:r>
              <a:rPr sz="1350">
                <a:solidFill>
                  <a:srgbClr val="000000"/>
                </a:solidFill>
                <a:latin typeface="KQROWO+MS-UIGothic"/>
                <a:cs typeface="KQROWO+MS-UIGothic"/>
              </a:rPr>
              <a:t>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识</a:t>
            </a:r>
            <a:r>
              <a:rPr sz="1350">
                <a:solidFill>
                  <a:srgbClr val="000000"/>
                </a:solidFill>
                <a:latin typeface="KQROWO+MS-UIGothic"/>
                <a:cs typeface="KQROWO+MS-UIGothic"/>
              </a:rPr>
              <a:t>和技能的培养。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385559" y="4208938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3045FD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3045FD"/>
                </a:solidFill>
                <a:latin typeface="KQROWO+MS-UIGothic"/>
                <a:cs typeface="KQROWO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385559" y="4766163"/>
            <a:ext cx="5060119" cy="119316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KQROWO+MS-UIGothic"/>
                <a:cs typeface="KQROWO+MS-UIGothic"/>
              </a:rPr>
              <a:t>核心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课</a:t>
            </a:r>
            <a:r>
              <a:rPr sz="1350">
                <a:solidFill>
                  <a:srgbClr val="000000"/>
                </a:solidFill>
                <a:latin typeface="KQROWO+MS-UIGothic"/>
                <a:cs typeface="KQROWO+MS-UIGothic"/>
              </a:rPr>
              <a:t>程注重学生的基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础</a:t>
            </a:r>
            <a:r>
              <a:rPr sz="1350">
                <a:solidFill>
                  <a:srgbClr val="000000"/>
                </a:solidFill>
                <a:latin typeface="KQROWO+MS-UIGothic"/>
                <a:cs typeface="KQROWO+MS-UIGothic"/>
              </a:rPr>
              <a:t>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识</a:t>
            </a:r>
            <a:r>
              <a:rPr sz="1350">
                <a:solidFill>
                  <a:srgbClr val="000000"/>
                </a:solidFill>
                <a:latin typeface="KQROWO+MS-UIGothic"/>
                <a:cs typeface="KQROWO+MS-UIGothic"/>
              </a:rPr>
              <a:t>和技能的培养，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KQROWO+MS-UIGothic"/>
                <a:cs typeface="KQROWO+MS-UIGothic"/>
              </a:rPr>
              <a:t>学生未来的</a:t>
            </a:r>
          </a:p>
          <a:p>
            <a:pPr marL="0" marR="0">
              <a:lnSpc>
                <a:spcPts val="1350"/>
              </a:lnSpc>
              <a:spcBef>
                <a:spcPts val="165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KQROWO+MS-UIGothic"/>
                <a:cs typeface="KQROWO+MS-UIGothic"/>
              </a:rPr>
              <a:t>学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习</a:t>
            </a:r>
            <a:r>
              <a:rPr sz="1350">
                <a:solidFill>
                  <a:srgbClr val="000000"/>
                </a:solidFill>
                <a:latin typeface="KQROWO+MS-UIGothic"/>
                <a:cs typeface="KQROWO+MS-UIGothic"/>
              </a:rPr>
              <a:t>和成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长</a:t>
            </a:r>
            <a:r>
              <a:rPr sz="1350">
                <a:solidFill>
                  <a:srgbClr val="000000"/>
                </a:solidFill>
                <a:latin typeface="KQROWO+MS-UIGothic"/>
                <a:cs typeface="KQROWO+MS-UIGothic"/>
              </a:rPr>
              <a:t>奠定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坚实</a:t>
            </a:r>
            <a:r>
              <a:rPr sz="1350">
                <a:solidFill>
                  <a:srgbClr val="000000"/>
                </a:solidFill>
                <a:latin typeface="KQROWO+MS-UIGothic"/>
                <a:cs typeface="KQROWO+MS-UIGothic"/>
              </a:rPr>
              <a:t>的基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础</a:t>
            </a:r>
            <a:r>
              <a:rPr sz="1350">
                <a:solidFill>
                  <a:srgbClr val="000000"/>
                </a:solidFill>
                <a:latin typeface="KQROWO+MS-UIGothic"/>
                <a:cs typeface="KQROWO+MS-UIGothic"/>
              </a:rPr>
              <a:t>。通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KQROWO+MS-UIGothic"/>
                <a:cs typeface="KQROWO+MS-UIGothic"/>
              </a:rPr>
              <a:t>核心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课</a:t>
            </a:r>
            <a:r>
              <a:rPr sz="1350">
                <a:solidFill>
                  <a:srgbClr val="000000"/>
                </a:solidFill>
                <a:latin typeface="KQROWO+MS-UIGothic"/>
                <a:cs typeface="KQROWO+MS-UIGothic"/>
              </a:rPr>
              <a:t>程的学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习</a:t>
            </a:r>
            <a:r>
              <a:rPr sz="1350">
                <a:solidFill>
                  <a:srgbClr val="000000"/>
                </a:solidFill>
                <a:latin typeface="KQROWO+MS-UIGothic"/>
                <a:cs typeface="KQROWO+MS-UIGothic"/>
              </a:rPr>
              <a:t>，学生可</a:t>
            </a:r>
          </a:p>
          <a:p>
            <a:pPr marL="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KQROWO+MS-UIGothic"/>
                <a:cs typeface="KQROWO+MS-UIGothic"/>
              </a:rPr>
              <a:t>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获</a:t>
            </a:r>
            <a:r>
              <a:rPr sz="1350">
                <a:solidFill>
                  <a:srgbClr val="000000"/>
                </a:solidFill>
                <a:latin typeface="KQROWO+MS-UIGothic"/>
                <a:cs typeface="KQROWO+MS-UIGothic"/>
              </a:rPr>
              <a:t>得全面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KQROWO+MS-UIGothic"/>
                <a:cs typeface="KQROWO+MS-UIGothic"/>
              </a:rPr>
              <a:t>展的机会，提高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综</a:t>
            </a:r>
            <a:r>
              <a:rPr sz="1350">
                <a:solidFill>
                  <a:srgbClr val="000000"/>
                </a:solidFill>
                <a:latin typeface="KQROWO+MS-UIGothic"/>
                <a:cs typeface="KQROWO+MS-UIGothic"/>
              </a:rPr>
              <a:t>合素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000"/>
                </a:solidFill>
                <a:latin typeface="KQROWO+MS-UIGothic"/>
                <a:cs typeface="KQROWO+MS-UIGothic"/>
              </a:rPr>
              <a:t>和能力。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073785" y="3325796"/>
            <a:ext cx="4120921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3045FD"/>
                </a:solidFill>
                <a:latin typeface="KQROWO+MS-UIGothic"/>
                <a:cs typeface="KQROWO+MS-UIGothic"/>
              </a:rPr>
              <a:t>教学方法与技巧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1714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讲</a:t>
            </a:r>
            <a:r>
              <a:rPr sz="3000">
                <a:solidFill>
                  <a:srgbClr val="3045FD"/>
                </a:solidFill>
                <a:latin typeface="KQROWO+MS-UIGothic"/>
                <a:cs typeface="KQROWO+MS-UIGothic"/>
              </a:rPr>
              <a:t>授法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684904" y="1995023"/>
            <a:ext cx="4599547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KQROWO+MS-UIGothic"/>
                <a:cs typeface="KQROWO+MS-UIGothic"/>
              </a:rPr>
              <a:t>教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师</a:t>
            </a:r>
            <a:r>
              <a:rPr sz="1350">
                <a:solidFill>
                  <a:srgbClr val="000000"/>
                </a:solidFill>
                <a:latin typeface="KQROWO+MS-UIGothic"/>
                <a:cs typeface="KQROWO+MS-UIGothic"/>
              </a:rPr>
              <a:t>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KQROWO+MS-UIGothic"/>
                <a:cs typeface="KQROWO+MS-UIGothic"/>
              </a:rPr>
              <a:t>口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头语</a:t>
            </a:r>
            <a:r>
              <a:rPr sz="1350">
                <a:solidFill>
                  <a:srgbClr val="000000"/>
                </a:solidFill>
                <a:latin typeface="KQROWO+MS-UIGothic"/>
                <a:cs typeface="KQROWO+MS-UIGothic"/>
              </a:rPr>
              <a:t>言向学生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传</a:t>
            </a:r>
            <a:r>
              <a:rPr sz="1350">
                <a:solidFill>
                  <a:srgbClr val="000000"/>
                </a:solidFill>
                <a:latin typeface="KQROWO+MS-UIGothic"/>
                <a:cs typeface="KQROWO+MS-UIGothic"/>
              </a:rPr>
              <a:t>授知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识</a:t>
            </a:r>
            <a:r>
              <a:rPr sz="1350">
                <a:solidFill>
                  <a:srgbClr val="000000"/>
                </a:solidFill>
                <a:latin typeface="KQROWO+MS-UIGothic"/>
                <a:cs typeface="KQROWO+MS-UIGothic"/>
              </a:rPr>
              <a:t>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KQROWO+MS-UIGothic"/>
                <a:cs typeface="KQROWO+MS-UIGothic"/>
              </a:rPr>
              <a:t>展智力的方法。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307464" y="4543278"/>
            <a:ext cx="8410426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讲</a:t>
            </a:r>
            <a:r>
              <a:rPr sz="1350">
                <a:solidFill>
                  <a:srgbClr val="000000"/>
                </a:solidFill>
                <a:latin typeface="KQROWO+MS-UIGothic"/>
                <a:cs typeface="KQROWO+MS-UIGothic"/>
              </a:rPr>
              <a:t>授法是教学中最基本、最常用的方法之一。教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师</a:t>
            </a:r>
            <a:r>
              <a:rPr sz="1350">
                <a:solidFill>
                  <a:srgbClr val="000000"/>
                </a:solidFill>
                <a:latin typeface="KQROWO+MS-UIGothic"/>
                <a:cs typeface="KQROWO+MS-UIGothic"/>
              </a:rPr>
              <a:t>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KQROWO+MS-UIGothic"/>
                <a:cs typeface="KQROWO+MS-UIGothic"/>
              </a:rPr>
              <a:t>口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头语</a:t>
            </a:r>
            <a:r>
              <a:rPr sz="1350">
                <a:solidFill>
                  <a:srgbClr val="000000"/>
                </a:solidFill>
                <a:latin typeface="KQROWO+MS-UIGothic"/>
                <a:cs typeface="KQROWO+MS-UIGothic"/>
              </a:rPr>
              <a:t>言，系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000000"/>
                </a:solidFill>
                <a:latin typeface="KQROWO+MS-UIGothic"/>
                <a:cs typeface="KQROWO+MS-UIGothic"/>
              </a:rPr>
              <a:t>地向学生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传</a:t>
            </a:r>
            <a:r>
              <a:rPr sz="1350">
                <a:solidFill>
                  <a:srgbClr val="000000"/>
                </a:solidFill>
                <a:latin typeface="KQROWO+MS-UIGothic"/>
                <a:cs typeface="KQROWO+MS-UIGothic"/>
              </a:rPr>
              <a:t>授知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识</a:t>
            </a:r>
            <a:r>
              <a:rPr sz="1350">
                <a:solidFill>
                  <a:srgbClr val="000000"/>
                </a:solidFill>
                <a:latin typeface="KQROWO+MS-UIGothic"/>
                <a:cs typeface="KQROWO+MS-UIGothic"/>
              </a:rPr>
              <a:t>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KQROWO+MS-UIGothic"/>
                <a:cs typeface="KQROWO+MS-UIGothic"/>
              </a:rPr>
              <a:t>展学生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KQROWO+MS-UIGothic"/>
                <a:cs typeface="KQROWO+MS-UIGothic"/>
              </a:rPr>
              <a:t>的智力和能力。在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讲</a:t>
            </a:r>
            <a:r>
              <a:rPr sz="1350">
                <a:solidFill>
                  <a:srgbClr val="000000"/>
                </a:solidFill>
                <a:latin typeface="KQROWO+MS-UIGothic"/>
                <a:cs typeface="KQROWO+MS-UIGothic"/>
              </a:rPr>
              <a:t>授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KQROWO+MS-UIGothic"/>
                <a:cs typeface="KQROWO+MS-UIGothic"/>
              </a:rPr>
              <a:t>程中，教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师</a:t>
            </a:r>
            <a:r>
              <a:rPr sz="1350">
                <a:solidFill>
                  <a:srgbClr val="000000"/>
                </a:solidFill>
                <a:latin typeface="KQROWO+MS-UIGothic"/>
                <a:cs typeface="KQROWO+MS-UIGothic"/>
              </a:rPr>
              <a:t>需要清晰地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阐</a:t>
            </a:r>
            <a:r>
              <a:rPr sz="1350">
                <a:solidFill>
                  <a:srgbClr val="000000"/>
                </a:solidFill>
                <a:latin typeface="KQROWO+MS-UIGothic"/>
                <a:cs typeface="KQROWO+MS-UIGothic"/>
              </a:rPr>
              <a:t>述概念、解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释</a:t>
            </a:r>
            <a:r>
              <a:rPr sz="1350">
                <a:solidFill>
                  <a:srgbClr val="000000"/>
                </a:solidFill>
                <a:latin typeface="KQROWO+MS-UIGothic"/>
                <a:cs typeface="KQROWO+MS-UIGothic"/>
              </a:rPr>
              <a:t>原理、分析案例等，并注意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语</a:t>
            </a:r>
            <a:r>
              <a:rPr sz="1350">
                <a:solidFill>
                  <a:srgbClr val="000000"/>
                </a:solidFill>
                <a:latin typeface="KQROWO+MS-UIGothic"/>
                <a:cs typeface="KQROWO+MS-UIGothic"/>
              </a:rPr>
              <a:t>言的准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KQROWO+MS-UIGothic"/>
                <a:cs typeface="KQROWO+MS-UIGothic"/>
              </a:rPr>
              <a:t>确性和生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KQROWO+MS-UIGothic"/>
                <a:cs typeface="KQROWO+MS-UIGothic"/>
              </a:rPr>
              <a:t>性，以激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KQROWO+MS-UIGothic"/>
                <a:cs typeface="KQROWO+MS-UIGothic"/>
              </a:rPr>
              <a:t>学生的学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习兴</a:t>
            </a:r>
            <a:r>
              <a:rPr sz="1350">
                <a:solidFill>
                  <a:srgbClr val="000000"/>
                </a:solidFill>
                <a:latin typeface="KQROWO+MS-UIGothic"/>
                <a:cs typeface="KQROWO+MS-UIGothic"/>
              </a:rPr>
              <a:t>趣和思考能力。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https://d.book118.com/577106105020006043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BFITHM+RQUSDU+ArialMT</vt:lpstr>
      <vt:lpstr>Times New Roman</vt:lpstr>
      <vt:lpstr>SimSun</vt:lpstr>
      <vt:lpstr>KQROWO+MS-UIGothic</vt:lpstr>
      <vt:lpstr>KPITCI+KOUFFS+MicrosoftYaHei-Bold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2024-09-16T19:18:54.870</cp:lastPrinted>
  <dcterms:created xsi:type="dcterms:W3CDTF">2024-09-16T11:18:54Z</dcterms:created>
  <dcterms:modified xsi:type="dcterms:W3CDTF">2024-09-16T11:18:56Z</dcterms:modified>
</cp:coreProperties>
</file>