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6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6DF6F7-D092-4698-929C-460567EB3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55B853-459A-48DB-9B0F-8AB8F83E7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DA04DC-6398-41E2-995F-5AF3DD0C8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098E87-9BFB-42FE-A2C9-12C1A354F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C17A62-1DC8-4709-B860-A71D4BDC4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893FDD-43CC-45AB-A333-0DC0307A1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3CC7EF-0FE0-4332-9328-F75468061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CB7D83-33DF-43FA-9D87-1B906B915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12E566-8663-417C-A832-C31830E10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F4DA5C-E649-4285-AC58-ED70D6A0F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718304-AC41-46C0-85D1-8F40EFC19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4B246E-322E-4008-BFEE-F3D43CFF5FAE}" type="datetimeFigureOut">
              <a:rPr lang="zh-CN" altLang="en-US" smtClean="0"/>
              <a:t>2022-04-27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C7DC3-5367-474C-8C96-14ADCE046D9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4B246E-322E-4008-BFEE-F3D43CFF5FAE}" type="datetimeFigureOut">
              <a:rPr lang="zh-CN" altLang="en-US" smtClean="0"/>
              <a:t>2022-04-27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C7DC3-5367-474C-8C96-14ADCE046D9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4B246E-322E-4008-BFEE-F3D43CFF5FAE}" type="datetimeFigureOut">
              <a:rPr lang="zh-CN" altLang="en-US" smtClean="0"/>
              <a:t>2022-04-27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C7DC3-5367-474C-8C96-14ADCE046D9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4B246E-322E-4008-BFEE-F3D43CFF5FAE}" type="datetimeFigureOut">
              <a:rPr lang="zh-CN" altLang="en-US" smtClean="0"/>
              <a:t>2022-04-27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C7DC3-5367-474C-8C96-14ADCE046D9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4B246E-322E-4008-BFEE-F3D43CFF5FAE}" type="datetimeFigureOut">
              <a:rPr lang="zh-CN" altLang="en-US" smtClean="0"/>
              <a:t>2022-04-27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C7DC3-5367-474C-8C96-14ADCE046D9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4B246E-322E-4008-BFEE-F3D43CFF5FAE}" type="datetimeFigureOut">
              <a:rPr lang="zh-CN" altLang="en-US" smtClean="0"/>
              <a:t>2022-04-27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C7DC3-5367-474C-8C96-14ADCE046D9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4B246E-322E-4008-BFEE-F3D43CFF5FAE}" type="datetimeFigureOut">
              <a:rPr lang="zh-CN" altLang="en-US" smtClean="0"/>
              <a:t>2022-04-27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C7DC3-5367-474C-8C96-14ADCE046D9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4B246E-322E-4008-BFEE-F3D43CFF5FAE}" type="datetimeFigureOut">
              <a:rPr lang="zh-CN" altLang="en-US" smtClean="0"/>
              <a:t>2022-04-27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C7DC3-5367-474C-8C96-14ADCE046D9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4B246E-322E-4008-BFEE-F3D43CFF5FAE}" type="datetimeFigureOut">
              <a:rPr lang="zh-CN" altLang="en-US" smtClean="0"/>
              <a:t>2022-04-27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C7DC3-5367-474C-8C96-14ADCE046D9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4B246E-322E-4008-BFEE-F3D43CFF5FAE}" type="datetimeFigureOut">
              <a:rPr lang="zh-CN" altLang="en-US" smtClean="0"/>
              <a:t>2022-04-27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C7DC3-5367-474C-8C96-14ADCE046D9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4B246E-322E-4008-BFEE-F3D43CFF5FAE}" type="datetimeFigureOut">
              <a:rPr lang="zh-CN" altLang="en-US" smtClean="0"/>
              <a:t>2022-04-27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C7DC3-5367-474C-8C96-14ADCE046D9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Obj">
  <p:cSld name="标题，文本与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122238"/>
            <a:ext cx="10058400" cy="1295400"/>
          </a:xfrm>
        </p:spPr>
        <p:txBody>
          <a:bodyPr/>
          <a:lstStyle/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609600" y="1719263"/>
            <a:ext cx="5384800" cy="4411662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719263"/>
            <a:ext cx="5384800" cy="4411662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7" name="日期占位符 4"/>
          <p:cNvSpPr>
            <a:spLocks noGrp="1"/>
          </p:cNvSpPr>
          <p:nvPr>
            <p:ph type="dt" sz="half" idx="1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fontAlgn="base">
              <a:defRPr sz="1000" noProof="0">
                <a:solidFill>
                  <a:schemeClr val="tx1"/>
                </a:solidFill>
                <a:latin typeface="Arial" pitchFamily="34" charset="0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8" name="页脚占位符 5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fontAlgn="base">
              <a:defRPr sz="1000" noProof="0">
                <a:solidFill>
                  <a:schemeClr val="tx1"/>
                </a:solidFill>
                <a:latin typeface="Arial" pitchFamily="34" charset="0"/>
                <a:ea typeface="+mn-ea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9" name="灯片编号占位符 6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>
                <a:latin typeface="Arial" pitchFamily="34" charset="0"/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70E31B23-13AC-4B50-AD23-75534FCB1843}" type="slidenum">
              <a:rPr kumimoji="0" lang="en-US" altLang="zh-CN" sz="1200" b="0" i="0" u="none" strike="noStrike" kern="1200" cap="none" spc="0" normalizeH="0" baseline="0" noProof="1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‹#›</a:t>
            </a:fld>
            <a:endParaRPr kumimoji="0" lang="en-US" altLang="zh-CN" sz="12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84B246E-322E-4008-BFEE-F3D43CFF5FAE}" type="datetimeFigureOut">
              <a:rPr lang="zh-CN" altLang="en-US" smtClean="0"/>
              <a:t>2022-04-27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D5C7DC3-5367-474C-8C96-14ADCE046D9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hyperlink" Target="http://openrefine.org/" TargetMode="External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jpeg" /><Relationship Id="rId3" Type="http://schemas.openxmlformats.org/officeDocument/2006/relationships/image" Target="../media/image16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12106200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" name="任意多边形: 形状 36"/>
          <p:cNvSpPr/>
          <p:nvPr/>
        </p:nvSpPr>
        <p:spPr>
          <a:xfrm>
            <a:off x="4767816" y="0"/>
            <a:ext cx="7424185" cy="6858000"/>
          </a:xfrm>
          <a:custGeom>
            <a:gdLst>
              <a:gd name="connsiteX0" fmla="*/ 7233260 w 7424185"/>
              <a:gd name="connsiteY0" fmla="*/ 0 h 6858000"/>
              <a:gd name="connsiteX1" fmla="*/ 7424185 w 7424185"/>
              <a:gd name="connsiteY1" fmla="*/ 0 h 6858000"/>
              <a:gd name="connsiteX2" fmla="*/ 7424185 w 7424185"/>
              <a:gd name="connsiteY2" fmla="*/ 6858000 h 6858000"/>
              <a:gd name="connsiteX3" fmla="*/ 0 w 7424185"/>
              <a:gd name="connsiteY3" fmla="*/ 6858000 h 6858000"/>
              <a:gd name="connsiteX4" fmla="*/ 3708539 w 7424185"/>
              <a:gd name="connsiteY4" fmla="*/ 4705697 h 6858000"/>
              <a:gd name="connsiteX5" fmla="*/ 3710131 w 7424185"/>
              <a:gd name="connsiteY5" fmla="*/ 4446566 h 6858000"/>
              <a:gd name="connsiteX6" fmla="*/ 2168438 w 7424185"/>
              <a:gd name="connsiteY6" fmla="*/ 3525612 h 6858000"/>
              <a:gd name="connsiteX7" fmla="*/ 2118590 w 7424185"/>
              <a:gd name="connsiteY7" fmla="*/ 3476910 h 6858000"/>
              <a:gd name="connsiteX8" fmla="*/ 2164095 w 7424185"/>
              <a:gd name="connsiteY8" fmla="*/ 3270142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24184" h="6858000">
                <a:moveTo>
                  <a:pt x="7233260" y="0"/>
                </a:moveTo>
                <a:lnTo>
                  <a:pt x="7424185" y="0"/>
                </a:lnTo>
                <a:lnTo>
                  <a:pt x="7424185" y="6858000"/>
                </a:lnTo>
                <a:lnTo>
                  <a:pt x="0" y="6858000"/>
                </a:lnTo>
                <a:lnTo>
                  <a:pt x="3708539" y="4705697"/>
                </a:lnTo>
                <a:cubicBezTo>
                  <a:pt x="3807265" y="4648353"/>
                  <a:pt x="3808169" y="4505119"/>
                  <a:pt x="3710131" y="4446566"/>
                </a:cubicBezTo>
                <a:lnTo>
                  <a:pt x="2168438" y="3525612"/>
                </a:lnTo>
                <a:cubicBezTo>
                  <a:pt x="2148247" y="3513593"/>
                  <a:pt x="2131163" y="3496903"/>
                  <a:pt x="2118590" y="3476910"/>
                </a:cubicBezTo>
                <a:cubicBezTo>
                  <a:pt x="2074691" y="3407107"/>
                  <a:pt x="2095064" y="3314532"/>
                  <a:pt x="2164095" y="3270142"/>
                </a:cubicBezTo>
                <a:close/>
              </a:path>
            </a:pathLst>
          </a:custGeom>
          <a:solidFill>
            <a:srgbClr val="180D5B"/>
          </a:solidFill>
          <a:ln w="361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7" name="图片 6" descr="图形用户界面&#10;&#10;描述已自动生成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4671" y="1009871"/>
            <a:ext cx="5023978" cy="5696324"/>
          </a:xfrm>
          <a:prstGeom prst="rect">
            <a:avLst/>
          </a:prstGeom>
        </p:spPr>
      </p:pic>
      <p:sp>
        <p:nvSpPr>
          <p:cNvPr id="13" name="矩形 12"/>
          <p:cNvSpPr/>
          <p:nvPr/>
        </p:nvSpPr>
        <p:spPr>
          <a:xfrm>
            <a:off x="381635" y="2659559"/>
            <a:ext cx="6591748" cy="144655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常用数据清洗工具及基本操作（下）</a:t>
            </a:r>
            <a:endParaRPr lang="zh-CN" altLang="en-US" sz="44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2" name="矩形 1"/>
          <p:cNvSpPr/>
          <p:nvPr/>
        </p:nvSpPr>
        <p:spPr>
          <a:xfrm>
            <a:off x="0" y="432434"/>
            <a:ext cx="548640" cy="216000"/>
          </a:xfrm>
          <a:prstGeom prst="rect">
            <a:avLst/>
          </a:prstGeom>
          <a:solidFill>
            <a:srgbClr val="00ACB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" name="图片 2" descr="2015092318089354935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71305" y="6161405"/>
            <a:ext cx="2677795" cy="544830"/>
          </a:xfrm>
          <a:prstGeom prst="rect">
            <a:avLst/>
          </a:prstGeom>
        </p:spPr>
      </p:pic>
      <p:pic>
        <p:nvPicPr>
          <p:cNvPr id="63" name="图片 6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635" y="20955"/>
            <a:ext cx="4801870" cy="1039495"/>
          </a:xfrm>
          <a:prstGeom prst="rect">
            <a:avLst/>
          </a:prstGeom>
          <a:ln>
            <a:noFill/>
          </a:ln>
        </p:spPr>
      </p:pic>
      <p:grpSp>
        <p:nvGrpSpPr>
          <p:cNvPr id="6" name="组合 5"/>
          <p:cNvGrpSpPr/>
          <p:nvPr/>
        </p:nvGrpSpPr>
        <p:grpSpPr>
          <a:xfrm>
            <a:off x="1610360" y="4075430"/>
            <a:ext cx="2478405" cy="307340"/>
            <a:chOff x="2599" y="6802"/>
            <a:chExt cx="3903" cy="484"/>
          </a:xfrm>
        </p:grpSpPr>
        <p:sp>
          <p:nvSpPr>
            <p:cNvPr id="19" name="椭圆 18"/>
            <p:cNvSpPr/>
            <p:nvPr/>
          </p:nvSpPr>
          <p:spPr>
            <a:xfrm>
              <a:off x="2599" y="6808"/>
              <a:ext cx="472" cy="472"/>
            </a:xfrm>
            <a:prstGeom prst="ellipse">
              <a:avLst/>
            </a:prstGeom>
            <a:solidFill>
              <a:srgbClr val="00ACB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任意多边形: 形状 19"/>
            <p:cNvSpPr/>
            <p:nvPr/>
          </p:nvSpPr>
          <p:spPr>
            <a:xfrm>
              <a:off x="2716" y="6925"/>
              <a:ext cx="238" cy="238"/>
            </a:xfrm>
            <a:custGeom>
              <a:gdLst>
                <a:gd name="connsiteX0" fmla="*/ 24565 w 35829"/>
                <a:gd name="connsiteY0" fmla="*/ 19301 h 36038"/>
                <a:gd name="connsiteX1" fmla="*/ 28256 w 35829"/>
                <a:gd name="connsiteY1" fmla="*/ 13846 h 36038"/>
                <a:gd name="connsiteX2" fmla="*/ 28094 w 35829"/>
                <a:gd name="connsiteY2" fmla="*/ 7274 h 36038"/>
                <a:gd name="connsiteX3" fmla="*/ 24151 w 35829"/>
                <a:gd name="connsiteY3" fmla="*/ 2017 h 36038"/>
                <a:gd name="connsiteX4" fmla="*/ 17885 w 35829"/>
                <a:gd name="connsiteY4" fmla="*/ 0 h 36038"/>
                <a:gd name="connsiteX5" fmla="*/ 11620 w 35829"/>
                <a:gd name="connsiteY5" fmla="*/ 2017 h 36038"/>
                <a:gd name="connsiteX6" fmla="*/ 7677 w 35829"/>
                <a:gd name="connsiteY6" fmla="*/ 7274 h 36038"/>
                <a:gd name="connsiteX7" fmla="*/ 7515 w 35829"/>
                <a:gd name="connsiteY7" fmla="*/ 13846 h 36038"/>
                <a:gd name="connsiteX8" fmla="*/ 11206 w 35829"/>
                <a:gd name="connsiteY8" fmla="*/ 19301 h 36038"/>
                <a:gd name="connsiteX9" fmla="*/ 3572 w 35829"/>
                <a:gd name="connsiteY9" fmla="*/ 25117 h 36038"/>
                <a:gd name="connsiteX10" fmla="*/ 7 w 35829"/>
                <a:gd name="connsiteY10" fmla="*/ 34029 h 36038"/>
                <a:gd name="connsiteX11" fmla="*/ 61 w 35829"/>
                <a:gd name="connsiteY11" fmla="*/ 34731 h 36038"/>
                <a:gd name="connsiteX12" fmla="*/ 403 w 35829"/>
                <a:gd name="connsiteY12" fmla="*/ 35361 h 36038"/>
                <a:gd name="connsiteX13" fmla="*/ 1609 w 35829"/>
                <a:gd name="connsiteY13" fmla="*/ 36027 h 36038"/>
                <a:gd name="connsiteX14" fmla="*/ 2941 w 35829"/>
                <a:gd name="connsiteY14" fmla="*/ 35631 h 36038"/>
                <a:gd name="connsiteX15" fmla="*/ 3608 w 35829"/>
                <a:gd name="connsiteY15" fmla="*/ 34425 h 36038"/>
                <a:gd name="connsiteX16" fmla="*/ 8325 w 35829"/>
                <a:gd name="connsiteY16" fmla="*/ 25297 h 36038"/>
                <a:gd name="connsiteX17" fmla="*/ 17921 w 35829"/>
                <a:gd name="connsiteY17" fmla="*/ 21624 h 36038"/>
                <a:gd name="connsiteX18" fmla="*/ 27518 w 35829"/>
                <a:gd name="connsiteY18" fmla="*/ 25297 h 36038"/>
                <a:gd name="connsiteX19" fmla="*/ 32235 w 35829"/>
                <a:gd name="connsiteY19" fmla="*/ 34425 h 36038"/>
                <a:gd name="connsiteX20" fmla="*/ 32829 w 35829"/>
                <a:gd name="connsiteY20" fmla="*/ 35577 h 36038"/>
                <a:gd name="connsiteX21" fmla="*/ 34036 w 35829"/>
                <a:gd name="connsiteY21" fmla="*/ 36027 h 36038"/>
                <a:gd name="connsiteX22" fmla="*/ 34234 w 35829"/>
                <a:gd name="connsiteY22" fmla="*/ 36027 h 36038"/>
                <a:gd name="connsiteX23" fmla="*/ 35440 w 35829"/>
                <a:gd name="connsiteY23" fmla="*/ 35361 h 36038"/>
                <a:gd name="connsiteX24" fmla="*/ 35818 w 35829"/>
                <a:gd name="connsiteY24" fmla="*/ 34047 h 36038"/>
                <a:gd name="connsiteX25" fmla="*/ 32235 w 35829"/>
                <a:gd name="connsiteY25" fmla="*/ 25117 h 36038"/>
                <a:gd name="connsiteX26" fmla="*/ 24565 w 35829"/>
                <a:gd name="connsiteY26" fmla="*/ 19301 h 36038"/>
                <a:gd name="connsiteX27" fmla="*/ 17885 w 35829"/>
                <a:gd name="connsiteY27" fmla="*/ 18023 h 36038"/>
                <a:gd name="connsiteX28" fmla="*/ 13888 w 35829"/>
                <a:gd name="connsiteY28" fmla="*/ 16817 h 36038"/>
                <a:gd name="connsiteX29" fmla="*/ 11224 w 35829"/>
                <a:gd name="connsiteY29" fmla="*/ 13576 h 36038"/>
                <a:gd name="connsiteX30" fmla="*/ 10828 w 35829"/>
                <a:gd name="connsiteY30" fmla="*/ 9416 h 36038"/>
                <a:gd name="connsiteX31" fmla="*/ 12790 w 35829"/>
                <a:gd name="connsiteY31" fmla="*/ 5725 h 36038"/>
                <a:gd name="connsiteX32" fmla="*/ 16481 w 35829"/>
                <a:gd name="connsiteY32" fmla="*/ 3763 h 36038"/>
                <a:gd name="connsiteX33" fmla="*/ 20640 w 35829"/>
                <a:gd name="connsiteY33" fmla="*/ 4159 h 36038"/>
                <a:gd name="connsiteX34" fmla="*/ 23881 w 35829"/>
                <a:gd name="connsiteY34" fmla="*/ 6824 h 36038"/>
                <a:gd name="connsiteX35" fmla="*/ 25087 w 35829"/>
                <a:gd name="connsiteY35" fmla="*/ 10821 h 36038"/>
                <a:gd name="connsiteX36" fmla="*/ 22981 w 35829"/>
                <a:gd name="connsiteY36" fmla="*/ 15916 h 36038"/>
                <a:gd name="connsiteX37" fmla="*/ 17885 w 35829"/>
                <a:gd name="connsiteY37" fmla="*/ 18023 h 3603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</a:cxnLst>
              <a:rect l="l" t="t" r="r" b="b"/>
              <a:pathLst>
                <a:path w="35829" h="36038">
                  <a:moveTo>
                    <a:pt x="24565" y="19301"/>
                  </a:moveTo>
                  <a:cubicBezTo>
                    <a:pt x="26329" y="17915"/>
                    <a:pt x="27626" y="16006"/>
                    <a:pt x="28256" y="13846"/>
                  </a:cubicBezTo>
                  <a:cubicBezTo>
                    <a:pt x="28886" y="11703"/>
                    <a:pt x="28832" y="9398"/>
                    <a:pt x="28094" y="7274"/>
                  </a:cubicBezTo>
                  <a:cubicBezTo>
                    <a:pt x="27356" y="5150"/>
                    <a:pt x="25987" y="3313"/>
                    <a:pt x="24151" y="2017"/>
                  </a:cubicBezTo>
                  <a:cubicBezTo>
                    <a:pt x="22314" y="702"/>
                    <a:pt x="20136" y="0"/>
                    <a:pt x="17885" y="0"/>
                  </a:cubicBezTo>
                  <a:cubicBezTo>
                    <a:pt x="15635" y="0"/>
                    <a:pt x="13456" y="702"/>
                    <a:pt x="11620" y="2017"/>
                  </a:cubicBezTo>
                  <a:cubicBezTo>
                    <a:pt x="9783" y="3313"/>
                    <a:pt x="8415" y="5150"/>
                    <a:pt x="7677" y="7274"/>
                  </a:cubicBezTo>
                  <a:cubicBezTo>
                    <a:pt x="6938" y="9398"/>
                    <a:pt x="6884" y="11703"/>
                    <a:pt x="7515" y="13846"/>
                  </a:cubicBezTo>
                  <a:cubicBezTo>
                    <a:pt x="8145" y="16006"/>
                    <a:pt x="9441" y="17915"/>
                    <a:pt x="11206" y="19301"/>
                  </a:cubicBezTo>
                  <a:cubicBezTo>
                    <a:pt x="8181" y="20507"/>
                    <a:pt x="5534" y="22524"/>
                    <a:pt x="3572" y="25117"/>
                  </a:cubicBezTo>
                  <a:cubicBezTo>
                    <a:pt x="1591" y="27709"/>
                    <a:pt x="367" y="30788"/>
                    <a:pt x="7" y="34029"/>
                  </a:cubicBezTo>
                  <a:cubicBezTo>
                    <a:pt x="-11" y="34263"/>
                    <a:pt x="7" y="34497"/>
                    <a:pt x="61" y="34731"/>
                  </a:cubicBezTo>
                  <a:cubicBezTo>
                    <a:pt x="132" y="34965"/>
                    <a:pt x="241" y="35181"/>
                    <a:pt x="403" y="35361"/>
                  </a:cubicBezTo>
                  <a:cubicBezTo>
                    <a:pt x="691" y="35740"/>
                    <a:pt x="1123" y="35973"/>
                    <a:pt x="1609" y="36027"/>
                  </a:cubicBezTo>
                  <a:cubicBezTo>
                    <a:pt x="2095" y="36082"/>
                    <a:pt x="2563" y="35937"/>
                    <a:pt x="2941" y="35631"/>
                  </a:cubicBezTo>
                  <a:cubicBezTo>
                    <a:pt x="3319" y="35344"/>
                    <a:pt x="3554" y="34911"/>
                    <a:pt x="3608" y="34425"/>
                  </a:cubicBezTo>
                  <a:cubicBezTo>
                    <a:pt x="4004" y="30914"/>
                    <a:pt x="5678" y="27655"/>
                    <a:pt x="8325" y="25297"/>
                  </a:cubicBezTo>
                  <a:cubicBezTo>
                    <a:pt x="10953" y="22938"/>
                    <a:pt x="14374" y="21624"/>
                    <a:pt x="17921" y="21624"/>
                  </a:cubicBezTo>
                  <a:cubicBezTo>
                    <a:pt x="21468" y="21624"/>
                    <a:pt x="24889" y="22938"/>
                    <a:pt x="27518" y="25297"/>
                  </a:cubicBezTo>
                  <a:cubicBezTo>
                    <a:pt x="30165" y="27655"/>
                    <a:pt x="31839" y="30914"/>
                    <a:pt x="32235" y="34425"/>
                  </a:cubicBezTo>
                  <a:cubicBezTo>
                    <a:pt x="32289" y="34875"/>
                    <a:pt x="32487" y="35271"/>
                    <a:pt x="32829" y="35577"/>
                  </a:cubicBezTo>
                  <a:cubicBezTo>
                    <a:pt x="33153" y="35865"/>
                    <a:pt x="33585" y="36027"/>
                    <a:pt x="34036" y="36027"/>
                  </a:cubicBezTo>
                  <a:lnTo>
                    <a:pt x="34234" y="36027"/>
                  </a:lnTo>
                  <a:cubicBezTo>
                    <a:pt x="34702" y="35973"/>
                    <a:pt x="35134" y="35740"/>
                    <a:pt x="35440" y="35361"/>
                  </a:cubicBezTo>
                  <a:cubicBezTo>
                    <a:pt x="35728" y="35001"/>
                    <a:pt x="35872" y="34515"/>
                    <a:pt x="35818" y="34047"/>
                  </a:cubicBezTo>
                  <a:cubicBezTo>
                    <a:pt x="35458" y="30806"/>
                    <a:pt x="34216" y="27709"/>
                    <a:pt x="32235" y="25117"/>
                  </a:cubicBezTo>
                  <a:cubicBezTo>
                    <a:pt x="30255" y="22524"/>
                    <a:pt x="27608" y="20507"/>
                    <a:pt x="24565" y="19301"/>
                  </a:cubicBezTo>
                  <a:close/>
                  <a:moveTo>
                    <a:pt x="17885" y="18023"/>
                  </a:moveTo>
                  <a:cubicBezTo>
                    <a:pt x="16463" y="18023"/>
                    <a:pt x="15076" y="17609"/>
                    <a:pt x="13888" y="16817"/>
                  </a:cubicBezTo>
                  <a:cubicBezTo>
                    <a:pt x="12700" y="16024"/>
                    <a:pt x="11782" y="14890"/>
                    <a:pt x="11224" y="13576"/>
                  </a:cubicBezTo>
                  <a:cubicBezTo>
                    <a:pt x="10683" y="12261"/>
                    <a:pt x="10539" y="10821"/>
                    <a:pt x="10828" y="9416"/>
                  </a:cubicBezTo>
                  <a:cubicBezTo>
                    <a:pt x="11098" y="8012"/>
                    <a:pt x="11782" y="6734"/>
                    <a:pt x="12790" y="5725"/>
                  </a:cubicBezTo>
                  <a:cubicBezTo>
                    <a:pt x="13798" y="4717"/>
                    <a:pt x="15076" y="4033"/>
                    <a:pt x="16481" y="3763"/>
                  </a:cubicBezTo>
                  <a:cubicBezTo>
                    <a:pt x="17885" y="3475"/>
                    <a:pt x="19326" y="3619"/>
                    <a:pt x="20640" y="4159"/>
                  </a:cubicBezTo>
                  <a:cubicBezTo>
                    <a:pt x="21954" y="4717"/>
                    <a:pt x="23089" y="5636"/>
                    <a:pt x="23881" y="6824"/>
                  </a:cubicBezTo>
                  <a:cubicBezTo>
                    <a:pt x="24673" y="8012"/>
                    <a:pt x="25087" y="9398"/>
                    <a:pt x="25087" y="10821"/>
                  </a:cubicBezTo>
                  <a:cubicBezTo>
                    <a:pt x="25087" y="12729"/>
                    <a:pt x="24331" y="14566"/>
                    <a:pt x="22981" y="15916"/>
                  </a:cubicBezTo>
                  <a:cubicBezTo>
                    <a:pt x="21630" y="17267"/>
                    <a:pt x="19794" y="18023"/>
                    <a:pt x="17885" y="18023"/>
                  </a:cubicBezTo>
                  <a:close/>
                </a:path>
              </a:pathLst>
            </a:custGeom>
            <a:solidFill>
              <a:schemeClr val="bg1"/>
            </a:solidFill>
            <a:ln w="1797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" name="文本框 1"/>
            <p:cNvSpPr txBox="1"/>
            <p:nvPr/>
          </p:nvSpPr>
          <p:spPr>
            <a:xfrm>
              <a:off x="3254" y="6802"/>
              <a:ext cx="3248" cy="484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000" smtClean="0">
                  <a:solidFill>
                    <a:schemeClr val="tx1">
                      <a:lumMod val="85000"/>
                      <a:lumOff val="1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微软雅黑" panose="020b0503020204020204" pitchFamily="34" charset="-122"/>
                  <a:ea typeface="微软雅黑" panose="020b0503020204020204" pitchFamily="34" charset="-122"/>
                </a:rPr>
                <a:t>主讲教师</a:t>
              </a:r>
              <a:r>
                <a:rPr lang="zh-CN" altLang="en-US" sz="2000">
                  <a:solidFill>
                    <a:schemeClr val="tx1">
                      <a:lumMod val="85000"/>
                      <a:lumOff val="1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微软雅黑" panose="020b0503020204020204" pitchFamily="34" charset="-122"/>
                  <a:ea typeface="微软雅黑" panose="020b0503020204020204" pitchFamily="34" charset="-122"/>
                </a:rPr>
                <a:t>：钱芬</a:t>
              </a:r>
              <a:endParaRPr lang="en-US" altLang="zh-CN" sz="2000" smtClean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275816004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" name="任意多边形: 形状 37"/>
          <p:cNvSpPr/>
          <p:nvPr/>
        </p:nvSpPr>
        <p:spPr>
          <a:xfrm rot="16200000" flipV="1">
            <a:off x="1740457" y="-1740456"/>
            <a:ext cx="5322987" cy="8803898"/>
          </a:xfrm>
          <a:custGeom>
            <a:gdLst>
              <a:gd name="connsiteX0" fmla="*/ 5322987 w 5322987"/>
              <a:gd name="connsiteY0" fmla="*/ 8803898 h 8803898"/>
              <a:gd name="connsiteX1" fmla="*/ 5322987 w 5322987"/>
              <a:gd name="connsiteY1" fmla="*/ 0 h 8803898"/>
              <a:gd name="connsiteX2" fmla="*/ 0 w 5322987"/>
              <a:gd name="connsiteY2" fmla="*/ 8803898 h 88038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322987" h="8803898">
                <a:moveTo>
                  <a:pt x="5322987" y="8803898"/>
                </a:moveTo>
                <a:lnTo>
                  <a:pt x="5322987" y="0"/>
                </a:lnTo>
                <a:lnTo>
                  <a:pt x="0" y="8803898"/>
                </a:lnTo>
                <a:close/>
              </a:path>
            </a:pathLst>
          </a:custGeom>
          <a:solidFill>
            <a:srgbClr val="180D5B"/>
          </a:solidFill>
          <a:ln w="361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2" name="图片 11" descr="图示&#10;&#10;描述已自动生成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16730" y="726799"/>
            <a:ext cx="6508968" cy="5149490"/>
          </a:xfrm>
          <a:prstGeom prst="rect">
            <a:avLst/>
          </a:prstGeom>
        </p:spPr>
      </p:pic>
      <p:grpSp>
        <p:nvGrpSpPr>
          <p:cNvPr id="10" name="组合 9"/>
          <p:cNvGrpSpPr/>
          <p:nvPr/>
        </p:nvGrpSpPr>
        <p:grpSpPr>
          <a:xfrm>
            <a:off x="2460545" y="2851621"/>
            <a:ext cx="1723549" cy="1215718"/>
            <a:chOff x="2679615" y="2839888"/>
            <a:chExt cx="1723549" cy="1215718"/>
          </a:xfrm>
        </p:grpSpPr>
        <p:sp>
          <p:nvSpPr>
            <p:cNvPr id="8" name="Text Box 40994"/>
            <p:cNvSpPr txBox="1">
              <a:spLocks noChangeArrowheads="1"/>
            </p:cNvSpPr>
            <p:nvPr/>
          </p:nvSpPr>
          <p:spPr bwMode="auto">
            <a:xfrm>
              <a:off x="2679615" y="2839888"/>
              <a:ext cx="1723549" cy="10156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  <a:scene3d>
                <a:camera prst="perspectiveRelaxedModerately" fov="2400000">
                  <a:rot lat="18890632" lon="0" rev="0"/>
                </a:camera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sz="1200" kern="1200">
                  <a:solidFill>
                    <a:srgbClr val="5F5F5F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200" kern="1200">
                  <a:solidFill>
                    <a:srgbClr val="5F5F5F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200" kern="1200">
                  <a:solidFill>
                    <a:srgbClr val="5F5F5F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200" kern="1200">
                  <a:solidFill>
                    <a:srgbClr val="5F5F5F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200" kern="1200">
                  <a:solidFill>
                    <a:srgbClr val="5F5F5F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Clr>
                  <a:srgbClr val="FF9900"/>
                </a:buClr>
                <a:buFont typeface="Wingdings" panose="05000000000000000000" pitchFamily="2" charset="2"/>
                <a:buChar char="n"/>
                <a:defRPr sz="1200" kern="1200">
                  <a:solidFill>
                    <a:srgbClr val="5F5F5F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Clr>
                  <a:srgbClr val="FF9900"/>
                </a:buClr>
                <a:buFont typeface="Wingdings" panose="05000000000000000000" pitchFamily="2" charset="2"/>
                <a:buChar char="n"/>
                <a:defRPr sz="1200" kern="1200">
                  <a:solidFill>
                    <a:srgbClr val="5F5F5F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Clr>
                  <a:srgbClr val="FF9900"/>
                </a:buClr>
                <a:buFont typeface="Wingdings" panose="05000000000000000000" pitchFamily="2" charset="2"/>
                <a:buChar char="n"/>
                <a:defRPr sz="1200" kern="1200">
                  <a:solidFill>
                    <a:srgbClr val="5F5F5F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Clr>
                  <a:srgbClr val="FF9900"/>
                </a:buClr>
                <a:buFont typeface="Wingdings" panose="05000000000000000000" pitchFamily="2" charset="2"/>
                <a:buChar char="n"/>
                <a:defRPr sz="1200" kern="1200">
                  <a:solidFill>
                    <a:srgbClr val="5F5F5F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6000" b="0" i="0" u="none" strike="noStrike" kern="1200" cap="none" spc="0" normalizeH="0" baseline="0" noProof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阿里巴巴普惠体 M" panose="00020600040101010101" pitchFamily="18" charset="-122"/>
                </a:rPr>
                <a:t>目录</a:t>
              </a:r>
              <a:endParaRPr kumimoji="0" lang="en-US" altLang="zh-CN" sz="60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阿里巴巴普惠体 M" panose="00020600040101010101" pitchFamily="18" charset="-122"/>
              </a:endParaRPr>
            </a:p>
          </p:txBody>
        </p:sp>
        <p:sp>
          <p:nvSpPr>
            <p:cNvPr id="9" name="Text Box 40994"/>
            <p:cNvSpPr txBox="1">
              <a:spLocks noChangeArrowheads="1"/>
            </p:cNvSpPr>
            <p:nvPr/>
          </p:nvSpPr>
          <p:spPr bwMode="auto">
            <a:xfrm>
              <a:off x="2834529" y="3655496"/>
              <a:ext cx="1413720" cy="40011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  <a:scene3d>
                <a:camera prst="perspectiveRelaxedModerately">
                  <a:rot lat="18890634" lon="0" rev="0"/>
                </a:camera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sz="1200" kern="1200">
                  <a:solidFill>
                    <a:srgbClr val="5F5F5F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200" kern="1200">
                  <a:solidFill>
                    <a:srgbClr val="5F5F5F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200" kern="1200">
                  <a:solidFill>
                    <a:srgbClr val="5F5F5F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200" kern="1200">
                  <a:solidFill>
                    <a:srgbClr val="5F5F5F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200" kern="1200">
                  <a:solidFill>
                    <a:srgbClr val="5F5F5F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Clr>
                  <a:srgbClr val="FF9900"/>
                </a:buClr>
                <a:buFont typeface="Wingdings" panose="05000000000000000000" pitchFamily="2" charset="2"/>
                <a:buChar char="n"/>
                <a:defRPr sz="1200" kern="1200">
                  <a:solidFill>
                    <a:srgbClr val="5F5F5F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Clr>
                  <a:srgbClr val="FF9900"/>
                </a:buClr>
                <a:buFont typeface="Wingdings" panose="05000000000000000000" pitchFamily="2" charset="2"/>
                <a:buChar char="n"/>
                <a:defRPr sz="1200" kern="1200">
                  <a:solidFill>
                    <a:srgbClr val="5F5F5F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Clr>
                  <a:srgbClr val="FF9900"/>
                </a:buClr>
                <a:buFont typeface="Wingdings" panose="05000000000000000000" pitchFamily="2" charset="2"/>
                <a:buChar char="n"/>
                <a:defRPr sz="1200" kern="1200">
                  <a:solidFill>
                    <a:srgbClr val="5F5F5F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Clr>
                  <a:srgbClr val="FF9900"/>
                </a:buClr>
                <a:buFont typeface="Wingdings" panose="05000000000000000000" pitchFamily="2" charset="2"/>
                <a:buChar char="n"/>
                <a:defRPr sz="1200" kern="1200">
                  <a:solidFill>
                    <a:srgbClr val="5F5F5F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2000" b="0" i="0" u="none" strike="noStrike" kern="1200" cap="none" spc="0" normalizeH="0" baseline="0" noProof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阿里巴巴普惠体 M" panose="00020600040101010101" pitchFamily="18" charset="-122"/>
                </a:rPr>
                <a:t>CONTENT</a:t>
              </a:r>
            </a:p>
          </p:txBody>
        </p:sp>
      </p:grpSp>
      <p:sp>
        <p:nvSpPr>
          <p:cNvPr id="36" name="Freeform 5"/>
          <p:cNvSpPr/>
          <p:nvPr/>
        </p:nvSpPr>
        <p:spPr bwMode="auto">
          <a:xfrm flipH="1">
            <a:off x="6644637" y="2018052"/>
            <a:ext cx="618416" cy="618416"/>
          </a:xfrm>
          <a:custGeom>
            <a:gdLst>
              <a:gd name="T0" fmla="*/ 561 w 561"/>
              <a:gd name="T1" fmla="*/ 293 h 559"/>
              <a:gd name="T2" fmla="*/ 556 w 561"/>
              <a:gd name="T3" fmla="*/ 334 h 559"/>
              <a:gd name="T4" fmla="*/ 544 w 561"/>
              <a:gd name="T5" fmla="*/ 375 h 559"/>
              <a:gd name="T6" fmla="*/ 527 w 561"/>
              <a:gd name="T7" fmla="*/ 412 h 559"/>
              <a:gd name="T8" fmla="*/ 505 w 561"/>
              <a:gd name="T9" fmla="*/ 446 h 559"/>
              <a:gd name="T10" fmla="*/ 478 w 561"/>
              <a:gd name="T11" fmla="*/ 476 h 559"/>
              <a:gd name="T12" fmla="*/ 447 w 561"/>
              <a:gd name="T13" fmla="*/ 503 h 559"/>
              <a:gd name="T14" fmla="*/ 413 w 561"/>
              <a:gd name="T15" fmla="*/ 525 h 559"/>
              <a:gd name="T16" fmla="*/ 376 w 561"/>
              <a:gd name="T17" fmla="*/ 542 h 559"/>
              <a:gd name="T18" fmla="*/ 336 w 561"/>
              <a:gd name="T19" fmla="*/ 554 h 559"/>
              <a:gd name="T20" fmla="*/ 295 w 561"/>
              <a:gd name="T21" fmla="*/ 559 h 559"/>
              <a:gd name="T22" fmla="*/ 266 w 561"/>
              <a:gd name="T23" fmla="*/ 558 h 559"/>
              <a:gd name="T24" fmla="*/ 224 w 561"/>
              <a:gd name="T25" fmla="*/ 553 h 559"/>
              <a:gd name="T26" fmla="*/ 184 w 561"/>
              <a:gd name="T27" fmla="*/ 541 h 559"/>
              <a:gd name="T28" fmla="*/ 147 w 561"/>
              <a:gd name="T29" fmla="*/ 524 h 559"/>
              <a:gd name="T30" fmla="*/ 102 w 561"/>
              <a:gd name="T31" fmla="*/ 494 h 559"/>
              <a:gd name="T32" fmla="*/ 49 w 561"/>
              <a:gd name="T33" fmla="*/ 435 h 559"/>
              <a:gd name="T34" fmla="*/ 27 w 561"/>
              <a:gd name="T35" fmla="*/ 400 h 559"/>
              <a:gd name="T36" fmla="*/ 13 w 561"/>
              <a:gd name="T37" fmla="*/ 363 h 559"/>
              <a:gd name="T38" fmla="*/ 3 w 561"/>
              <a:gd name="T39" fmla="*/ 323 h 559"/>
              <a:gd name="T40" fmla="*/ 0 w 561"/>
              <a:gd name="T41" fmla="*/ 280 h 559"/>
              <a:gd name="T42" fmla="*/ 1 w 561"/>
              <a:gd name="T43" fmla="*/ 251 h 559"/>
              <a:gd name="T44" fmla="*/ 7 w 561"/>
              <a:gd name="T45" fmla="*/ 210 h 559"/>
              <a:gd name="T46" fmla="*/ 21 w 561"/>
              <a:gd name="T47" fmla="*/ 172 h 559"/>
              <a:gd name="T48" fmla="*/ 39 w 561"/>
              <a:gd name="T49" fmla="*/ 136 h 559"/>
              <a:gd name="T50" fmla="*/ 63 w 561"/>
              <a:gd name="T51" fmla="*/ 103 h 559"/>
              <a:gd name="T52" fmla="*/ 91 w 561"/>
              <a:gd name="T53" fmla="*/ 73 h 559"/>
              <a:gd name="T54" fmla="*/ 123 w 561"/>
              <a:gd name="T55" fmla="*/ 48 h 559"/>
              <a:gd name="T56" fmla="*/ 159 w 561"/>
              <a:gd name="T57" fmla="*/ 28 h 559"/>
              <a:gd name="T58" fmla="*/ 197 w 561"/>
              <a:gd name="T59" fmla="*/ 13 h 559"/>
              <a:gd name="T60" fmla="*/ 238 w 561"/>
              <a:gd name="T61" fmla="*/ 3 h 559"/>
              <a:gd name="T62" fmla="*/ 281 w 561"/>
              <a:gd name="T63" fmla="*/ 0 h 559"/>
              <a:gd name="T64" fmla="*/ 309 w 561"/>
              <a:gd name="T65" fmla="*/ 1 h 559"/>
              <a:gd name="T66" fmla="*/ 350 w 561"/>
              <a:gd name="T67" fmla="*/ 8 h 559"/>
              <a:gd name="T68" fmla="*/ 390 w 561"/>
              <a:gd name="T69" fmla="*/ 21 h 559"/>
              <a:gd name="T70" fmla="*/ 426 w 561"/>
              <a:gd name="T71" fmla="*/ 40 h 559"/>
              <a:gd name="T72" fmla="*/ 458 w 561"/>
              <a:gd name="T73" fmla="*/ 63 h 559"/>
              <a:gd name="T74" fmla="*/ 505 w 561"/>
              <a:gd name="T75" fmla="*/ 111 h 559"/>
              <a:gd name="T76" fmla="*/ 527 w 561"/>
              <a:gd name="T77" fmla="*/ 145 h 559"/>
              <a:gd name="T78" fmla="*/ 544 w 561"/>
              <a:gd name="T79" fmla="*/ 182 h 559"/>
              <a:gd name="T80" fmla="*/ 555 w 561"/>
              <a:gd name="T81" fmla="*/ 222 h 559"/>
              <a:gd name="T82" fmla="*/ 560 w 561"/>
              <a:gd name="T83" fmla="*/ 264 h 55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</a:cxnLst>
            <a:rect l="0" t="0" r="r" b="b"/>
            <a:pathLst>
              <a:path w="561" h="559">
                <a:moveTo>
                  <a:pt x="561" y="278"/>
                </a:moveTo>
                <a:lnTo>
                  <a:pt x="561" y="278"/>
                </a:lnTo>
                <a:lnTo>
                  <a:pt x="561" y="293"/>
                </a:lnTo>
                <a:lnTo>
                  <a:pt x="560" y="307"/>
                </a:lnTo>
                <a:lnTo>
                  <a:pt x="558" y="320"/>
                </a:lnTo>
                <a:lnTo>
                  <a:pt x="556" y="334"/>
                </a:lnTo>
                <a:lnTo>
                  <a:pt x="553" y="348"/>
                </a:lnTo>
                <a:lnTo>
                  <a:pt x="549" y="361"/>
                </a:lnTo>
                <a:lnTo>
                  <a:pt x="544" y="375"/>
                </a:lnTo>
                <a:lnTo>
                  <a:pt x="539" y="387"/>
                </a:lnTo>
                <a:lnTo>
                  <a:pt x="534" y="400"/>
                </a:lnTo>
                <a:lnTo>
                  <a:pt x="527" y="412"/>
                </a:lnTo>
                <a:lnTo>
                  <a:pt x="520" y="423"/>
                </a:lnTo>
                <a:lnTo>
                  <a:pt x="513" y="435"/>
                </a:lnTo>
                <a:lnTo>
                  <a:pt x="505" y="446"/>
                </a:lnTo>
                <a:lnTo>
                  <a:pt x="496" y="456"/>
                </a:lnTo>
                <a:lnTo>
                  <a:pt x="488" y="467"/>
                </a:lnTo>
                <a:lnTo>
                  <a:pt x="478" y="476"/>
                </a:lnTo>
                <a:lnTo>
                  <a:pt x="469" y="486"/>
                </a:lnTo>
                <a:lnTo>
                  <a:pt x="458" y="495"/>
                </a:lnTo>
                <a:lnTo>
                  <a:pt x="447" y="503"/>
                </a:lnTo>
                <a:lnTo>
                  <a:pt x="437" y="511"/>
                </a:lnTo>
                <a:lnTo>
                  <a:pt x="425" y="519"/>
                </a:lnTo>
                <a:lnTo>
                  <a:pt x="413" y="525"/>
                </a:lnTo>
                <a:lnTo>
                  <a:pt x="401" y="532"/>
                </a:lnTo>
                <a:lnTo>
                  <a:pt x="389" y="537"/>
                </a:lnTo>
                <a:lnTo>
                  <a:pt x="376" y="542"/>
                </a:lnTo>
                <a:lnTo>
                  <a:pt x="363" y="546"/>
                </a:lnTo>
                <a:lnTo>
                  <a:pt x="350" y="551"/>
                </a:lnTo>
                <a:lnTo>
                  <a:pt x="336" y="554"/>
                </a:lnTo>
                <a:lnTo>
                  <a:pt x="323" y="556"/>
                </a:lnTo>
                <a:lnTo>
                  <a:pt x="309" y="558"/>
                </a:lnTo>
                <a:lnTo>
                  <a:pt x="295" y="559"/>
                </a:lnTo>
                <a:lnTo>
                  <a:pt x="280" y="559"/>
                </a:lnTo>
                <a:lnTo>
                  <a:pt x="280" y="559"/>
                </a:lnTo>
                <a:lnTo>
                  <a:pt x="266" y="558"/>
                </a:lnTo>
                <a:lnTo>
                  <a:pt x="251" y="557"/>
                </a:lnTo>
                <a:lnTo>
                  <a:pt x="237" y="555"/>
                </a:lnTo>
                <a:lnTo>
                  <a:pt x="224" y="553"/>
                </a:lnTo>
                <a:lnTo>
                  <a:pt x="211" y="550"/>
                </a:lnTo>
                <a:lnTo>
                  <a:pt x="197" y="545"/>
                </a:lnTo>
                <a:lnTo>
                  <a:pt x="184" y="541"/>
                </a:lnTo>
                <a:lnTo>
                  <a:pt x="171" y="537"/>
                </a:lnTo>
                <a:lnTo>
                  <a:pt x="160" y="530"/>
                </a:lnTo>
                <a:lnTo>
                  <a:pt x="147" y="524"/>
                </a:lnTo>
                <a:lnTo>
                  <a:pt x="135" y="518"/>
                </a:lnTo>
                <a:lnTo>
                  <a:pt x="124" y="510"/>
                </a:lnTo>
                <a:lnTo>
                  <a:pt x="102" y="494"/>
                </a:lnTo>
                <a:lnTo>
                  <a:pt x="83" y="476"/>
                </a:lnTo>
                <a:lnTo>
                  <a:pt x="65" y="457"/>
                </a:lnTo>
                <a:lnTo>
                  <a:pt x="49" y="435"/>
                </a:lnTo>
                <a:lnTo>
                  <a:pt x="41" y="424"/>
                </a:lnTo>
                <a:lnTo>
                  <a:pt x="34" y="413"/>
                </a:lnTo>
                <a:lnTo>
                  <a:pt x="27" y="400"/>
                </a:lnTo>
                <a:lnTo>
                  <a:pt x="22" y="388"/>
                </a:lnTo>
                <a:lnTo>
                  <a:pt x="17" y="376"/>
                </a:lnTo>
                <a:lnTo>
                  <a:pt x="13" y="363"/>
                </a:lnTo>
                <a:lnTo>
                  <a:pt x="8" y="349"/>
                </a:lnTo>
                <a:lnTo>
                  <a:pt x="5" y="336"/>
                </a:lnTo>
                <a:lnTo>
                  <a:pt x="3" y="323"/>
                </a:lnTo>
                <a:lnTo>
                  <a:pt x="1" y="309"/>
                </a:lnTo>
                <a:lnTo>
                  <a:pt x="0" y="294"/>
                </a:lnTo>
                <a:lnTo>
                  <a:pt x="0" y="280"/>
                </a:lnTo>
                <a:lnTo>
                  <a:pt x="0" y="280"/>
                </a:lnTo>
                <a:lnTo>
                  <a:pt x="0" y="265"/>
                </a:lnTo>
                <a:lnTo>
                  <a:pt x="1" y="251"/>
                </a:lnTo>
                <a:lnTo>
                  <a:pt x="2" y="238"/>
                </a:lnTo>
                <a:lnTo>
                  <a:pt x="5" y="224"/>
                </a:lnTo>
                <a:lnTo>
                  <a:pt x="7" y="210"/>
                </a:lnTo>
                <a:lnTo>
                  <a:pt x="12" y="197"/>
                </a:lnTo>
                <a:lnTo>
                  <a:pt x="16" y="185"/>
                </a:lnTo>
                <a:lnTo>
                  <a:pt x="21" y="172"/>
                </a:lnTo>
                <a:lnTo>
                  <a:pt x="26" y="159"/>
                </a:lnTo>
                <a:lnTo>
                  <a:pt x="33" y="147"/>
                </a:lnTo>
                <a:lnTo>
                  <a:pt x="39" y="136"/>
                </a:lnTo>
                <a:lnTo>
                  <a:pt x="47" y="124"/>
                </a:lnTo>
                <a:lnTo>
                  <a:pt x="55" y="114"/>
                </a:lnTo>
                <a:lnTo>
                  <a:pt x="63" y="103"/>
                </a:lnTo>
                <a:lnTo>
                  <a:pt x="72" y="92"/>
                </a:lnTo>
                <a:lnTo>
                  <a:pt x="82" y="83"/>
                </a:lnTo>
                <a:lnTo>
                  <a:pt x="91" y="73"/>
                </a:lnTo>
                <a:lnTo>
                  <a:pt x="101" y="65"/>
                </a:lnTo>
                <a:lnTo>
                  <a:pt x="112" y="56"/>
                </a:lnTo>
                <a:lnTo>
                  <a:pt x="123" y="48"/>
                </a:lnTo>
                <a:lnTo>
                  <a:pt x="135" y="40"/>
                </a:lnTo>
                <a:lnTo>
                  <a:pt x="147" y="34"/>
                </a:lnTo>
                <a:lnTo>
                  <a:pt x="159" y="28"/>
                </a:lnTo>
                <a:lnTo>
                  <a:pt x="171" y="22"/>
                </a:lnTo>
                <a:lnTo>
                  <a:pt x="184" y="17"/>
                </a:lnTo>
                <a:lnTo>
                  <a:pt x="197" y="13"/>
                </a:lnTo>
                <a:lnTo>
                  <a:pt x="211" y="8"/>
                </a:lnTo>
                <a:lnTo>
                  <a:pt x="225" y="5"/>
                </a:lnTo>
                <a:lnTo>
                  <a:pt x="238" y="3"/>
                </a:lnTo>
                <a:lnTo>
                  <a:pt x="252" y="1"/>
                </a:lnTo>
                <a:lnTo>
                  <a:pt x="266" y="0"/>
                </a:lnTo>
                <a:lnTo>
                  <a:pt x="281" y="0"/>
                </a:lnTo>
                <a:lnTo>
                  <a:pt x="281" y="0"/>
                </a:lnTo>
                <a:lnTo>
                  <a:pt x="295" y="0"/>
                </a:lnTo>
                <a:lnTo>
                  <a:pt x="309" y="1"/>
                </a:lnTo>
                <a:lnTo>
                  <a:pt x="323" y="3"/>
                </a:lnTo>
                <a:lnTo>
                  <a:pt x="336" y="5"/>
                </a:lnTo>
                <a:lnTo>
                  <a:pt x="350" y="8"/>
                </a:lnTo>
                <a:lnTo>
                  <a:pt x="363" y="12"/>
                </a:lnTo>
                <a:lnTo>
                  <a:pt x="377" y="16"/>
                </a:lnTo>
                <a:lnTo>
                  <a:pt x="390" y="21"/>
                </a:lnTo>
                <a:lnTo>
                  <a:pt x="401" y="27"/>
                </a:lnTo>
                <a:lnTo>
                  <a:pt x="414" y="33"/>
                </a:lnTo>
                <a:lnTo>
                  <a:pt x="426" y="40"/>
                </a:lnTo>
                <a:lnTo>
                  <a:pt x="437" y="47"/>
                </a:lnTo>
                <a:lnTo>
                  <a:pt x="448" y="55"/>
                </a:lnTo>
                <a:lnTo>
                  <a:pt x="458" y="63"/>
                </a:lnTo>
                <a:lnTo>
                  <a:pt x="478" y="81"/>
                </a:lnTo>
                <a:lnTo>
                  <a:pt x="496" y="101"/>
                </a:lnTo>
                <a:lnTo>
                  <a:pt x="505" y="111"/>
                </a:lnTo>
                <a:lnTo>
                  <a:pt x="512" y="122"/>
                </a:lnTo>
                <a:lnTo>
                  <a:pt x="520" y="134"/>
                </a:lnTo>
                <a:lnTo>
                  <a:pt x="527" y="145"/>
                </a:lnTo>
                <a:lnTo>
                  <a:pt x="533" y="157"/>
                </a:lnTo>
                <a:lnTo>
                  <a:pt x="539" y="170"/>
                </a:lnTo>
                <a:lnTo>
                  <a:pt x="544" y="182"/>
                </a:lnTo>
                <a:lnTo>
                  <a:pt x="549" y="195"/>
                </a:lnTo>
                <a:lnTo>
                  <a:pt x="552" y="209"/>
                </a:lnTo>
                <a:lnTo>
                  <a:pt x="555" y="222"/>
                </a:lnTo>
                <a:lnTo>
                  <a:pt x="558" y="236"/>
                </a:lnTo>
                <a:lnTo>
                  <a:pt x="559" y="249"/>
                </a:lnTo>
                <a:lnTo>
                  <a:pt x="560" y="264"/>
                </a:lnTo>
                <a:lnTo>
                  <a:pt x="561" y="278"/>
                </a:lnTo>
                <a:lnTo>
                  <a:pt x="561" y="278"/>
                </a:lnTo>
                <a:close/>
              </a:path>
            </a:pathLst>
          </a:custGeom>
          <a:gradFill flip="none" rotWithShape="1">
            <a:gsLst>
              <a:gs pos="0">
                <a:srgbClr val="312A91"/>
              </a:gs>
              <a:gs pos="50000">
                <a:srgbClr val="3276A6">
                  <a:shade val="67500"/>
                  <a:satMod val="115000"/>
                </a:srgbClr>
              </a:gs>
              <a:gs pos="100000">
                <a:srgbClr val="42E8E0"/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" name="文本框 36"/>
          <p:cNvSpPr txBox="1"/>
          <p:nvPr/>
        </p:nvSpPr>
        <p:spPr>
          <a:xfrm>
            <a:off x="6770941" y="2096427"/>
            <a:ext cx="3658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</a:t>
            </a:r>
            <a:endParaRPr lang="zh-CN" altLang="en-US" sz="24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4" name="矩形 259"/>
          <p:cNvSpPr>
            <a:spLocks noChangeArrowheads="1"/>
          </p:cNvSpPr>
          <p:nvPr/>
        </p:nvSpPr>
        <p:spPr bwMode="auto">
          <a:xfrm>
            <a:off x="7511394" y="1911617"/>
            <a:ext cx="2797144" cy="738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9pPr>
          </a:lstStyle>
          <a:p>
            <a:pPr algn="ctr">
              <a:buNone/>
            </a:pPr>
            <a:r>
              <a:rPr lang="en-US" altLang="zh-CN" sz="2400" spc="225" smtClean="0">
                <a:sym typeface="+mn-ea"/>
              </a:rPr>
              <a:t>OpenRefinc</a:t>
            </a:r>
            <a:r>
              <a:rPr lang="zh-CN" altLang="en-US" sz="2400" spc="225" smtClean="0">
                <a:sym typeface="+mn-ea"/>
              </a:rPr>
              <a:t>简介及基本操作</a:t>
            </a:r>
            <a:endParaRPr lang="zh-CN" altLang="en-US" sz="2400" spc="225">
              <a:sym typeface="+mn-ea"/>
            </a:endParaRPr>
          </a:p>
        </p:txBody>
      </p:sp>
      <p:sp>
        <p:nvSpPr>
          <p:cNvPr id="31" name="Freeform 5"/>
          <p:cNvSpPr/>
          <p:nvPr/>
        </p:nvSpPr>
        <p:spPr bwMode="auto">
          <a:xfrm flipH="1">
            <a:off x="6644637" y="3233667"/>
            <a:ext cx="618416" cy="618416"/>
          </a:xfrm>
          <a:custGeom>
            <a:gdLst>
              <a:gd name="T0" fmla="*/ 561 w 561"/>
              <a:gd name="T1" fmla="*/ 293 h 559"/>
              <a:gd name="T2" fmla="*/ 556 w 561"/>
              <a:gd name="T3" fmla="*/ 334 h 559"/>
              <a:gd name="T4" fmla="*/ 544 w 561"/>
              <a:gd name="T5" fmla="*/ 375 h 559"/>
              <a:gd name="T6" fmla="*/ 527 w 561"/>
              <a:gd name="T7" fmla="*/ 412 h 559"/>
              <a:gd name="T8" fmla="*/ 505 w 561"/>
              <a:gd name="T9" fmla="*/ 446 h 559"/>
              <a:gd name="T10" fmla="*/ 478 w 561"/>
              <a:gd name="T11" fmla="*/ 476 h 559"/>
              <a:gd name="T12" fmla="*/ 447 w 561"/>
              <a:gd name="T13" fmla="*/ 503 h 559"/>
              <a:gd name="T14" fmla="*/ 413 w 561"/>
              <a:gd name="T15" fmla="*/ 525 h 559"/>
              <a:gd name="T16" fmla="*/ 376 w 561"/>
              <a:gd name="T17" fmla="*/ 542 h 559"/>
              <a:gd name="T18" fmla="*/ 336 w 561"/>
              <a:gd name="T19" fmla="*/ 554 h 559"/>
              <a:gd name="T20" fmla="*/ 295 w 561"/>
              <a:gd name="T21" fmla="*/ 559 h 559"/>
              <a:gd name="T22" fmla="*/ 266 w 561"/>
              <a:gd name="T23" fmla="*/ 558 h 559"/>
              <a:gd name="T24" fmla="*/ 224 w 561"/>
              <a:gd name="T25" fmla="*/ 553 h 559"/>
              <a:gd name="T26" fmla="*/ 184 w 561"/>
              <a:gd name="T27" fmla="*/ 541 h 559"/>
              <a:gd name="T28" fmla="*/ 147 w 561"/>
              <a:gd name="T29" fmla="*/ 524 h 559"/>
              <a:gd name="T30" fmla="*/ 102 w 561"/>
              <a:gd name="T31" fmla="*/ 494 h 559"/>
              <a:gd name="T32" fmla="*/ 49 w 561"/>
              <a:gd name="T33" fmla="*/ 435 h 559"/>
              <a:gd name="T34" fmla="*/ 27 w 561"/>
              <a:gd name="T35" fmla="*/ 400 h 559"/>
              <a:gd name="T36" fmla="*/ 13 w 561"/>
              <a:gd name="T37" fmla="*/ 363 h 559"/>
              <a:gd name="T38" fmla="*/ 3 w 561"/>
              <a:gd name="T39" fmla="*/ 323 h 559"/>
              <a:gd name="T40" fmla="*/ 0 w 561"/>
              <a:gd name="T41" fmla="*/ 280 h 559"/>
              <a:gd name="T42" fmla="*/ 1 w 561"/>
              <a:gd name="T43" fmla="*/ 251 h 559"/>
              <a:gd name="T44" fmla="*/ 7 w 561"/>
              <a:gd name="T45" fmla="*/ 210 h 559"/>
              <a:gd name="T46" fmla="*/ 21 w 561"/>
              <a:gd name="T47" fmla="*/ 172 h 559"/>
              <a:gd name="T48" fmla="*/ 39 w 561"/>
              <a:gd name="T49" fmla="*/ 136 h 559"/>
              <a:gd name="T50" fmla="*/ 63 w 561"/>
              <a:gd name="T51" fmla="*/ 103 h 559"/>
              <a:gd name="T52" fmla="*/ 91 w 561"/>
              <a:gd name="T53" fmla="*/ 73 h 559"/>
              <a:gd name="T54" fmla="*/ 123 w 561"/>
              <a:gd name="T55" fmla="*/ 48 h 559"/>
              <a:gd name="T56" fmla="*/ 159 w 561"/>
              <a:gd name="T57" fmla="*/ 28 h 559"/>
              <a:gd name="T58" fmla="*/ 197 w 561"/>
              <a:gd name="T59" fmla="*/ 13 h 559"/>
              <a:gd name="T60" fmla="*/ 238 w 561"/>
              <a:gd name="T61" fmla="*/ 3 h 559"/>
              <a:gd name="T62" fmla="*/ 281 w 561"/>
              <a:gd name="T63" fmla="*/ 0 h 559"/>
              <a:gd name="T64" fmla="*/ 309 w 561"/>
              <a:gd name="T65" fmla="*/ 1 h 559"/>
              <a:gd name="T66" fmla="*/ 350 w 561"/>
              <a:gd name="T67" fmla="*/ 8 h 559"/>
              <a:gd name="T68" fmla="*/ 390 w 561"/>
              <a:gd name="T69" fmla="*/ 21 h 559"/>
              <a:gd name="T70" fmla="*/ 426 w 561"/>
              <a:gd name="T71" fmla="*/ 40 h 559"/>
              <a:gd name="T72" fmla="*/ 458 w 561"/>
              <a:gd name="T73" fmla="*/ 63 h 559"/>
              <a:gd name="T74" fmla="*/ 505 w 561"/>
              <a:gd name="T75" fmla="*/ 111 h 559"/>
              <a:gd name="T76" fmla="*/ 527 w 561"/>
              <a:gd name="T77" fmla="*/ 145 h 559"/>
              <a:gd name="T78" fmla="*/ 544 w 561"/>
              <a:gd name="T79" fmla="*/ 182 h 559"/>
              <a:gd name="T80" fmla="*/ 555 w 561"/>
              <a:gd name="T81" fmla="*/ 222 h 559"/>
              <a:gd name="T82" fmla="*/ 560 w 561"/>
              <a:gd name="T83" fmla="*/ 264 h 55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</a:cxnLst>
            <a:rect l="0" t="0" r="r" b="b"/>
            <a:pathLst>
              <a:path w="561" h="559">
                <a:moveTo>
                  <a:pt x="561" y="278"/>
                </a:moveTo>
                <a:lnTo>
                  <a:pt x="561" y="278"/>
                </a:lnTo>
                <a:lnTo>
                  <a:pt x="561" y="293"/>
                </a:lnTo>
                <a:lnTo>
                  <a:pt x="560" y="307"/>
                </a:lnTo>
                <a:lnTo>
                  <a:pt x="558" y="320"/>
                </a:lnTo>
                <a:lnTo>
                  <a:pt x="556" y="334"/>
                </a:lnTo>
                <a:lnTo>
                  <a:pt x="553" y="348"/>
                </a:lnTo>
                <a:lnTo>
                  <a:pt x="549" y="361"/>
                </a:lnTo>
                <a:lnTo>
                  <a:pt x="544" y="375"/>
                </a:lnTo>
                <a:lnTo>
                  <a:pt x="539" y="387"/>
                </a:lnTo>
                <a:lnTo>
                  <a:pt x="534" y="400"/>
                </a:lnTo>
                <a:lnTo>
                  <a:pt x="527" y="412"/>
                </a:lnTo>
                <a:lnTo>
                  <a:pt x="520" y="423"/>
                </a:lnTo>
                <a:lnTo>
                  <a:pt x="513" y="435"/>
                </a:lnTo>
                <a:lnTo>
                  <a:pt x="505" y="446"/>
                </a:lnTo>
                <a:lnTo>
                  <a:pt x="496" y="456"/>
                </a:lnTo>
                <a:lnTo>
                  <a:pt x="488" y="467"/>
                </a:lnTo>
                <a:lnTo>
                  <a:pt x="478" y="476"/>
                </a:lnTo>
                <a:lnTo>
                  <a:pt x="469" y="486"/>
                </a:lnTo>
                <a:lnTo>
                  <a:pt x="458" y="495"/>
                </a:lnTo>
                <a:lnTo>
                  <a:pt x="447" y="503"/>
                </a:lnTo>
                <a:lnTo>
                  <a:pt x="437" y="511"/>
                </a:lnTo>
                <a:lnTo>
                  <a:pt x="425" y="519"/>
                </a:lnTo>
                <a:lnTo>
                  <a:pt x="413" y="525"/>
                </a:lnTo>
                <a:lnTo>
                  <a:pt x="401" y="532"/>
                </a:lnTo>
                <a:lnTo>
                  <a:pt x="389" y="537"/>
                </a:lnTo>
                <a:lnTo>
                  <a:pt x="376" y="542"/>
                </a:lnTo>
                <a:lnTo>
                  <a:pt x="363" y="546"/>
                </a:lnTo>
                <a:lnTo>
                  <a:pt x="350" y="551"/>
                </a:lnTo>
                <a:lnTo>
                  <a:pt x="336" y="554"/>
                </a:lnTo>
                <a:lnTo>
                  <a:pt x="323" y="556"/>
                </a:lnTo>
                <a:lnTo>
                  <a:pt x="309" y="558"/>
                </a:lnTo>
                <a:lnTo>
                  <a:pt x="295" y="559"/>
                </a:lnTo>
                <a:lnTo>
                  <a:pt x="280" y="559"/>
                </a:lnTo>
                <a:lnTo>
                  <a:pt x="280" y="559"/>
                </a:lnTo>
                <a:lnTo>
                  <a:pt x="266" y="558"/>
                </a:lnTo>
                <a:lnTo>
                  <a:pt x="251" y="557"/>
                </a:lnTo>
                <a:lnTo>
                  <a:pt x="237" y="555"/>
                </a:lnTo>
                <a:lnTo>
                  <a:pt x="224" y="553"/>
                </a:lnTo>
                <a:lnTo>
                  <a:pt x="211" y="550"/>
                </a:lnTo>
                <a:lnTo>
                  <a:pt x="197" y="545"/>
                </a:lnTo>
                <a:lnTo>
                  <a:pt x="184" y="541"/>
                </a:lnTo>
                <a:lnTo>
                  <a:pt x="171" y="537"/>
                </a:lnTo>
                <a:lnTo>
                  <a:pt x="160" y="530"/>
                </a:lnTo>
                <a:lnTo>
                  <a:pt x="147" y="524"/>
                </a:lnTo>
                <a:lnTo>
                  <a:pt x="135" y="518"/>
                </a:lnTo>
                <a:lnTo>
                  <a:pt x="124" y="510"/>
                </a:lnTo>
                <a:lnTo>
                  <a:pt x="102" y="494"/>
                </a:lnTo>
                <a:lnTo>
                  <a:pt x="83" y="476"/>
                </a:lnTo>
                <a:lnTo>
                  <a:pt x="65" y="457"/>
                </a:lnTo>
                <a:lnTo>
                  <a:pt x="49" y="435"/>
                </a:lnTo>
                <a:lnTo>
                  <a:pt x="41" y="424"/>
                </a:lnTo>
                <a:lnTo>
                  <a:pt x="34" y="413"/>
                </a:lnTo>
                <a:lnTo>
                  <a:pt x="27" y="400"/>
                </a:lnTo>
                <a:lnTo>
                  <a:pt x="22" y="388"/>
                </a:lnTo>
                <a:lnTo>
                  <a:pt x="17" y="376"/>
                </a:lnTo>
                <a:lnTo>
                  <a:pt x="13" y="363"/>
                </a:lnTo>
                <a:lnTo>
                  <a:pt x="8" y="349"/>
                </a:lnTo>
                <a:lnTo>
                  <a:pt x="5" y="336"/>
                </a:lnTo>
                <a:lnTo>
                  <a:pt x="3" y="323"/>
                </a:lnTo>
                <a:lnTo>
                  <a:pt x="1" y="309"/>
                </a:lnTo>
                <a:lnTo>
                  <a:pt x="0" y="294"/>
                </a:lnTo>
                <a:lnTo>
                  <a:pt x="0" y="280"/>
                </a:lnTo>
                <a:lnTo>
                  <a:pt x="0" y="280"/>
                </a:lnTo>
                <a:lnTo>
                  <a:pt x="0" y="265"/>
                </a:lnTo>
                <a:lnTo>
                  <a:pt x="1" y="251"/>
                </a:lnTo>
                <a:lnTo>
                  <a:pt x="2" y="238"/>
                </a:lnTo>
                <a:lnTo>
                  <a:pt x="5" y="224"/>
                </a:lnTo>
                <a:lnTo>
                  <a:pt x="7" y="210"/>
                </a:lnTo>
                <a:lnTo>
                  <a:pt x="12" y="197"/>
                </a:lnTo>
                <a:lnTo>
                  <a:pt x="16" y="185"/>
                </a:lnTo>
                <a:lnTo>
                  <a:pt x="21" y="172"/>
                </a:lnTo>
                <a:lnTo>
                  <a:pt x="26" y="159"/>
                </a:lnTo>
                <a:lnTo>
                  <a:pt x="33" y="147"/>
                </a:lnTo>
                <a:lnTo>
                  <a:pt x="39" y="136"/>
                </a:lnTo>
                <a:lnTo>
                  <a:pt x="47" y="124"/>
                </a:lnTo>
                <a:lnTo>
                  <a:pt x="55" y="114"/>
                </a:lnTo>
                <a:lnTo>
                  <a:pt x="63" y="103"/>
                </a:lnTo>
                <a:lnTo>
                  <a:pt x="72" y="92"/>
                </a:lnTo>
                <a:lnTo>
                  <a:pt x="82" y="83"/>
                </a:lnTo>
                <a:lnTo>
                  <a:pt x="91" y="73"/>
                </a:lnTo>
                <a:lnTo>
                  <a:pt x="101" y="65"/>
                </a:lnTo>
                <a:lnTo>
                  <a:pt x="112" y="56"/>
                </a:lnTo>
                <a:lnTo>
                  <a:pt x="123" y="48"/>
                </a:lnTo>
                <a:lnTo>
                  <a:pt x="135" y="40"/>
                </a:lnTo>
                <a:lnTo>
                  <a:pt x="147" y="34"/>
                </a:lnTo>
                <a:lnTo>
                  <a:pt x="159" y="28"/>
                </a:lnTo>
                <a:lnTo>
                  <a:pt x="171" y="22"/>
                </a:lnTo>
                <a:lnTo>
                  <a:pt x="184" y="17"/>
                </a:lnTo>
                <a:lnTo>
                  <a:pt x="197" y="13"/>
                </a:lnTo>
                <a:lnTo>
                  <a:pt x="211" y="8"/>
                </a:lnTo>
                <a:lnTo>
                  <a:pt x="225" y="5"/>
                </a:lnTo>
                <a:lnTo>
                  <a:pt x="238" y="3"/>
                </a:lnTo>
                <a:lnTo>
                  <a:pt x="252" y="1"/>
                </a:lnTo>
                <a:lnTo>
                  <a:pt x="266" y="0"/>
                </a:lnTo>
                <a:lnTo>
                  <a:pt x="281" y="0"/>
                </a:lnTo>
                <a:lnTo>
                  <a:pt x="281" y="0"/>
                </a:lnTo>
                <a:lnTo>
                  <a:pt x="295" y="0"/>
                </a:lnTo>
                <a:lnTo>
                  <a:pt x="309" y="1"/>
                </a:lnTo>
                <a:lnTo>
                  <a:pt x="323" y="3"/>
                </a:lnTo>
                <a:lnTo>
                  <a:pt x="336" y="5"/>
                </a:lnTo>
                <a:lnTo>
                  <a:pt x="350" y="8"/>
                </a:lnTo>
                <a:lnTo>
                  <a:pt x="363" y="12"/>
                </a:lnTo>
                <a:lnTo>
                  <a:pt x="377" y="16"/>
                </a:lnTo>
                <a:lnTo>
                  <a:pt x="390" y="21"/>
                </a:lnTo>
                <a:lnTo>
                  <a:pt x="401" y="27"/>
                </a:lnTo>
                <a:lnTo>
                  <a:pt x="414" y="33"/>
                </a:lnTo>
                <a:lnTo>
                  <a:pt x="426" y="40"/>
                </a:lnTo>
                <a:lnTo>
                  <a:pt x="437" y="47"/>
                </a:lnTo>
                <a:lnTo>
                  <a:pt x="448" y="55"/>
                </a:lnTo>
                <a:lnTo>
                  <a:pt x="458" y="63"/>
                </a:lnTo>
                <a:lnTo>
                  <a:pt x="478" y="81"/>
                </a:lnTo>
                <a:lnTo>
                  <a:pt x="496" y="101"/>
                </a:lnTo>
                <a:lnTo>
                  <a:pt x="505" y="111"/>
                </a:lnTo>
                <a:lnTo>
                  <a:pt x="512" y="122"/>
                </a:lnTo>
                <a:lnTo>
                  <a:pt x="520" y="134"/>
                </a:lnTo>
                <a:lnTo>
                  <a:pt x="527" y="145"/>
                </a:lnTo>
                <a:lnTo>
                  <a:pt x="533" y="157"/>
                </a:lnTo>
                <a:lnTo>
                  <a:pt x="539" y="170"/>
                </a:lnTo>
                <a:lnTo>
                  <a:pt x="544" y="182"/>
                </a:lnTo>
                <a:lnTo>
                  <a:pt x="549" y="195"/>
                </a:lnTo>
                <a:lnTo>
                  <a:pt x="552" y="209"/>
                </a:lnTo>
                <a:lnTo>
                  <a:pt x="555" y="222"/>
                </a:lnTo>
                <a:lnTo>
                  <a:pt x="558" y="236"/>
                </a:lnTo>
                <a:lnTo>
                  <a:pt x="559" y="249"/>
                </a:lnTo>
                <a:lnTo>
                  <a:pt x="560" y="264"/>
                </a:lnTo>
                <a:lnTo>
                  <a:pt x="561" y="278"/>
                </a:lnTo>
                <a:lnTo>
                  <a:pt x="561" y="278"/>
                </a:lnTo>
                <a:close/>
              </a:path>
            </a:pathLst>
          </a:custGeom>
          <a:gradFill flip="none" rotWithShape="1">
            <a:gsLst>
              <a:gs pos="0">
                <a:srgbClr val="312A91"/>
              </a:gs>
              <a:gs pos="50000">
                <a:srgbClr val="3276A6">
                  <a:shade val="67500"/>
                  <a:satMod val="115000"/>
                </a:srgbClr>
              </a:gs>
              <a:gs pos="100000">
                <a:srgbClr val="42E8E0"/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" name="文本框 31"/>
          <p:cNvSpPr txBox="1"/>
          <p:nvPr/>
        </p:nvSpPr>
        <p:spPr>
          <a:xfrm>
            <a:off x="6770941" y="3312042"/>
            <a:ext cx="3658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endParaRPr lang="zh-CN" altLang="en-US" sz="24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9" name="矩形 259"/>
          <p:cNvSpPr>
            <a:spLocks noChangeArrowheads="1"/>
          </p:cNvSpPr>
          <p:nvPr/>
        </p:nvSpPr>
        <p:spPr bwMode="auto">
          <a:xfrm>
            <a:off x="7511393" y="3128620"/>
            <a:ext cx="3394171" cy="738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9pPr>
          </a:lstStyle>
          <a:p>
            <a:pPr algn="ctr">
              <a:buNone/>
            </a:pPr>
            <a:r>
              <a:rPr lang="en-US" altLang="zh-CN" sz="2400" spc="225" smtClean="0">
                <a:sym typeface="+mn-ea"/>
              </a:rPr>
              <a:t>DataWrangler</a:t>
            </a:r>
            <a:r>
              <a:rPr lang="zh-CN" altLang="en-US" sz="2400" spc="225" smtClean="0">
                <a:sym typeface="+mn-ea"/>
              </a:rPr>
              <a:t>简介及基本操作</a:t>
            </a:r>
            <a:endParaRPr lang="zh-CN" altLang="en-US" sz="2400" spc="225">
              <a:sym typeface="+mn-ea"/>
            </a:endParaRPr>
          </a:p>
        </p:txBody>
      </p:sp>
      <p:sp>
        <p:nvSpPr>
          <p:cNvPr id="13" name="Freeform 5"/>
          <p:cNvSpPr/>
          <p:nvPr/>
        </p:nvSpPr>
        <p:spPr bwMode="auto">
          <a:xfrm flipH="1">
            <a:off x="6644637" y="4387871"/>
            <a:ext cx="618416" cy="618416"/>
          </a:xfrm>
          <a:custGeom>
            <a:gdLst>
              <a:gd name="T0" fmla="*/ 561 w 561"/>
              <a:gd name="T1" fmla="*/ 293 h 559"/>
              <a:gd name="T2" fmla="*/ 556 w 561"/>
              <a:gd name="T3" fmla="*/ 334 h 559"/>
              <a:gd name="T4" fmla="*/ 544 w 561"/>
              <a:gd name="T5" fmla="*/ 375 h 559"/>
              <a:gd name="T6" fmla="*/ 527 w 561"/>
              <a:gd name="T7" fmla="*/ 412 h 559"/>
              <a:gd name="T8" fmla="*/ 505 w 561"/>
              <a:gd name="T9" fmla="*/ 446 h 559"/>
              <a:gd name="T10" fmla="*/ 478 w 561"/>
              <a:gd name="T11" fmla="*/ 476 h 559"/>
              <a:gd name="T12" fmla="*/ 447 w 561"/>
              <a:gd name="T13" fmla="*/ 503 h 559"/>
              <a:gd name="T14" fmla="*/ 413 w 561"/>
              <a:gd name="T15" fmla="*/ 525 h 559"/>
              <a:gd name="T16" fmla="*/ 376 w 561"/>
              <a:gd name="T17" fmla="*/ 542 h 559"/>
              <a:gd name="T18" fmla="*/ 336 w 561"/>
              <a:gd name="T19" fmla="*/ 554 h 559"/>
              <a:gd name="T20" fmla="*/ 295 w 561"/>
              <a:gd name="T21" fmla="*/ 559 h 559"/>
              <a:gd name="T22" fmla="*/ 266 w 561"/>
              <a:gd name="T23" fmla="*/ 558 h 559"/>
              <a:gd name="T24" fmla="*/ 224 w 561"/>
              <a:gd name="T25" fmla="*/ 553 h 559"/>
              <a:gd name="T26" fmla="*/ 184 w 561"/>
              <a:gd name="T27" fmla="*/ 541 h 559"/>
              <a:gd name="T28" fmla="*/ 147 w 561"/>
              <a:gd name="T29" fmla="*/ 524 h 559"/>
              <a:gd name="T30" fmla="*/ 102 w 561"/>
              <a:gd name="T31" fmla="*/ 494 h 559"/>
              <a:gd name="T32" fmla="*/ 49 w 561"/>
              <a:gd name="T33" fmla="*/ 435 h 559"/>
              <a:gd name="T34" fmla="*/ 27 w 561"/>
              <a:gd name="T35" fmla="*/ 400 h 559"/>
              <a:gd name="T36" fmla="*/ 13 w 561"/>
              <a:gd name="T37" fmla="*/ 363 h 559"/>
              <a:gd name="T38" fmla="*/ 3 w 561"/>
              <a:gd name="T39" fmla="*/ 323 h 559"/>
              <a:gd name="T40" fmla="*/ 0 w 561"/>
              <a:gd name="T41" fmla="*/ 280 h 559"/>
              <a:gd name="T42" fmla="*/ 1 w 561"/>
              <a:gd name="T43" fmla="*/ 251 h 559"/>
              <a:gd name="T44" fmla="*/ 7 w 561"/>
              <a:gd name="T45" fmla="*/ 210 h 559"/>
              <a:gd name="T46" fmla="*/ 21 w 561"/>
              <a:gd name="T47" fmla="*/ 172 h 559"/>
              <a:gd name="T48" fmla="*/ 39 w 561"/>
              <a:gd name="T49" fmla="*/ 136 h 559"/>
              <a:gd name="T50" fmla="*/ 63 w 561"/>
              <a:gd name="T51" fmla="*/ 103 h 559"/>
              <a:gd name="T52" fmla="*/ 91 w 561"/>
              <a:gd name="T53" fmla="*/ 73 h 559"/>
              <a:gd name="T54" fmla="*/ 123 w 561"/>
              <a:gd name="T55" fmla="*/ 48 h 559"/>
              <a:gd name="T56" fmla="*/ 159 w 561"/>
              <a:gd name="T57" fmla="*/ 28 h 559"/>
              <a:gd name="T58" fmla="*/ 197 w 561"/>
              <a:gd name="T59" fmla="*/ 13 h 559"/>
              <a:gd name="T60" fmla="*/ 238 w 561"/>
              <a:gd name="T61" fmla="*/ 3 h 559"/>
              <a:gd name="T62" fmla="*/ 281 w 561"/>
              <a:gd name="T63" fmla="*/ 0 h 559"/>
              <a:gd name="T64" fmla="*/ 309 w 561"/>
              <a:gd name="T65" fmla="*/ 1 h 559"/>
              <a:gd name="T66" fmla="*/ 350 w 561"/>
              <a:gd name="T67" fmla="*/ 8 h 559"/>
              <a:gd name="T68" fmla="*/ 390 w 561"/>
              <a:gd name="T69" fmla="*/ 21 h 559"/>
              <a:gd name="T70" fmla="*/ 426 w 561"/>
              <a:gd name="T71" fmla="*/ 40 h 559"/>
              <a:gd name="T72" fmla="*/ 458 w 561"/>
              <a:gd name="T73" fmla="*/ 63 h 559"/>
              <a:gd name="T74" fmla="*/ 505 w 561"/>
              <a:gd name="T75" fmla="*/ 111 h 559"/>
              <a:gd name="T76" fmla="*/ 527 w 561"/>
              <a:gd name="T77" fmla="*/ 145 h 559"/>
              <a:gd name="T78" fmla="*/ 544 w 561"/>
              <a:gd name="T79" fmla="*/ 182 h 559"/>
              <a:gd name="T80" fmla="*/ 555 w 561"/>
              <a:gd name="T81" fmla="*/ 222 h 559"/>
              <a:gd name="T82" fmla="*/ 560 w 561"/>
              <a:gd name="T83" fmla="*/ 264 h 55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</a:cxnLst>
            <a:rect l="0" t="0" r="r" b="b"/>
            <a:pathLst>
              <a:path w="561" h="559">
                <a:moveTo>
                  <a:pt x="561" y="278"/>
                </a:moveTo>
                <a:lnTo>
                  <a:pt x="561" y="278"/>
                </a:lnTo>
                <a:lnTo>
                  <a:pt x="561" y="293"/>
                </a:lnTo>
                <a:lnTo>
                  <a:pt x="560" y="307"/>
                </a:lnTo>
                <a:lnTo>
                  <a:pt x="558" y="320"/>
                </a:lnTo>
                <a:lnTo>
                  <a:pt x="556" y="334"/>
                </a:lnTo>
                <a:lnTo>
                  <a:pt x="553" y="348"/>
                </a:lnTo>
                <a:lnTo>
                  <a:pt x="549" y="361"/>
                </a:lnTo>
                <a:lnTo>
                  <a:pt x="544" y="375"/>
                </a:lnTo>
                <a:lnTo>
                  <a:pt x="539" y="387"/>
                </a:lnTo>
                <a:lnTo>
                  <a:pt x="534" y="400"/>
                </a:lnTo>
                <a:lnTo>
                  <a:pt x="527" y="412"/>
                </a:lnTo>
                <a:lnTo>
                  <a:pt x="520" y="423"/>
                </a:lnTo>
                <a:lnTo>
                  <a:pt x="513" y="435"/>
                </a:lnTo>
                <a:lnTo>
                  <a:pt x="505" y="446"/>
                </a:lnTo>
                <a:lnTo>
                  <a:pt x="496" y="456"/>
                </a:lnTo>
                <a:lnTo>
                  <a:pt x="488" y="467"/>
                </a:lnTo>
                <a:lnTo>
                  <a:pt x="478" y="476"/>
                </a:lnTo>
                <a:lnTo>
                  <a:pt x="469" y="486"/>
                </a:lnTo>
                <a:lnTo>
                  <a:pt x="458" y="495"/>
                </a:lnTo>
                <a:lnTo>
                  <a:pt x="447" y="503"/>
                </a:lnTo>
                <a:lnTo>
                  <a:pt x="437" y="511"/>
                </a:lnTo>
                <a:lnTo>
                  <a:pt x="425" y="519"/>
                </a:lnTo>
                <a:lnTo>
                  <a:pt x="413" y="525"/>
                </a:lnTo>
                <a:lnTo>
                  <a:pt x="401" y="532"/>
                </a:lnTo>
                <a:lnTo>
                  <a:pt x="389" y="537"/>
                </a:lnTo>
                <a:lnTo>
                  <a:pt x="376" y="542"/>
                </a:lnTo>
                <a:lnTo>
                  <a:pt x="363" y="546"/>
                </a:lnTo>
                <a:lnTo>
                  <a:pt x="350" y="551"/>
                </a:lnTo>
                <a:lnTo>
                  <a:pt x="336" y="554"/>
                </a:lnTo>
                <a:lnTo>
                  <a:pt x="323" y="556"/>
                </a:lnTo>
                <a:lnTo>
                  <a:pt x="309" y="558"/>
                </a:lnTo>
                <a:lnTo>
                  <a:pt x="295" y="559"/>
                </a:lnTo>
                <a:lnTo>
                  <a:pt x="280" y="559"/>
                </a:lnTo>
                <a:lnTo>
                  <a:pt x="280" y="559"/>
                </a:lnTo>
                <a:lnTo>
                  <a:pt x="266" y="558"/>
                </a:lnTo>
                <a:lnTo>
                  <a:pt x="251" y="557"/>
                </a:lnTo>
                <a:lnTo>
                  <a:pt x="237" y="555"/>
                </a:lnTo>
                <a:lnTo>
                  <a:pt x="224" y="553"/>
                </a:lnTo>
                <a:lnTo>
                  <a:pt x="211" y="550"/>
                </a:lnTo>
                <a:lnTo>
                  <a:pt x="197" y="545"/>
                </a:lnTo>
                <a:lnTo>
                  <a:pt x="184" y="541"/>
                </a:lnTo>
                <a:lnTo>
                  <a:pt x="171" y="537"/>
                </a:lnTo>
                <a:lnTo>
                  <a:pt x="160" y="530"/>
                </a:lnTo>
                <a:lnTo>
                  <a:pt x="147" y="524"/>
                </a:lnTo>
                <a:lnTo>
                  <a:pt x="135" y="518"/>
                </a:lnTo>
                <a:lnTo>
                  <a:pt x="124" y="510"/>
                </a:lnTo>
                <a:lnTo>
                  <a:pt x="102" y="494"/>
                </a:lnTo>
                <a:lnTo>
                  <a:pt x="83" y="476"/>
                </a:lnTo>
                <a:lnTo>
                  <a:pt x="65" y="457"/>
                </a:lnTo>
                <a:lnTo>
                  <a:pt x="49" y="435"/>
                </a:lnTo>
                <a:lnTo>
                  <a:pt x="41" y="424"/>
                </a:lnTo>
                <a:lnTo>
                  <a:pt x="34" y="413"/>
                </a:lnTo>
                <a:lnTo>
                  <a:pt x="27" y="400"/>
                </a:lnTo>
                <a:lnTo>
                  <a:pt x="22" y="388"/>
                </a:lnTo>
                <a:lnTo>
                  <a:pt x="17" y="376"/>
                </a:lnTo>
                <a:lnTo>
                  <a:pt x="13" y="363"/>
                </a:lnTo>
                <a:lnTo>
                  <a:pt x="8" y="349"/>
                </a:lnTo>
                <a:lnTo>
                  <a:pt x="5" y="336"/>
                </a:lnTo>
                <a:lnTo>
                  <a:pt x="3" y="323"/>
                </a:lnTo>
                <a:lnTo>
                  <a:pt x="1" y="309"/>
                </a:lnTo>
                <a:lnTo>
                  <a:pt x="0" y="294"/>
                </a:lnTo>
                <a:lnTo>
                  <a:pt x="0" y="280"/>
                </a:lnTo>
                <a:lnTo>
                  <a:pt x="0" y="280"/>
                </a:lnTo>
                <a:lnTo>
                  <a:pt x="0" y="265"/>
                </a:lnTo>
                <a:lnTo>
                  <a:pt x="1" y="251"/>
                </a:lnTo>
                <a:lnTo>
                  <a:pt x="2" y="238"/>
                </a:lnTo>
                <a:lnTo>
                  <a:pt x="5" y="224"/>
                </a:lnTo>
                <a:lnTo>
                  <a:pt x="7" y="210"/>
                </a:lnTo>
                <a:lnTo>
                  <a:pt x="12" y="197"/>
                </a:lnTo>
                <a:lnTo>
                  <a:pt x="16" y="185"/>
                </a:lnTo>
                <a:lnTo>
                  <a:pt x="21" y="172"/>
                </a:lnTo>
                <a:lnTo>
                  <a:pt x="26" y="159"/>
                </a:lnTo>
                <a:lnTo>
                  <a:pt x="33" y="147"/>
                </a:lnTo>
                <a:lnTo>
                  <a:pt x="39" y="136"/>
                </a:lnTo>
                <a:lnTo>
                  <a:pt x="47" y="124"/>
                </a:lnTo>
                <a:lnTo>
                  <a:pt x="55" y="114"/>
                </a:lnTo>
                <a:lnTo>
                  <a:pt x="63" y="103"/>
                </a:lnTo>
                <a:lnTo>
                  <a:pt x="72" y="92"/>
                </a:lnTo>
                <a:lnTo>
                  <a:pt x="82" y="83"/>
                </a:lnTo>
                <a:lnTo>
                  <a:pt x="91" y="73"/>
                </a:lnTo>
                <a:lnTo>
                  <a:pt x="101" y="65"/>
                </a:lnTo>
                <a:lnTo>
                  <a:pt x="112" y="56"/>
                </a:lnTo>
                <a:lnTo>
                  <a:pt x="123" y="48"/>
                </a:lnTo>
                <a:lnTo>
                  <a:pt x="135" y="40"/>
                </a:lnTo>
                <a:lnTo>
                  <a:pt x="147" y="34"/>
                </a:lnTo>
                <a:lnTo>
                  <a:pt x="159" y="28"/>
                </a:lnTo>
                <a:lnTo>
                  <a:pt x="171" y="22"/>
                </a:lnTo>
                <a:lnTo>
                  <a:pt x="184" y="17"/>
                </a:lnTo>
                <a:lnTo>
                  <a:pt x="197" y="13"/>
                </a:lnTo>
                <a:lnTo>
                  <a:pt x="211" y="8"/>
                </a:lnTo>
                <a:lnTo>
                  <a:pt x="225" y="5"/>
                </a:lnTo>
                <a:lnTo>
                  <a:pt x="238" y="3"/>
                </a:lnTo>
                <a:lnTo>
                  <a:pt x="252" y="1"/>
                </a:lnTo>
                <a:lnTo>
                  <a:pt x="266" y="0"/>
                </a:lnTo>
                <a:lnTo>
                  <a:pt x="281" y="0"/>
                </a:lnTo>
                <a:lnTo>
                  <a:pt x="281" y="0"/>
                </a:lnTo>
                <a:lnTo>
                  <a:pt x="295" y="0"/>
                </a:lnTo>
                <a:lnTo>
                  <a:pt x="309" y="1"/>
                </a:lnTo>
                <a:lnTo>
                  <a:pt x="323" y="3"/>
                </a:lnTo>
                <a:lnTo>
                  <a:pt x="336" y="5"/>
                </a:lnTo>
                <a:lnTo>
                  <a:pt x="350" y="8"/>
                </a:lnTo>
                <a:lnTo>
                  <a:pt x="363" y="12"/>
                </a:lnTo>
                <a:lnTo>
                  <a:pt x="377" y="16"/>
                </a:lnTo>
                <a:lnTo>
                  <a:pt x="390" y="21"/>
                </a:lnTo>
                <a:lnTo>
                  <a:pt x="401" y="27"/>
                </a:lnTo>
                <a:lnTo>
                  <a:pt x="414" y="33"/>
                </a:lnTo>
                <a:lnTo>
                  <a:pt x="426" y="40"/>
                </a:lnTo>
                <a:lnTo>
                  <a:pt x="437" y="47"/>
                </a:lnTo>
                <a:lnTo>
                  <a:pt x="448" y="55"/>
                </a:lnTo>
                <a:lnTo>
                  <a:pt x="458" y="63"/>
                </a:lnTo>
                <a:lnTo>
                  <a:pt x="478" y="81"/>
                </a:lnTo>
                <a:lnTo>
                  <a:pt x="496" y="101"/>
                </a:lnTo>
                <a:lnTo>
                  <a:pt x="505" y="111"/>
                </a:lnTo>
                <a:lnTo>
                  <a:pt x="512" y="122"/>
                </a:lnTo>
                <a:lnTo>
                  <a:pt x="520" y="134"/>
                </a:lnTo>
                <a:lnTo>
                  <a:pt x="527" y="145"/>
                </a:lnTo>
                <a:lnTo>
                  <a:pt x="533" y="157"/>
                </a:lnTo>
                <a:lnTo>
                  <a:pt x="539" y="170"/>
                </a:lnTo>
                <a:lnTo>
                  <a:pt x="544" y="182"/>
                </a:lnTo>
                <a:lnTo>
                  <a:pt x="549" y="195"/>
                </a:lnTo>
                <a:lnTo>
                  <a:pt x="552" y="209"/>
                </a:lnTo>
                <a:lnTo>
                  <a:pt x="555" y="222"/>
                </a:lnTo>
                <a:lnTo>
                  <a:pt x="558" y="236"/>
                </a:lnTo>
                <a:lnTo>
                  <a:pt x="559" y="249"/>
                </a:lnTo>
                <a:lnTo>
                  <a:pt x="560" y="264"/>
                </a:lnTo>
                <a:lnTo>
                  <a:pt x="561" y="278"/>
                </a:lnTo>
                <a:lnTo>
                  <a:pt x="561" y="278"/>
                </a:lnTo>
                <a:close/>
              </a:path>
            </a:pathLst>
          </a:custGeom>
          <a:gradFill flip="none" rotWithShape="1">
            <a:gsLst>
              <a:gs pos="0">
                <a:srgbClr val="312A91"/>
              </a:gs>
              <a:gs pos="50000">
                <a:srgbClr val="3276A6">
                  <a:shade val="67500"/>
                  <a:satMod val="115000"/>
                </a:srgbClr>
              </a:gs>
              <a:gs pos="100000">
                <a:srgbClr val="42E8E0"/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文本框 13"/>
          <p:cNvSpPr txBox="1"/>
          <p:nvPr/>
        </p:nvSpPr>
        <p:spPr>
          <a:xfrm>
            <a:off x="6770941" y="4466246"/>
            <a:ext cx="3658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3</a:t>
            </a:r>
            <a:endParaRPr lang="zh-CN" altLang="en-US" sz="24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5" name="矩形 259"/>
          <p:cNvSpPr>
            <a:spLocks noChangeArrowheads="1"/>
          </p:cNvSpPr>
          <p:nvPr/>
        </p:nvSpPr>
        <p:spPr bwMode="auto">
          <a:xfrm>
            <a:off x="7511393" y="4497024"/>
            <a:ext cx="339417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9pPr>
          </a:lstStyle>
          <a:p>
            <a:pPr>
              <a:buNone/>
            </a:pPr>
            <a:r>
              <a:rPr lang="en-US" altLang="zh-CN" sz="2400" spc="225" smtClean="0">
                <a:sym typeface="+mn-ea"/>
              </a:rPr>
              <a:t>Hawk</a:t>
            </a:r>
            <a:r>
              <a:rPr lang="zh-CN" altLang="en-US" sz="2400" spc="225" smtClean="0">
                <a:sym typeface="+mn-ea"/>
              </a:rPr>
              <a:t>简介及基本操作</a:t>
            </a:r>
            <a:endParaRPr lang="zh-CN" altLang="en-US" sz="2400" spc="225">
              <a:sym typeface="+mn-ea"/>
            </a:endParaRPr>
          </a:p>
        </p:txBody>
      </p:sp>
      <p:sp>
        <p:nvSpPr>
          <p:cNvPr id="16" name="Freeform 5"/>
          <p:cNvSpPr/>
          <p:nvPr/>
        </p:nvSpPr>
        <p:spPr bwMode="auto">
          <a:xfrm flipH="1">
            <a:off x="6644637" y="5463700"/>
            <a:ext cx="618416" cy="618416"/>
          </a:xfrm>
          <a:custGeom>
            <a:gdLst>
              <a:gd name="T0" fmla="*/ 561 w 561"/>
              <a:gd name="T1" fmla="*/ 293 h 559"/>
              <a:gd name="T2" fmla="*/ 556 w 561"/>
              <a:gd name="T3" fmla="*/ 334 h 559"/>
              <a:gd name="T4" fmla="*/ 544 w 561"/>
              <a:gd name="T5" fmla="*/ 375 h 559"/>
              <a:gd name="T6" fmla="*/ 527 w 561"/>
              <a:gd name="T7" fmla="*/ 412 h 559"/>
              <a:gd name="T8" fmla="*/ 505 w 561"/>
              <a:gd name="T9" fmla="*/ 446 h 559"/>
              <a:gd name="T10" fmla="*/ 478 w 561"/>
              <a:gd name="T11" fmla="*/ 476 h 559"/>
              <a:gd name="T12" fmla="*/ 447 w 561"/>
              <a:gd name="T13" fmla="*/ 503 h 559"/>
              <a:gd name="T14" fmla="*/ 413 w 561"/>
              <a:gd name="T15" fmla="*/ 525 h 559"/>
              <a:gd name="T16" fmla="*/ 376 w 561"/>
              <a:gd name="T17" fmla="*/ 542 h 559"/>
              <a:gd name="T18" fmla="*/ 336 w 561"/>
              <a:gd name="T19" fmla="*/ 554 h 559"/>
              <a:gd name="T20" fmla="*/ 295 w 561"/>
              <a:gd name="T21" fmla="*/ 559 h 559"/>
              <a:gd name="T22" fmla="*/ 266 w 561"/>
              <a:gd name="T23" fmla="*/ 558 h 559"/>
              <a:gd name="T24" fmla="*/ 224 w 561"/>
              <a:gd name="T25" fmla="*/ 553 h 559"/>
              <a:gd name="T26" fmla="*/ 184 w 561"/>
              <a:gd name="T27" fmla="*/ 541 h 559"/>
              <a:gd name="T28" fmla="*/ 147 w 561"/>
              <a:gd name="T29" fmla="*/ 524 h 559"/>
              <a:gd name="T30" fmla="*/ 102 w 561"/>
              <a:gd name="T31" fmla="*/ 494 h 559"/>
              <a:gd name="T32" fmla="*/ 49 w 561"/>
              <a:gd name="T33" fmla="*/ 435 h 559"/>
              <a:gd name="T34" fmla="*/ 27 w 561"/>
              <a:gd name="T35" fmla="*/ 400 h 559"/>
              <a:gd name="T36" fmla="*/ 13 w 561"/>
              <a:gd name="T37" fmla="*/ 363 h 559"/>
              <a:gd name="T38" fmla="*/ 3 w 561"/>
              <a:gd name="T39" fmla="*/ 323 h 559"/>
              <a:gd name="T40" fmla="*/ 0 w 561"/>
              <a:gd name="T41" fmla="*/ 280 h 559"/>
              <a:gd name="T42" fmla="*/ 1 w 561"/>
              <a:gd name="T43" fmla="*/ 251 h 559"/>
              <a:gd name="T44" fmla="*/ 7 w 561"/>
              <a:gd name="T45" fmla="*/ 210 h 559"/>
              <a:gd name="T46" fmla="*/ 21 w 561"/>
              <a:gd name="T47" fmla="*/ 172 h 559"/>
              <a:gd name="T48" fmla="*/ 39 w 561"/>
              <a:gd name="T49" fmla="*/ 136 h 559"/>
              <a:gd name="T50" fmla="*/ 63 w 561"/>
              <a:gd name="T51" fmla="*/ 103 h 559"/>
              <a:gd name="T52" fmla="*/ 91 w 561"/>
              <a:gd name="T53" fmla="*/ 73 h 559"/>
              <a:gd name="T54" fmla="*/ 123 w 561"/>
              <a:gd name="T55" fmla="*/ 48 h 559"/>
              <a:gd name="T56" fmla="*/ 159 w 561"/>
              <a:gd name="T57" fmla="*/ 28 h 559"/>
              <a:gd name="T58" fmla="*/ 197 w 561"/>
              <a:gd name="T59" fmla="*/ 13 h 559"/>
              <a:gd name="T60" fmla="*/ 238 w 561"/>
              <a:gd name="T61" fmla="*/ 3 h 559"/>
              <a:gd name="T62" fmla="*/ 281 w 561"/>
              <a:gd name="T63" fmla="*/ 0 h 559"/>
              <a:gd name="T64" fmla="*/ 309 w 561"/>
              <a:gd name="T65" fmla="*/ 1 h 559"/>
              <a:gd name="T66" fmla="*/ 350 w 561"/>
              <a:gd name="T67" fmla="*/ 8 h 559"/>
              <a:gd name="T68" fmla="*/ 390 w 561"/>
              <a:gd name="T69" fmla="*/ 21 h 559"/>
              <a:gd name="T70" fmla="*/ 426 w 561"/>
              <a:gd name="T71" fmla="*/ 40 h 559"/>
              <a:gd name="T72" fmla="*/ 458 w 561"/>
              <a:gd name="T73" fmla="*/ 63 h 559"/>
              <a:gd name="T74" fmla="*/ 505 w 561"/>
              <a:gd name="T75" fmla="*/ 111 h 559"/>
              <a:gd name="T76" fmla="*/ 527 w 561"/>
              <a:gd name="T77" fmla="*/ 145 h 559"/>
              <a:gd name="T78" fmla="*/ 544 w 561"/>
              <a:gd name="T79" fmla="*/ 182 h 559"/>
              <a:gd name="T80" fmla="*/ 555 w 561"/>
              <a:gd name="T81" fmla="*/ 222 h 559"/>
              <a:gd name="T82" fmla="*/ 560 w 561"/>
              <a:gd name="T83" fmla="*/ 264 h 55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</a:cxnLst>
            <a:rect l="0" t="0" r="r" b="b"/>
            <a:pathLst>
              <a:path w="561" h="559">
                <a:moveTo>
                  <a:pt x="561" y="278"/>
                </a:moveTo>
                <a:lnTo>
                  <a:pt x="561" y="278"/>
                </a:lnTo>
                <a:lnTo>
                  <a:pt x="561" y="293"/>
                </a:lnTo>
                <a:lnTo>
                  <a:pt x="560" y="307"/>
                </a:lnTo>
                <a:lnTo>
                  <a:pt x="558" y="320"/>
                </a:lnTo>
                <a:lnTo>
                  <a:pt x="556" y="334"/>
                </a:lnTo>
                <a:lnTo>
                  <a:pt x="553" y="348"/>
                </a:lnTo>
                <a:lnTo>
                  <a:pt x="549" y="361"/>
                </a:lnTo>
                <a:lnTo>
                  <a:pt x="544" y="375"/>
                </a:lnTo>
                <a:lnTo>
                  <a:pt x="539" y="387"/>
                </a:lnTo>
                <a:lnTo>
                  <a:pt x="534" y="400"/>
                </a:lnTo>
                <a:lnTo>
                  <a:pt x="527" y="412"/>
                </a:lnTo>
                <a:lnTo>
                  <a:pt x="520" y="423"/>
                </a:lnTo>
                <a:lnTo>
                  <a:pt x="513" y="435"/>
                </a:lnTo>
                <a:lnTo>
                  <a:pt x="505" y="446"/>
                </a:lnTo>
                <a:lnTo>
                  <a:pt x="496" y="456"/>
                </a:lnTo>
                <a:lnTo>
                  <a:pt x="488" y="467"/>
                </a:lnTo>
                <a:lnTo>
                  <a:pt x="478" y="476"/>
                </a:lnTo>
                <a:lnTo>
                  <a:pt x="469" y="486"/>
                </a:lnTo>
                <a:lnTo>
                  <a:pt x="458" y="495"/>
                </a:lnTo>
                <a:lnTo>
                  <a:pt x="447" y="503"/>
                </a:lnTo>
                <a:lnTo>
                  <a:pt x="437" y="511"/>
                </a:lnTo>
                <a:lnTo>
                  <a:pt x="425" y="519"/>
                </a:lnTo>
                <a:lnTo>
                  <a:pt x="413" y="525"/>
                </a:lnTo>
                <a:lnTo>
                  <a:pt x="401" y="532"/>
                </a:lnTo>
                <a:lnTo>
                  <a:pt x="389" y="537"/>
                </a:lnTo>
                <a:lnTo>
                  <a:pt x="376" y="542"/>
                </a:lnTo>
                <a:lnTo>
                  <a:pt x="363" y="546"/>
                </a:lnTo>
                <a:lnTo>
                  <a:pt x="350" y="551"/>
                </a:lnTo>
                <a:lnTo>
                  <a:pt x="336" y="554"/>
                </a:lnTo>
                <a:lnTo>
                  <a:pt x="323" y="556"/>
                </a:lnTo>
                <a:lnTo>
                  <a:pt x="309" y="558"/>
                </a:lnTo>
                <a:lnTo>
                  <a:pt x="295" y="559"/>
                </a:lnTo>
                <a:lnTo>
                  <a:pt x="280" y="559"/>
                </a:lnTo>
                <a:lnTo>
                  <a:pt x="280" y="559"/>
                </a:lnTo>
                <a:lnTo>
                  <a:pt x="266" y="558"/>
                </a:lnTo>
                <a:lnTo>
                  <a:pt x="251" y="557"/>
                </a:lnTo>
                <a:lnTo>
                  <a:pt x="237" y="555"/>
                </a:lnTo>
                <a:lnTo>
                  <a:pt x="224" y="553"/>
                </a:lnTo>
                <a:lnTo>
                  <a:pt x="211" y="550"/>
                </a:lnTo>
                <a:lnTo>
                  <a:pt x="197" y="545"/>
                </a:lnTo>
                <a:lnTo>
                  <a:pt x="184" y="541"/>
                </a:lnTo>
                <a:lnTo>
                  <a:pt x="171" y="537"/>
                </a:lnTo>
                <a:lnTo>
                  <a:pt x="160" y="530"/>
                </a:lnTo>
                <a:lnTo>
                  <a:pt x="147" y="524"/>
                </a:lnTo>
                <a:lnTo>
                  <a:pt x="135" y="518"/>
                </a:lnTo>
                <a:lnTo>
                  <a:pt x="124" y="510"/>
                </a:lnTo>
                <a:lnTo>
                  <a:pt x="102" y="494"/>
                </a:lnTo>
                <a:lnTo>
                  <a:pt x="83" y="476"/>
                </a:lnTo>
                <a:lnTo>
                  <a:pt x="65" y="457"/>
                </a:lnTo>
                <a:lnTo>
                  <a:pt x="49" y="435"/>
                </a:lnTo>
                <a:lnTo>
                  <a:pt x="41" y="424"/>
                </a:lnTo>
                <a:lnTo>
                  <a:pt x="34" y="413"/>
                </a:lnTo>
                <a:lnTo>
                  <a:pt x="27" y="400"/>
                </a:lnTo>
                <a:lnTo>
                  <a:pt x="22" y="388"/>
                </a:lnTo>
                <a:lnTo>
                  <a:pt x="17" y="376"/>
                </a:lnTo>
                <a:lnTo>
                  <a:pt x="13" y="363"/>
                </a:lnTo>
                <a:lnTo>
                  <a:pt x="8" y="349"/>
                </a:lnTo>
                <a:lnTo>
                  <a:pt x="5" y="336"/>
                </a:lnTo>
                <a:lnTo>
                  <a:pt x="3" y="323"/>
                </a:lnTo>
                <a:lnTo>
                  <a:pt x="1" y="309"/>
                </a:lnTo>
                <a:lnTo>
                  <a:pt x="0" y="294"/>
                </a:lnTo>
                <a:lnTo>
                  <a:pt x="0" y="280"/>
                </a:lnTo>
                <a:lnTo>
                  <a:pt x="0" y="280"/>
                </a:lnTo>
                <a:lnTo>
                  <a:pt x="0" y="265"/>
                </a:lnTo>
                <a:lnTo>
                  <a:pt x="1" y="251"/>
                </a:lnTo>
                <a:lnTo>
                  <a:pt x="2" y="238"/>
                </a:lnTo>
                <a:lnTo>
                  <a:pt x="5" y="224"/>
                </a:lnTo>
                <a:lnTo>
                  <a:pt x="7" y="210"/>
                </a:lnTo>
                <a:lnTo>
                  <a:pt x="12" y="197"/>
                </a:lnTo>
                <a:lnTo>
                  <a:pt x="16" y="185"/>
                </a:lnTo>
                <a:lnTo>
                  <a:pt x="21" y="172"/>
                </a:lnTo>
                <a:lnTo>
                  <a:pt x="26" y="159"/>
                </a:lnTo>
                <a:lnTo>
                  <a:pt x="33" y="147"/>
                </a:lnTo>
                <a:lnTo>
                  <a:pt x="39" y="136"/>
                </a:lnTo>
                <a:lnTo>
                  <a:pt x="47" y="124"/>
                </a:lnTo>
                <a:lnTo>
                  <a:pt x="55" y="114"/>
                </a:lnTo>
                <a:lnTo>
                  <a:pt x="63" y="103"/>
                </a:lnTo>
                <a:lnTo>
                  <a:pt x="72" y="92"/>
                </a:lnTo>
                <a:lnTo>
                  <a:pt x="82" y="83"/>
                </a:lnTo>
                <a:lnTo>
                  <a:pt x="91" y="73"/>
                </a:lnTo>
                <a:lnTo>
                  <a:pt x="101" y="65"/>
                </a:lnTo>
                <a:lnTo>
                  <a:pt x="112" y="56"/>
                </a:lnTo>
                <a:lnTo>
                  <a:pt x="123" y="48"/>
                </a:lnTo>
                <a:lnTo>
                  <a:pt x="135" y="40"/>
                </a:lnTo>
                <a:lnTo>
                  <a:pt x="147" y="34"/>
                </a:lnTo>
                <a:lnTo>
                  <a:pt x="159" y="28"/>
                </a:lnTo>
                <a:lnTo>
                  <a:pt x="171" y="22"/>
                </a:lnTo>
                <a:lnTo>
                  <a:pt x="184" y="17"/>
                </a:lnTo>
                <a:lnTo>
                  <a:pt x="197" y="13"/>
                </a:lnTo>
                <a:lnTo>
                  <a:pt x="211" y="8"/>
                </a:lnTo>
                <a:lnTo>
                  <a:pt x="225" y="5"/>
                </a:lnTo>
                <a:lnTo>
                  <a:pt x="238" y="3"/>
                </a:lnTo>
                <a:lnTo>
                  <a:pt x="252" y="1"/>
                </a:lnTo>
                <a:lnTo>
                  <a:pt x="266" y="0"/>
                </a:lnTo>
                <a:lnTo>
                  <a:pt x="281" y="0"/>
                </a:lnTo>
                <a:lnTo>
                  <a:pt x="281" y="0"/>
                </a:lnTo>
                <a:lnTo>
                  <a:pt x="295" y="0"/>
                </a:lnTo>
                <a:lnTo>
                  <a:pt x="309" y="1"/>
                </a:lnTo>
                <a:lnTo>
                  <a:pt x="323" y="3"/>
                </a:lnTo>
                <a:lnTo>
                  <a:pt x="336" y="5"/>
                </a:lnTo>
                <a:lnTo>
                  <a:pt x="350" y="8"/>
                </a:lnTo>
                <a:lnTo>
                  <a:pt x="363" y="12"/>
                </a:lnTo>
                <a:lnTo>
                  <a:pt x="377" y="16"/>
                </a:lnTo>
                <a:lnTo>
                  <a:pt x="390" y="21"/>
                </a:lnTo>
                <a:lnTo>
                  <a:pt x="401" y="27"/>
                </a:lnTo>
                <a:lnTo>
                  <a:pt x="414" y="33"/>
                </a:lnTo>
                <a:lnTo>
                  <a:pt x="426" y="40"/>
                </a:lnTo>
                <a:lnTo>
                  <a:pt x="437" y="47"/>
                </a:lnTo>
                <a:lnTo>
                  <a:pt x="448" y="55"/>
                </a:lnTo>
                <a:lnTo>
                  <a:pt x="458" y="63"/>
                </a:lnTo>
                <a:lnTo>
                  <a:pt x="478" y="81"/>
                </a:lnTo>
                <a:lnTo>
                  <a:pt x="496" y="101"/>
                </a:lnTo>
                <a:lnTo>
                  <a:pt x="505" y="111"/>
                </a:lnTo>
                <a:lnTo>
                  <a:pt x="512" y="122"/>
                </a:lnTo>
                <a:lnTo>
                  <a:pt x="520" y="134"/>
                </a:lnTo>
                <a:lnTo>
                  <a:pt x="527" y="145"/>
                </a:lnTo>
                <a:lnTo>
                  <a:pt x="533" y="157"/>
                </a:lnTo>
                <a:lnTo>
                  <a:pt x="539" y="170"/>
                </a:lnTo>
                <a:lnTo>
                  <a:pt x="544" y="182"/>
                </a:lnTo>
                <a:lnTo>
                  <a:pt x="549" y="195"/>
                </a:lnTo>
                <a:lnTo>
                  <a:pt x="552" y="209"/>
                </a:lnTo>
                <a:lnTo>
                  <a:pt x="555" y="222"/>
                </a:lnTo>
                <a:lnTo>
                  <a:pt x="558" y="236"/>
                </a:lnTo>
                <a:lnTo>
                  <a:pt x="559" y="249"/>
                </a:lnTo>
                <a:lnTo>
                  <a:pt x="560" y="264"/>
                </a:lnTo>
                <a:lnTo>
                  <a:pt x="561" y="278"/>
                </a:lnTo>
                <a:lnTo>
                  <a:pt x="561" y="278"/>
                </a:lnTo>
                <a:close/>
              </a:path>
            </a:pathLst>
          </a:custGeom>
          <a:gradFill flip="none" rotWithShape="1">
            <a:gsLst>
              <a:gs pos="0">
                <a:srgbClr val="312A91"/>
              </a:gs>
              <a:gs pos="50000">
                <a:srgbClr val="3276A6">
                  <a:shade val="67500"/>
                  <a:satMod val="115000"/>
                </a:srgbClr>
              </a:gs>
              <a:gs pos="100000">
                <a:srgbClr val="42E8E0"/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文本框 16"/>
          <p:cNvSpPr txBox="1"/>
          <p:nvPr/>
        </p:nvSpPr>
        <p:spPr>
          <a:xfrm>
            <a:off x="6770941" y="5542075"/>
            <a:ext cx="3658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4</a:t>
            </a:r>
            <a:endParaRPr lang="zh-CN" altLang="en-US" sz="24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8" name="矩形 259"/>
          <p:cNvSpPr>
            <a:spLocks noChangeArrowheads="1"/>
          </p:cNvSpPr>
          <p:nvPr/>
        </p:nvSpPr>
        <p:spPr bwMode="auto">
          <a:xfrm>
            <a:off x="7511393" y="5572853"/>
            <a:ext cx="339417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9pPr>
          </a:lstStyle>
          <a:p>
            <a:pPr>
              <a:buNone/>
            </a:pPr>
            <a:r>
              <a:rPr lang="zh-CN" altLang="en-US" sz="2400" spc="225" smtClean="0">
                <a:sym typeface="+mn-ea"/>
              </a:rPr>
              <a:t>上机练习与实训</a:t>
            </a:r>
            <a:endParaRPr lang="zh-CN" altLang="en-US" sz="2400" spc="225">
              <a:sym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3310797551"/>
      </p:ext>
    </p:ext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" name="文本框 99"/>
          <p:cNvSpPr txBox="1"/>
          <p:nvPr/>
        </p:nvSpPr>
        <p:spPr>
          <a:xfrm>
            <a:off x="1210945" y="1012190"/>
            <a:ext cx="5772150" cy="3987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sz="20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3.1  OpenRefine软件概述</a:t>
            </a:r>
            <a:endParaRPr lang="zh-CN" altLang="en-US" sz="2000" b="1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1210310" y="2126615"/>
            <a:ext cx="4417060" cy="429260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>
              <a:lnSpc>
                <a:spcPct val="150000"/>
              </a:lnSpc>
            </a:pPr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OpenRefine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最初叫作</a:t>
            </a:r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Freebase Gridworks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，由一家名为</a:t>
            </a:r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Metaweb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的公司开发，主要用于调试各种表格，以避免随着时间的推移出现错误，这对于任何数据库来说都是一个很大的问题。后来，该软件被谷歌收购，更名为</a:t>
            </a:r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Google Refine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，并发布了第</a:t>
            </a:r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2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版。</a:t>
            </a:r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2012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年</a:t>
            </a:r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10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月，</a:t>
            </a:r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Google Refine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被社区接管，并以</a:t>
            </a:r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OpenRefine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为名进行了开源。</a:t>
            </a:r>
            <a:endParaRPr lang="en-US" sz="1400" b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266700">
              <a:lnSpc>
                <a:spcPct val="150000"/>
              </a:lnSpc>
            </a:pPr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OpenRefine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是典型的交互数据转换工具（</a:t>
            </a:r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Interactive Data Transformation tools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，</a:t>
            </a:r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IDTs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），可以观察和操纵数据，使用单个的集成接口，对大数据进行快速、高效的操作。它类似于传统的表格处理软件</a:t>
            </a:r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Excel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，但是工作方式更像是数据库，以列和字段的方式工作，而不是以单元格的方式工作。</a:t>
            </a:r>
            <a:endParaRPr lang="zh-CN" altLang="en-US" sz="1400" b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1619885" y="1758315"/>
            <a:ext cx="2263775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1. OpenRefine</a:t>
            </a:r>
            <a:r>
              <a:rPr lang="zh-CN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简介</a:t>
            </a:r>
            <a:endParaRPr lang="zh-CN" altLang="en-US" b="1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6039485" y="2449830"/>
            <a:ext cx="5622925" cy="36461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81940">
              <a:lnSpc>
                <a:spcPct val="150000"/>
              </a:lnSpc>
            </a:pPr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OpenRefine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的主要功能有以下几种：</a:t>
            </a:r>
            <a:endParaRPr lang="en-US" sz="1400" b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281940">
              <a:lnSpc>
                <a:spcPct val="150000"/>
              </a:lnSpc>
            </a:pP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多种格式的数据源文件支持，如</a:t>
            </a:r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JSON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、</a:t>
            </a:r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XML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、</a:t>
            </a:r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Excel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等，除此之外，还可以通过插件的方式为</a:t>
            </a:r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OpenRefine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添加更多格式的数据源的支持。</a:t>
            </a:r>
            <a:endParaRPr lang="en-US" sz="1400" b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281940">
              <a:lnSpc>
                <a:spcPct val="150000"/>
              </a:lnSpc>
            </a:pPr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数据的探索与修正。</a:t>
            </a:r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OpenRefine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支持对数据的排序、分类浏览、查重、文本数据过滤等操作。还支持对单个列中的数据进行分割、将多个列的数据通过某种规则合并、对相似的数据进行聚类、基于已有数据生成新的数据列、行列转换等，而且这些操作都非常简单快捷。</a:t>
            </a:r>
            <a:endParaRPr lang="en-US" sz="1400" b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281940">
              <a:lnSpc>
                <a:spcPct val="150000"/>
              </a:lnSpc>
            </a:pPr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关联其他数据源。数据是相互联系的，</a:t>
            </a:r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OpenRefine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支持将自己的数据与其他数据源进行关联，如将人员数据与</a:t>
            </a:r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Facebook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数据进行关联。通过插件的方式，能够实现各种数据之间的关联。</a:t>
            </a:r>
            <a:endParaRPr lang="zh-CN" altLang="en-US" sz="140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7" name="立方体 16"/>
          <p:cNvSpPr/>
          <p:nvPr/>
        </p:nvSpPr>
        <p:spPr>
          <a:xfrm>
            <a:off x="6432550" y="3600450"/>
            <a:ext cx="92710" cy="92710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0" name="立方体 19"/>
          <p:cNvSpPr/>
          <p:nvPr/>
        </p:nvSpPr>
        <p:spPr>
          <a:xfrm>
            <a:off x="6432550" y="4895850"/>
            <a:ext cx="92710" cy="92710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1" name="立方体 20"/>
          <p:cNvSpPr/>
          <p:nvPr/>
        </p:nvSpPr>
        <p:spPr>
          <a:xfrm>
            <a:off x="6432550" y="2649220"/>
            <a:ext cx="92710" cy="92710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4818" name="Rectangle 2"/>
          <p:cNvSpPr>
            <a:spLocks noGrp="1"/>
          </p:cNvSpPr>
          <p:nvPr>
            <p:ph type="title" idx="4294967295"/>
          </p:nvPr>
        </p:nvSpPr>
        <p:spPr>
          <a:xfrm>
            <a:off x="723900" y="0"/>
            <a:ext cx="8701088" cy="835025"/>
          </a:xfrm>
        </p:spPr>
        <p:txBody>
          <a:bodyPr vert="horz" wrap="square" lIns="91440" tIns="45720" rIns="91440" bIns="45720" anchor="b">
            <a:normAutofit/>
          </a:bodyPr>
          <a:lstStyle/>
          <a:p>
            <a:pPr algn="l" eaLnBrk="1" hangingPunct="1"/>
            <a:r>
              <a:rPr lang="en-US" altLang="zh-CN" sz="3200" smtClean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3.</a:t>
            </a:r>
            <a:r>
              <a:rPr lang="en-US" altLang="zh-CN" sz="3200" smtClean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OpenRefine简介及基本操作</a:t>
            </a:r>
            <a:endParaRPr lang="en-US" altLang="zh-CN" sz="3200" smtClean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cxnSp>
        <p:nvCxnSpPr>
          <p:cNvPr id="12" name="直接连接符 11"/>
          <p:cNvCxnSpPr/>
          <p:nvPr/>
        </p:nvCxnSpPr>
        <p:spPr>
          <a:xfrm flipV="1">
            <a:off x="722313" y="835025"/>
            <a:ext cx="11512550" cy="4763"/>
          </a:xfrm>
          <a:prstGeom prst="line">
            <a:avLst/>
          </a:prstGeom>
          <a:ln w="381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" name="文本框 99"/>
          <p:cNvSpPr txBox="1"/>
          <p:nvPr/>
        </p:nvSpPr>
        <p:spPr>
          <a:xfrm>
            <a:off x="1053465" y="1363980"/>
            <a:ext cx="9768205" cy="14147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/>
            <a:endParaRPr lang="en-US" sz="1600" b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266700"/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OpenRefine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基于</a:t>
            </a:r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Java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环境运行，因此是跨平台的。</a:t>
            </a:r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OpenRefine 2.6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版是它改名以来的第一个发行版本，目前最新版本为</a:t>
            </a:r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2.7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。本书将采用</a:t>
            </a:r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Google Refine 2.5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版本进行介绍，所有</a:t>
            </a:r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OpenRefine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的具体介绍和操作均是指</a:t>
            </a:r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Google Refine 2.5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。</a:t>
            </a:r>
          </a:p>
          <a:p>
            <a:pPr indent="266700"/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最新版</a:t>
            </a:r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OpenRefine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的下载地址为</a:t>
            </a:r>
            <a:r>
              <a:rPr lang="en-US" sz="1400" b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hlinkClick r:id="rId2"/>
              </a:rPr>
              <a:t>http://openrefine.org/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。</a:t>
            </a:r>
            <a:endParaRPr lang="en-US" sz="1400" b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266700"/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Google Refine 2.5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版的下载地址为</a:t>
            </a:r>
            <a:r>
              <a:rPr lang="en-US" sz="1400" b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hlinkClick/>
              </a:rPr>
              <a:t>https://github.com/OpenRefine/ OpenRefine/releases/download/2.5/google-refine-2.5-r2407.zip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。</a:t>
            </a:r>
            <a:endParaRPr lang="zh-CN" altLang="en-US" sz="140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1053465" y="1123315"/>
            <a:ext cx="380238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2</a:t>
            </a:r>
            <a:r>
              <a:rPr lang="zh-CN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．</a:t>
            </a:r>
            <a:r>
              <a:rPr lang="en-US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OpenRefine</a:t>
            </a:r>
            <a:r>
              <a:rPr lang="zh-CN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软件下载和安装</a:t>
            </a:r>
            <a:endParaRPr lang="zh-CN" altLang="en-US" b="1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1144905" y="2994025"/>
            <a:ext cx="5753100" cy="33718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81940"/>
            <a:r>
              <a:rPr lang="en-US" sz="16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OpenRefine</a:t>
            </a:r>
            <a:r>
              <a:rPr lang="zh-CN" sz="16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在</a:t>
            </a:r>
            <a:r>
              <a:rPr lang="en-US" sz="16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Windows</a:t>
            </a:r>
            <a:r>
              <a:rPr lang="zh-CN" sz="16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环境下的安装：</a:t>
            </a:r>
            <a:endParaRPr lang="zh-CN" altLang="en-US" sz="160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980440" y="3331210"/>
            <a:ext cx="4926330" cy="193802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zh-CN" sz="16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① 安装和配置好</a:t>
            </a:r>
            <a:r>
              <a:rPr lang="en-US" sz="16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Java</a:t>
            </a:r>
            <a:r>
              <a:rPr lang="zh-CN" sz="16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运行环境。</a:t>
            </a:r>
          </a:p>
          <a:p>
            <a:pPr indent="0" fontAlgn="auto">
              <a:lnSpc>
                <a:spcPct val="150000"/>
              </a:lnSpc>
            </a:pPr>
            <a:r>
              <a:rPr lang="zh-CN" sz="16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② 从上述</a:t>
            </a:r>
            <a:r>
              <a:rPr lang="en-US" sz="16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Google Refine 2.5</a:t>
            </a:r>
            <a:r>
              <a:rPr lang="zh-CN" sz="16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版下载地址下载</a:t>
            </a:r>
            <a:r>
              <a:rPr lang="en-US" sz="16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zip</a:t>
            </a:r>
            <a:r>
              <a:rPr lang="zh-CN" sz="16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包。</a:t>
            </a:r>
          </a:p>
          <a:p>
            <a:pPr indent="0" fontAlgn="auto">
              <a:lnSpc>
                <a:spcPct val="150000"/>
              </a:lnSpc>
            </a:pPr>
            <a:r>
              <a:rPr lang="zh-CN" sz="16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③ 解压到某个目录。</a:t>
            </a:r>
          </a:p>
          <a:p>
            <a:pPr indent="0" fontAlgn="auto">
              <a:lnSpc>
                <a:spcPct val="150000"/>
              </a:lnSpc>
            </a:pPr>
            <a:r>
              <a:rPr lang="zh-CN" sz="16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④ 双击</a:t>
            </a:r>
            <a:r>
              <a:rPr lang="en-US" sz="16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google-refine.exe</a:t>
            </a:r>
            <a:r>
              <a:rPr lang="zh-CN" sz="16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文件，启动</a:t>
            </a:r>
            <a:r>
              <a:rPr lang="en-US" sz="16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OpenRefine</a:t>
            </a:r>
            <a:r>
              <a:rPr lang="zh-CN" sz="16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，如图所示。</a:t>
            </a:r>
            <a:endParaRPr lang="zh-CN" altLang="en-US" sz="160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pic>
        <p:nvPicPr>
          <p:cNvPr id="17" name="图片 515" descr="说明: 20140305160147_84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47460" y="2779395"/>
            <a:ext cx="4474210" cy="248983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0" name="文本框 19"/>
          <p:cNvSpPr txBox="1"/>
          <p:nvPr/>
        </p:nvSpPr>
        <p:spPr>
          <a:xfrm>
            <a:off x="5443220" y="5485130"/>
            <a:ext cx="5753100" cy="27559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/>
            <a:r>
              <a:rPr lang="zh-CN" sz="12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图</a:t>
            </a:r>
            <a:r>
              <a:rPr lang="en-US" sz="12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OpenRefine</a:t>
            </a:r>
            <a:r>
              <a:rPr lang="zh-CN" sz="12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主界面</a:t>
            </a:r>
            <a:endParaRPr lang="zh-CN" altLang="en-US" sz="120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34818" name="Rectangle 2"/>
          <p:cNvSpPr>
            <a:spLocks noGrp="1"/>
          </p:cNvSpPr>
          <p:nvPr>
            <p:ph type="title" idx="4294967295"/>
          </p:nvPr>
        </p:nvSpPr>
        <p:spPr>
          <a:xfrm>
            <a:off x="723900" y="0"/>
            <a:ext cx="8701088" cy="835025"/>
          </a:xfrm>
        </p:spPr>
        <p:txBody>
          <a:bodyPr vert="horz" wrap="square" lIns="91440" tIns="45720" rIns="91440" bIns="45720" anchor="b">
            <a:normAutofit/>
          </a:bodyPr>
          <a:lstStyle/>
          <a:p>
            <a:pPr algn="l" eaLnBrk="1" hangingPunct="1"/>
            <a:r>
              <a:rPr lang="en-US" altLang="zh-CN" sz="3200" smtClean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3.</a:t>
            </a:r>
            <a:r>
              <a:rPr lang="en-US" altLang="zh-CN" sz="3200" smtClean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OpenRefine简介及基本操作</a:t>
            </a:r>
            <a:endParaRPr lang="en-US" altLang="zh-CN" sz="3200" smtClean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cxnSp>
        <p:nvCxnSpPr>
          <p:cNvPr id="12" name="直接连接符 11"/>
          <p:cNvCxnSpPr/>
          <p:nvPr/>
        </p:nvCxnSpPr>
        <p:spPr>
          <a:xfrm flipV="1">
            <a:off x="722313" y="835025"/>
            <a:ext cx="11512550" cy="4763"/>
          </a:xfrm>
          <a:prstGeom prst="line">
            <a:avLst/>
          </a:prstGeom>
          <a:ln w="381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文本框 21"/>
          <p:cNvSpPr txBox="1"/>
          <p:nvPr/>
        </p:nvSpPr>
        <p:spPr>
          <a:xfrm>
            <a:off x="1093470" y="1092835"/>
            <a:ext cx="6192520" cy="3987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sz="20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3.2  OpenRefine基本操作</a:t>
            </a:r>
            <a:endParaRPr lang="zh-CN" altLang="en-US" sz="2000" b="1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23" name="文本框 22"/>
          <p:cNvSpPr txBox="1"/>
          <p:nvPr/>
        </p:nvSpPr>
        <p:spPr>
          <a:xfrm>
            <a:off x="1102995" y="1584325"/>
            <a:ext cx="10513695" cy="11988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81940">
              <a:lnSpc>
                <a:spcPct val="150000"/>
              </a:lnSpc>
            </a:pPr>
            <a:r>
              <a:rPr lang="zh-CN" sz="16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创建</a:t>
            </a:r>
            <a:r>
              <a:rPr lang="en-US" sz="16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OpenRefine</a:t>
            </a:r>
            <a:r>
              <a:rPr lang="zh-CN" sz="16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项目十分简单，只需要选择文件、预览数据内容、确认创建</a:t>
            </a:r>
            <a:r>
              <a:rPr lang="en-US" sz="16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3</a:t>
            </a:r>
            <a:r>
              <a:rPr lang="zh-CN" sz="16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个步骤。通过单击“创建项目”标签页、选择数据集、单击“下一步”按钮来创建新项目。</a:t>
            </a:r>
          </a:p>
          <a:p>
            <a:pPr indent="281940">
              <a:lnSpc>
                <a:spcPct val="150000"/>
              </a:lnSpc>
            </a:pPr>
            <a:r>
              <a:rPr lang="zh-CN" sz="16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在</a:t>
            </a:r>
            <a:r>
              <a:rPr lang="en-US" sz="16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OpenRefine</a:t>
            </a:r>
            <a:r>
              <a:rPr lang="zh-CN" sz="16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中加载数据后，将显示如图所示的界面内容。</a:t>
            </a:r>
            <a:endParaRPr lang="zh-CN" altLang="en-US" sz="1600" b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pic>
        <p:nvPicPr>
          <p:cNvPr id="14" name="图片 514" descr="说明: 2017-05-30_15-12-4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40355" y="2875915"/>
            <a:ext cx="6334760" cy="337121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5" name="文本框 24"/>
          <p:cNvSpPr txBox="1"/>
          <p:nvPr/>
        </p:nvSpPr>
        <p:spPr>
          <a:xfrm>
            <a:off x="2911475" y="6247130"/>
            <a:ext cx="6192520" cy="30670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/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图</a:t>
            </a:r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OpenRefine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数据界面</a:t>
            </a:r>
            <a:endParaRPr lang="zh-CN" altLang="en-US" sz="140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34818" name="Rectangle 2"/>
          <p:cNvSpPr>
            <a:spLocks noGrp="1"/>
          </p:cNvSpPr>
          <p:nvPr>
            <p:ph type="title" idx="4294967295"/>
          </p:nvPr>
        </p:nvSpPr>
        <p:spPr>
          <a:xfrm>
            <a:off x="723900" y="0"/>
            <a:ext cx="8701088" cy="835025"/>
          </a:xfrm>
        </p:spPr>
        <p:txBody>
          <a:bodyPr vert="horz" wrap="square" lIns="91440" tIns="45720" rIns="91440" bIns="45720" anchor="b">
            <a:normAutofit/>
          </a:bodyPr>
          <a:lstStyle/>
          <a:p>
            <a:pPr algn="l" eaLnBrk="1" hangingPunct="1"/>
            <a:r>
              <a:rPr lang="en-US" altLang="zh-CN" sz="3200" smtClean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3.</a:t>
            </a:r>
            <a:r>
              <a:rPr lang="en-US" altLang="zh-CN" sz="3200" smtClean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OpenRefine简介及基本操作</a:t>
            </a:r>
            <a:endParaRPr lang="en-US" altLang="zh-CN" sz="3200" smtClean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cxnSp>
        <p:nvCxnSpPr>
          <p:cNvPr id="12" name="直接连接符 11"/>
          <p:cNvCxnSpPr/>
          <p:nvPr/>
        </p:nvCxnSpPr>
        <p:spPr>
          <a:xfrm flipV="1">
            <a:off x="722313" y="835025"/>
            <a:ext cx="11512550" cy="4763"/>
          </a:xfrm>
          <a:prstGeom prst="line">
            <a:avLst/>
          </a:prstGeom>
          <a:ln w="381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框 23"/>
          <p:cNvSpPr txBox="1"/>
          <p:nvPr/>
        </p:nvSpPr>
        <p:spPr>
          <a:xfrm>
            <a:off x="908685" y="1224280"/>
            <a:ext cx="10672445" cy="13836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81940">
              <a:lnSpc>
                <a:spcPct val="150000"/>
              </a:lnSpc>
            </a:pP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在界面中，主要显示了数据集的总行数、显示选项、数据列名称和菜单、数据内容等信息。在开始剖析清理数据前，十分重要的一点是确保</a:t>
            </a:r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OpenRefine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较好地载入并显示了数据：查看列名称是否被解析正确（数据显示较宽时请使用水平滑动条）、单元格类型是否正确等。默认情况下，显示的数据数目为</a:t>
            </a:r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10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条，可以单击</a:t>
            </a:r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Show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选项中的数值改变显示条目数量，最大值为</a:t>
            </a:r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50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。下面继续介绍几种</a:t>
            </a:r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OpenRefine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数据清洗的常用操作。</a:t>
            </a:r>
            <a:endParaRPr lang="zh-CN" altLang="en-US" sz="1400" b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0" name="文本框 99"/>
          <p:cNvSpPr txBox="1"/>
          <p:nvPr/>
        </p:nvSpPr>
        <p:spPr>
          <a:xfrm>
            <a:off x="1440815" y="2461895"/>
            <a:ext cx="6285230" cy="50673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fontAlgn="auto">
              <a:lnSpc>
                <a:spcPct val="150000"/>
              </a:lnSpc>
            </a:pPr>
            <a:r>
              <a:rPr lang="en-US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1</a:t>
            </a:r>
            <a:r>
              <a:rPr lang="zh-CN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．排序（</a:t>
            </a:r>
            <a:r>
              <a:rPr lang="en-US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Sort</a:t>
            </a:r>
            <a:r>
              <a:rPr lang="zh-CN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）操作</a:t>
            </a:r>
            <a:endParaRPr lang="zh-CN" altLang="en-US" b="1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1440815" y="2968625"/>
            <a:ext cx="9874885" cy="73723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81940">
              <a:lnSpc>
                <a:spcPct val="150000"/>
              </a:lnSpc>
            </a:pP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排序是观察数据的常用手段，因为排过序的数据更加容易理解和易于分析，在</a:t>
            </a:r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OpenRefine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相关列名的下拉菜单中选择</a:t>
            </a:r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Sort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，如图</a:t>
            </a:r>
            <a:r>
              <a:rPr lang="en-US" alt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1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所示，将打开排序操作窗口，如图</a:t>
            </a:r>
            <a:r>
              <a:rPr lang="en-US" alt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2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所示。</a:t>
            </a:r>
            <a:endParaRPr lang="zh-CN" altLang="en-US" sz="140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pic>
        <p:nvPicPr>
          <p:cNvPr id="14" name="图片 51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49755" y="3889375"/>
            <a:ext cx="4269740" cy="254063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5" name="图片 5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69125" y="3889375"/>
            <a:ext cx="3120390" cy="254127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7" name="文本框 16"/>
          <p:cNvSpPr txBox="1"/>
          <p:nvPr/>
        </p:nvSpPr>
        <p:spPr>
          <a:xfrm>
            <a:off x="2450465" y="6430010"/>
            <a:ext cx="3874135" cy="27559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/>
            <a:r>
              <a:rPr lang="zh-CN" sz="12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图</a:t>
            </a:r>
            <a:r>
              <a:rPr lang="en-US" sz="12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1  </a:t>
            </a:r>
            <a:r>
              <a:rPr lang="zh-CN" sz="12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选择“排序”操作</a:t>
            </a:r>
            <a:r>
              <a:rPr lang="zh-CN" sz="105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20" name="文本框 19"/>
          <p:cNvSpPr txBox="1"/>
          <p:nvPr/>
        </p:nvSpPr>
        <p:spPr>
          <a:xfrm>
            <a:off x="7033260" y="6430010"/>
            <a:ext cx="3124835" cy="27559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514350" algn="ctr"/>
            <a:r>
              <a:rPr lang="en-US" sz="12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</a:t>
            </a:r>
            <a:r>
              <a:rPr lang="zh-CN" sz="12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图</a:t>
            </a:r>
            <a:r>
              <a:rPr lang="en-US" sz="12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2  </a:t>
            </a:r>
            <a:r>
              <a:rPr lang="zh-CN" sz="12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排序对话框</a:t>
            </a:r>
            <a:endParaRPr lang="zh-CN" altLang="en-US" sz="120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34818" name="Rectangle 2"/>
          <p:cNvSpPr>
            <a:spLocks noGrp="1"/>
          </p:cNvSpPr>
          <p:nvPr>
            <p:ph type="title" idx="4294967295"/>
          </p:nvPr>
        </p:nvSpPr>
        <p:spPr>
          <a:xfrm>
            <a:off x="723900" y="0"/>
            <a:ext cx="8701088" cy="835025"/>
          </a:xfrm>
        </p:spPr>
        <p:txBody>
          <a:bodyPr vert="horz" wrap="square" lIns="91440" tIns="45720" rIns="91440" bIns="45720" anchor="b">
            <a:normAutofit/>
          </a:bodyPr>
          <a:lstStyle/>
          <a:p>
            <a:pPr algn="l" eaLnBrk="1" hangingPunct="1"/>
            <a:r>
              <a:rPr lang="en-US" altLang="zh-CN" sz="3200" smtClean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3.</a:t>
            </a:r>
            <a:r>
              <a:rPr lang="en-US" altLang="zh-CN" sz="3200" smtClean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OpenRefine简介及基本操作</a:t>
            </a:r>
            <a:endParaRPr lang="en-US" altLang="zh-CN" sz="3200" smtClean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cxnSp>
        <p:nvCxnSpPr>
          <p:cNvPr id="12" name="直接连接符 11"/>
          <p:cNvCxnSpPr/>
          <p:nvPr/>
        </p:nvCxnSpPr>
        <p:spPr>
          <a:xfrm flipV="1">
            <a:off x="722313" y="835025"/>
            <a:ext cx="11512550" cy="4763"/>
          </a:xfrm>
          <a:prstGeom prst="line">
            <a:avLst/>
          </a:prstGeom>
          <a:ln w="381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/>
          <p:cNvSpPr txBox="1"/>
          <p:nvPr/>
        </p:nvSpPr>
        <p:spPr>
          <a:xfrm>
            <a:off x="1012190" y="1040765"/>
            <a:ext cx="10891520" cy="193802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81940">
              <a:lnSpc>
                <a:spcPct val="150000"/>
              </a:lnSpc>
            </a:pPr>
            <a:r>
              <a:rPr lang="zh-CN" sz="16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单元格值可以按照文本（区别大小写或者不区别）、数字、日期、布尔值排序，对每个类别有两种不同的排序方式：</a:t>
            </a:r>
            <a:endParaRPr lang="en-US" sz="1600" b="1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281940">
              <a:lnSpc>
                <a:spcPct val="150000"/>
              </a:lnSpc>
            </a:pPr>
            <a:r>
              <a:rPr lang="en-US" sz="16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q Text</a:t>
            </a:r>
            <a:r>
              <a:rPr lang="zh-CN" sz="16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（文本）：</a:t>
            </a:r>
            <a:r>
              <a:rPr lang="en-US" sz="16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a</a:t>
            </a:r>
            <a:r>
              <a:rPr lang="zh-CN" sz="16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～</a:t>
            </a:r>
            <a:r>
              <a:rPr lang="en-US" sz="16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z</a:t>
            </a:r>
            <a:r>
              <a:rPr lang="zh-CN" sz="16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排序或者</a:t>
            </a:r>
            <a:r>
              <a:rPr lang="en-US" sz="16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z</a:t>
            </a:r>
            <a:r>
              <a:rPr lang="zh-CN" sz="16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～</a:t>
            </a:r>
            <a:r>
              <a:rPr lang="en-US" sz="16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a</a:t>
            </a:r>
            <a:r>
              <a:rPr lang="zh-CN" sz="16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排序。</a:t>
            </a:r>
            <a:endParaRPr lang="en-US" sz="1600" b="1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281940">
              <a:lnSpc>
                <a:spcPct val="150000"/>
              </a:lnSpc>
            </a:pPr>
            <a:r>
              <a:rPr lang="en-US" sz="16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q Numbers</a:t>
            </a:r>
            <a:r>
              <a:rPr lang="zh-CN" sz="16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（数字）：升序或者降序。</a:t>
            </a:r>
            <a:endParaRPr lang="en-US" sz="1600" b="1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281940">
              <a:lnSpc>
                <a:spcPct val="150000"/>
              </a:lnSpc>
            </a:pPr>
            <a:r>
              <a:rPr lang="en-US" sz="16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q Dates</a:t>
            </a:r>
            <a:r>
              <a:rPr lang="zh-CN" sz="16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（日期）：升序或者降序。</a:t>
            </a:r>
            <a:endParaRPr lang="en-US" sz="1600" b="1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281940">
              <a:lnSpc>
                <a:spcPct val="150000"/>
              </a:lnSpc>
            </a:pPr>
            <a:r>
              <a:rPr lang="en-US" sz="16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q Booleans</a:t>
            </a:r>
            <a:r>
              <a:rPr lang="zh-CN" sz="16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（布尔值）：</a:t>
            </a:r>
            <a:r>
              <a:rPr lang="en-US" sz="16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FALSE</a:t>
            </a:r>
            <a:r>
              <a:rPr lang="zh-CN" sz="16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值先于</a:t>
            </a:r>
            <a:r>
              <a:rPr lang="en-US" sz="16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TRUE</a:t>
            </a:r>
            <a:r>
              <a:rPr lang="zh-CN" sz="16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值或</a:t>
            </a:r>
            <a:r>
              <a:rPr lang="en-US" sz="16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TRUE</a:t>
            </a:r>
            <a:r>
              <a:rPr lang="zh-CN" sz="16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值先于</a:t>
            </a:r>
            <a:r>
              <a:rPr lang="en-US" sz="16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FALSE</a:t>
            </a:r>
            <a:r>
              <a:rPr lang="zh-CN" sz="16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值。</a:t>
            </a:r>
            <a:endParaRPr lang="zh-CN" altLang="en-US" sz="1600" b="1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pic>
        <p:nvPicPr>
          <p:cNvPr id="16" name="图片 15"/>
          <p:cNvPicPr/>
          <p:nvPr/>
        </p:nvPicPr>
        <p:blipFill>
          <a:blip r:embed="rId2"/>
          <a:srcRect b="13433"/>
          <a:stretch>
            <a:fillRect/>
          </a:stretch>
        </p:blipFill>
        <p:spPr>
          <a:xfrm>
            <a:off x="2252980" y="3074035"/>
            <a:ext cx="2851150" cy="213614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1" name="文本框 100"/>
          <p:cNvSpPr txBox="1"/>
          <p:nvPr/>
        </p:nvSpPr>
        <p:spPr>
          <a:xfrm>
            <a:off x="1012190" y="5073650"/>
            <a:ext cx="10527030" cy="11988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>
              <a:lnSpc>
                <a:spcPct val="150000"/>
              </a:lnSpc>
            </a:pPr>
            <a:endParaRPr lang="zh-CN" sz="1600" b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indent="266700">
              <a:lnSpc>
                <a:spcPct val="150000"/>
              </a:lnSpc>
            </a:pPr>
            <a:r>
              <a:rPr lang="zh-CN" sz="1600" b="0">
                <a:latin typeface="微软雅黑" panose="020b0503020204020204" pitchFamily="34" charset="-122"/>
                <a:ea typeface="微软雅黑" panose="020b0503020204020204" pitchFamily="34" charset="-122"/>
              </a:rPr>
              <a:t>还可以对错误值和空值指定排序顺序，比如错误值可以排在最前面（这样容易发现问题），空值排在最后（因为空值一般没有意义），而有效值居中。</a:t>
            </a:r>
            <a:endParaRPr lang="zh-CN" altLang="en-US" sz="16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4818" name="Rectangle 2"/>
          <p:cNvSpPr>
            <a:spLocks noGrp="1"/>
          </p:cNvSpPr>
          <p:nvPr>
            <p:ph type="title" idx="4294967295"/>
          </p:nvPr>
        </p:nvSpPr>
        <p:spPr>
          <a:xfrm>
            <a:off x="723900" y="0"/>
            <a:ext cx="8701088" cy="835025"/>
          </a:xfrm>
        </p:spPr>
        <p:txBody>
          <a:bodyPr vert="horz" wrap="square" lIns="91440" tIns="45720" rIns="91440" bIns="45720" anchor="b">
            <a:normAutofit/>
          </a:bodyPr>
          <a:lstStyle/>
          <a:p>
            <a:pPr algn="l" eaLnBrk="1" hangingPunct="1"/>
            <a:r>
              <a:rPr lang="en-US" altLang="zh-CN" sz="3200" smtClean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3.</a:t>
            </a:r>
            <a:r>
              <a:rPr lang="en-US" altLang="zh-CN" sz="3200" smtClean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OpenRefine简介及基本操作</a:t>
            </a:r>
            <a:endParaRPr lang="en-US" altLang="zh-CN" sz="3200" smtClean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cxnSp>
        <p:nvCxnSpPr>
          <p:cNvPr id="12" name="直接连接符 11"/>
          <p:cNvCxnSpPr/>
          <p:nvPr/>
        </p:nvCxnSpPr>
        <p:spPr>
          <a:xfrm flipV="1">
            <a:off x="722313" y="835025"/>
            <a:ext cx="11512550" cy="4763"/>
          </a:xfrm>
          <a:prstGeom prst="line">
            <a:avLst/>
          </a:prstGeom>
          <a:ln w="381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文本框 13"/>
          <p:cNvSpPr txBox="1"/>
          <p:nvPr/>
        </p:nvSpPr>
        <p:spPr>
          <a:xfrm>
            <a:off x="998220" y="927735"/>
            <a:ext cx="6005195" cy="50673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fontAlgn="auto">
              <a:lnSpc>
                <a:spcPct val="150000"/>
              </a:lnSpc>
            </a:pPr>
            <a:r>
              <a:rPr lang="en-US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2</a:t>
            </a:r>
            <a:r>
              <a:rPr lang="zh-CN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．透视（</a:t>
            </a:r>
            <a:r>
              <a:rPr lang="en-US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Facet</a:t>
            </a:r>
            <a:r>
              <a:rPr lang="zh-CN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）操作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1" name="文本框 100"/>
          <p:cNvSpPr txBox="1"/>
          <p:nvPr/>
        </p:nvSpPr>
        <p:spPr>
          <a:xfrm>
            <a:off x="998220" y="1560830"/>
            <a:ext cx="10196195" cy="106045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87020">
              <a:lnSpc>
                <a:spcPct val="150000"/>
              </a:lnSpc>
            </a:pP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透视操作是</a:t>
            </a:r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OpenRefine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的主要工作方式之一，用于多方面查看数据集的变化范围，实现对数据的透视分类操作，包括文字、数字、时间线、散点图等多个选项，并支持用户自定义操作。透视操作并不改变数据，但由此可以获得数据集的有用信息，如图所示。</a:t>
            </a:r>
            <a:endParaRPr lang="zh-CN" altLang="en-US" sz="140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1087120" y="2813050"/>
            <a:ext cx="4595495" cy="267652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66700" indent="0" fontAlgn="auto">
              <a:lnSpc>
                <a:spcPct val="150000"/>
              </a:lnSpc>
            </a:pPr>
            <a:r>
              <a:rPr lang="en-US" sz="1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q </a:t>
            </a:r>
            <a:r>
              <a:rPr lang="zh-CN" sz="1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文本透视（</a:t>
            </a:r>
            <a:r>
              <a:rPr lang="en-US" sz="1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Text facet</a:t>
            </a:r>
            <a:r>
              <a:rPr lang="zh-CN" sz="1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）：同电子表格的过滤功能非常相似，将特定文本的值进行分组归类；</a:t>
            </a:r>
            <a:endParaRPr lang="en-US" sz="1400" b="1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266700" indent="0" fontAlgn="auto">
              <a:lnSpc>
                <a:spcPct val="150000"/>
              </a:lnSpc>
            </a:pPr>
            <a:r>
              <a:rPr lang="en-US" sz="1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q </a:t>
            </a:r>
            <a:r>
              <a:rPr lang="zh-CN" sz="1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数字透视（</a:t>
            </a:r>
            <a:r>
              <a:rPr lang="en-US" sz="1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Numeric facet</a:t>
            </a:r>
            <a:r>
              <a:rPr lang="zh-CN" sz="1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）：用于查看一列数据值的分布范围；</a:t>
            </a:r>
            <a:endParaRPr lang="en-US" sz="1400" b="1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266700" indent="0" fontAlgn="auto">
              <a:lnSpc>
                <a:spcPct val="150000"/>
              </a:lnSpc>
            </a:pPr>
            <a:r>
              <a:rPr lang="en-US" sz="1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q </a:t>
            </a:r>
            <a:r>
              <a:rPr lang="zh-CN" sz="1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时间线透视（</a:t>
            </a:r>
            <a:r>
              <a:rPr lang="en-US" sz="1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Timeline facet</a:t>
            </a:r>
            <a:r>
              <a:rPr lang="zh-CN" sz="1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）：使用时间轴来查看列内容的分布情况；</a:t>
            </a:r>
            <a:endParaRPr lang="en-US" sz="1400" b="1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266700" indent="0" fontAlgn="auto">
              <a:lnSpc>
                <a:spcPct val="150000"/>
              </a:lnSpc>
            </a:pPr>
            <a:r>
              <a:rPr lang="en-US" sz="1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q </a:t>
            </a:r>
            <a:r>
              <a:rPr lang="zh-CN" sz="1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散点图透视（</a:t>
            </a:r>
            <a:r>
              <a:rPr lang="en-US" sz="1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Scatterplot facet</a:t>
            </a:r>
            <a:r>
              <a:rPr lang="zh-CN" sz="1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）：用于数据列之间数值的相关性分析。</a:t>
            </a:r>
            <a:endParaRPr lang="zh-CN" altLang="en-US" sz="1400" b="1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pic>
        <p:nvPicPr>
          <p:cNvPr id="16" name="图片 511" descr="说明: refine-facets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68745" y="2747645"/>
            <a:ext cx="3414395" cy="240474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2" name="文本框 101"/>
          <p:cNvSpPr txBox="1"/>
          <p:nvPr/>
        </p:nvSpPr>
        <p:spPr>
          <a:xfrm>
            <a:off x="5173345" y="5226050"/>
            <a:ext cx="600519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/>
            <a:r>
              <a:rPr lang="en-US" sz="12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</a:t>
            </a:r>
            <a:endParaRPr lang="zh-CN" sz="1200" b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0" algn="ctr"/>
            <a:r>
              <a:rPr lang="en-US" sz="12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Facet</a:t>
            </a:r>
            <a:r>
              <a:rPr lang="zh-CN" sz="12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操作选项</a:t>
            </a:r>
            <a:endParaRPr lang="zh-CN" altLang="en-US" sz="120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34818" name="Rectangle 2"/>
          <p:cNvSpPr>
            <a:spLocks noGrp="1"/>
          </p:cNvSpPr>
          <p:nvPr>
            <p:ph type="title" idx="4294967295"/>
          </p:nvPr>
        </p:nvSpPr>
        <p:spPr>
          <a:xfrm>
            <a:off x="723900" y="0"/>
            <a:ext cx="8701088" cy="835025"/>
          </a:xfrm>
        </p:spPr>
        <p:txBody>
          <a:bodyPr vert="horz" wrap="square" lIns="91440" tIns="45720" rIns="91440" bIns="45720" anchor="b">
            <a:normAutofit/>
          </a:bodyPr>
          <a:lstStyle/>
          <a:p>
            <a:pPr algn="l" eaLnBrk="1" hangingPunct="1"/>
            <a:r>
              <a:rPr lang="en-US" altLang="zh-CN" sz="3200" smtClean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3.</a:t>
            </a:r>
            <a:r>
              <a:rPr lang="en-US" altLang="zh-CN" sz="3200" smtClean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OpenRefine简介及基本操作</a:t>
            </a:r>
            <a:endParaRPr lang="en-US" altLang="zh-CN" sz="3200" smtClean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cxnSp>
        <p:nvCxnSpPr>
          <p:cNvPr id="12" name="直接连接符 11"/>
          <p:cNvCxnSpPr/>
          <p:nvPr/>
        </p:nvCxnSpPr>
        <p:spPr>
          <a:xfrm flipV="1">
            <a:off x="722313" y="835025"/>
            <a:ext cx="11512550" cy="4763"/>
          </a:xfrm>
          <a:prstGeom prst="line">
            <a:avLst/>
          </a:prstGeom>
          <a:ln w="381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/>
          <p:cNvSpPr txBox="1"/>
          <p:nvPr/>
        </p:nvSpPr>
        <p:spPr>
          <a:xfrm>
            <a:off x="857885" y="840105"/>
            <a:ext cx="6191250" cy="50673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fontAlgn="auto">
              <a:lnSpc>
                <a:spcPct val="150000"/>
              </a:lnSpc>
            </a:pPr>
            <a:r>
              <a:rPr lang="en-US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3</a:t>
            </a:r>
            <a:r>
              <a:rPr lang="zh-CN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．聚类（</a:t>
            </a:r>
            <a:r>
              <a:rPr lang="en-US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Cluster</a:t>
            </a:r>
            <a:r>
              <a:rPr lang="zh-CN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）操作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2" name="文本框 101"/>
          <p:cNvSpPr txBox="1"/>
          <p:nvPr/>
        </p:nvSpPr>
        <p:spPr>
          <a:xfrm>
            <a:off x="1217295" y="1346835"/>
            <a:ext cx="10523220" cy="299974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71780">
              <a:lnSpc>
                <a:spcPct val="150000"/>
              </a:lnSpc>
            </a:pP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在</a:t>
            </a:r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OpenRefine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中通过对数据集中相似的值进行聚类分析，便于找出一些如拼写有微小错误的“脏”数据。</a:t>
            </a:r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OpenRefine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提供两种不同的聚类模式，即</a:t>
            </a:r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key collision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和</a:t>
            </a:r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nearest neighbor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，这两种模式的原理不同。对于</a:t>
            </a:r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key collision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，使用键函数来影射某个键值，相同的聚类有相同的键值。比如，如果有一个移除空格功能的键函数，那么“</a:t>
            </a:r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A B C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和</a:t>
            </a:r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AB C”“ABC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”就会有相同的键值：</a:t>
            </a:r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ABC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。事实上，键函数在构建上更加复杂和高效。</a:t>
            </a:r>
          </a:p>
          <a:p>
            <a:pPr indent="271780">
              <a:lnSpc>
                <a:spcPct val="150000"/>
              </a:lnSpc>
            </a:pP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而</a:t>
            </a:r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nearest neighbor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使用的技术是，值与值之间使用</a:t>
            </a:r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distance function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来衡量。比如，如果将每一次修改称为一个变化，那么</a:t>
            </a:r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Boot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和</a:t>
            </a:r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Bots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的变化数是</a:t>
            </a:r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2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：一次增加和一次修改。对于</a:t>
            </a:r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OpenRefine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来说，其使用的</a:t>
            </a:r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distance function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称为</a:t>
            </a:r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levenshtein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。</a:t>
            </a:r>
          </a:p>
          <a:p>
            <a:pPr indent="271780">
              <a:lnSpc>
                <a:spcPct val="150000"/>
              </a:lnSpc>
            </a:pP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在实际应用中，很难确定究竟哪种模式和方法组合最好。因此，最好的方法是尝试不同的组合，每次都需要小心地确认聚类项是否真的可以合并。</a:t>
            </a:r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OpenRefine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能够帮助我们进行有效组合：比如，先尝试</a:t>
            </a:r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key collision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，然后尝试</a:t>
            </a:r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nearest neighbor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。</a:t>
            </a:r>
          </a:p>
          <a:p>
            <a:pPr indent="271780">
              <a:lnSpc>
                <a:spcPct val="150000"/>
              </a:lnSpc>
            </a:pP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可以通过单击待操作列名的下拉菜单，选择</a:t>
            </a:r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Edit cells→Cluster and edit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命令，如图所示。</a:t>
            </a:r>
            <a:endParaRPr lang="zh-CN" altLang="en-US" sz="140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pic>
        <p:nvPicPr>
          <p:cNvPr id="14" name="图片 13"/>
          <p:cNvPicPr/>
          <p:nvPr/>
        </p:nvPicPr>
        <p:blipFill>
          <a:blip r:embed="rId2"/>
          <a:stretch>
            <a:fillRect/>
          </a:stretch>
        </p:blipFill>
        <p:spPr>
          <a:xfrm>
            <a:off x="3130550" y="4426585"/>
            <a:ext cx="5029835" cy="207200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3" name="文本框 102"/>
          <p:cNvSpPr txBox="1"/>
          <p:nvPr/>
        </p:nvSpPr>
        <p:spPr>
          <a:xfrm>
            <a:off x="2549525" y="6420485"/>
            <a:ext cx="6191250" cy="43751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/>
            <a:r>
              <a:rPr lang="en-US" sz="105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</a:t>
            </a:r>
            <a:endParaRPr lang="zh-CN" sz="900" b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0" algn="ctr"/>
            <a:r>
              <a:rPr lang="en-US" sz="12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</a:t>
            </a:r>
            <a:r>
              <a:rPr lang="zh-CN" sz="12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选择聚类操作</a:t>
            </a:r>
            <a:endParaRPr lang="zh-CN" altLang="en-US" sz="120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34818" name="Rectangle 2"/>
          <p:cNvSpPr>
            <a:spLocks noGrp="1"/>
          </p:cNvSpPr>
          <p:nvPr>
            <p:ph type="title" idx="4294967295"/>
          </p:nvPr>
        </p:nvSpPr>
        <p:spPr>
          <a:xfrm>
            <a:off x="723900" y="0"/>
            <a:ext cx="8701088" cy="835025"/>
          </a:xfrm>
        </p:spPr>
        <p:txBody>
          <a:bodyPr vert="horz" wrap="square" lIns="91440" tIns="45720" rIns="91440" bIns="45720" anchor="b">
            <a:normAutofit/>
          </a:bodyPr>
          <a:lstStyle/>
          <a:p>
            <a:pPr algn="l" eaLnBrk="1" hangingPunct="1"/>
            <a:r>
              <a:rPr lang="en-US" altLang="zh-CN" sz="3200" smtClean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3.</a:t>
            </a:r>
            <a:r>
              <a:rPr lang="en-US" altLang="zh-CN" sz="3200" smtClean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OpenRefine简介及基本操作</a:t>
            </a:r>
            <a:endParaRPr lang="en-US" altLang="zh-CN" sz="3200" smtClean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cxnSp>
        <p:nvCxnSpPr>
          <p:cNvPr id="12" name="直接连接符 11"/>
          <p:cNvCxnSpPr/>
          <p:nvPr/>
        </p:nvCxnSpPr>
        <p:spPr>
          <a:xfrm flipV="1">
            <a:off x="722313" y="835025"/>
            <a:ext cx="11512550" cy="4763"/>
          </a:xfrm>
          <a:prstGeom prst="line">
            <a:avLst/>
          </a:prstGeom>
          <a:ln w="381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文本框 102"/>
          <p:cNvSpPr txBox="1"/>
          <p:nvPr/>
        </p:nvSpPr>
        <p:spPr>
          <a:xfrm>
            <a:off x="864235" y="988060"/>
            <a:ext cx="6182360" cy="3987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en-US" sz="20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3.3  OpenRefine</a:t>
            </a:r>
            <a:r>
              <a:rPr lang="zh-CN" sz="20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数据清洗实例操作</a:t>
            </a:r>
            <a:endParaRPr lang="zh-CN" altLang="en-US" sz="2000" b="1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1361440" y="1537335"/>
            <a:ext cx="5685155" cy="33718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/>
            <a:r>
              <a:rPr lang="en-US" sz="16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1</a:t>
            </a:r>
            <a:r>
              <a:rPr lang="zh-CN" sz="16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．更清晰地显示数据</a:t>
            </a:r>
            <a:endParaRPr lang="zh-CN" altLang="en-US" sz="160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1548765" y="1874520"/>
            <a:ext cx="5685155" cy="235331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81940">
              <a:lnSpc>
                <a:spcPct val="150000"/>
              </a:lnSpc>
            </a:pPr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Text facet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（文本透视）是</a:t>
            </a:r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OpenRefine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的核心功能之一，在招聘信息数据集中包含的城市或者国家等名称的列，若想大致了解这个字段都有哪些值和这些值的统计次数有多少，那么就可以使用文本透视功能。在</a:t>
            </a:r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Categories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列菜单中选择</a:t>
            </a:r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Facet→Text facet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命令，结果会出现在屏幕左侧的</a:t>
            </a:r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Facet/Filter 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页中，如图所示。</a:t>
            </a:r>
          </a:p>
          <a:p>
            <a:pPr indent="281940">
              <a:lnSpc>
                <a:spcPct val="150000"/>
              </a:lnSpc>
            </a:pP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现在就可以在屏幕左侧的</a:t>
            </a:r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Facet/Filter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页面中清楚地看到各个公司福利的归类，在每组的右下角还显示了这些数据的行数，如图所示。</a:t>
            </a:r>
            <a:endParaRPr lang="zh-CN" altLang="en-US" sz="140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pic>
        <p:nvPicPr>
          <p:cNvPr id="16" name="图片 15"/>
          <p:cNvPicPr/>
          <p:nvPr/>
        </p:nvPicPr>
        <p:blipFill>
          <a:blip r:embed="rId2"/>
          <a:stretch>
            <a:fillRect/>
          </a:stretch>
        </p:blipFill>
        <p:spPr>
          <a:xfrm>
            <a:off x="2120900" y="4257040"/>
            <a:ext cx="3552190" cy="187706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7" name="图片 16"/>
          <p:cNvPicPr/>
          <p:nvPr/>
        </p:nvPicPr>
        <p:blipFill>
          <a:blip r:embed="rId3"/>
          <a:stretch>
            <a:fillRect/>
          </a:stretch>
        </p:blipFill>
        <p:spPr>
          <a:xfrm>
            <a:off x="7370445" y="2041525"/>
            <a:ext cx="3844290" cy="27749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5" name="文本框 104"/>
          <p:cNvSpPr txBox="1"/>
          <p:nvPr/>
        </p:nvSpPr>
        <p:spPr>
          <a:xfrm>
            <a:off x="7370445" y="4816475"/>
            <a:ext cx="3870960" cy="41402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800100"/>
            <a:endParaRPr lang="zh-CN" sz="900" b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800100"/>
            <a:r>
              <a:rPr lang="en-US" sz="12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   Facet/Filter</a:t>
            </a:r>
            <a:r>
              <a:rPr lang="zh-CN" sz="12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页面</a:t>
            </a:r>
            <a:endParaRPr lang="zh-CN" altLang="en-US" sz="120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20" name="文本框 19"/>
          <p:cNvSpPr txBox="1"/>
          <p:nvPr/>
        </p:nvSpPr>
        <p:spPr>
          <a:xfrm>
            <a:off x="3161665" y="6220460"/>
            <a:ext cx="1777365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</a:t>
            </a:r>
            <a:r>
              <a:rPr lang="zh-CN" sz="120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文本透视</a:t>
            </a:r>
            <a:r>
              <a:rPr lang="en-US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34818" name="Rectangle 2"/>
          <p:cNvSpPr>
            <a:spLocks noGrp="1"/>
          </p:cNvSpPr>
          <p:nvPr>
            <p:ph type="title" idx="4294967295"/>
          </p:nvPr>
        </p:nvSpPr>
        <p:spPr>
          <a:xfrm>
            <a:off x="723900" y="0"/>
            <a:ext cx="8701088" cy="835025"/>
          </a:xfrm>
        </p:spPr>
        <p:txBody>
          <a:bodyPr vert="horz" wrap="square" lIns="91440" tIns="45720" rIns="91440" bIns="45720" anchor="b">
            <a:normAutofit/>
          </a:bodyPr>
          <a:lstStyle/>
          <a:p>
            <a:pPr algn="l" eaLnBrk="1" hangingPunct="1"/>
            <a:r>
              <a:rPr lang="en-US" altLang="zh-CN" sz="3200" smtClean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3.</a:t>
            </a:r>
            <a:r>
              <a:rPr lang="en-US" altLang="zh-CN" sz="3200" smtClean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OpenRefine简介及基本操作</a:t>
            </a:r>
            <a:endParaRPr lang="en-US" altLang="zh-CN" sz="3200" smtClean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cxnSp>
        <p:nvCxnSpPr>
          <p:cNvPr id="12" name="直接连接符 11"/>
          <p:cNvCxnSpPr/>
          <p:nvPr/>
        </p:nvCxnSpPr>
        <p:spPr>
          <a:xfrm flipV="1">
            <a:off x="722313" y="835025"/>
            <a:ext cx="11512550" cy="4763"/>
          </a:xfrm>
          <a:prstGeom prst="line">
            <a:avLst/>
          </a:prstGeom>
          <a:ln w="381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18" name="Rectangle 2"/>
          <p:cNvSpPr>
            <a:spLocks noGrp="1"/>
          </p:cNvSpPr>
          <p:nvPr>
            <p:ph type="title" idx="4294967295"/>
          </p:nvPr>
        </p:nvSpPr>
        <p:spPr>
          <a:xfrm>
            <a:off x="723900" y="0"/>
            <a:ext cx="8701088" cy="835025"/>
          </a:xfrm>
        </p:spPr>
        <p:txBody>
          <a:bodyPr vert="horz" wrap="square" lIns="91440" tIns="45720" rIns="91440" bIns="45720" anchor="b">
            <a:normAutofit/>
          </a:bodyPr>
          <a:lstStyle/>
          <a:p>
            <a:pPr algn="l" eaLnBrk="1" hangingPunct="1"/>
            <a:r>
              <a:rPr lang="en-US" altLang="zh-CN" sz="3200" smtClean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3.</a:t>
            </a:r>
            <a:r>
              <a:rPr lang="en-US" altLang="zh-CN" sz="3200" smtClean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OpenRefine简介及基本操作</a:t>
            </a:r>
            <a:endParaRPr lang="en-US" altLang="zh-CN" sz="3200" smtClean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cxnSp>
        <p:nvCxnSpPr>
          <p:cNvPr id="12" name="直接连接符 11"/>
          <p:cNvCxnSpPr/>
          <p:nvPr/>
        </p:nvCxnSpPr>
        <p:spPr>
          <a:xfrm flipV="1">
            <a:off x="722313" y="835025"/>
            <a:ext cx="11512550" cy="4763"/>
          </a:xfrm>
          <a:prstGeom prst="line">
            <a:avLst/>
          </a:prstGeom>
          <a:ln w="381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任意多边形 1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3132821" y="3724881"/>
            <a:ext cx="2902260" cy="1367360"/>
          </a:xfrm>
          <a:custGeom>
            <a:gdLst>
              <a:gd name="connsiteX0" fmla="*/ 0 w 2557463"/>
              <a:gd name="connsiteY0" fmla="*/ 0 h 1204913"/>
              <a:gd name="connsiteX1" fmla="*/ 2557463 w 2557463"/>
              <a:gd name="connsiteY1" fmla="*/ 0 h 1204913"/>
              <a:gd name="connsiteX2" fmla="*/ 2557463 w 2557463"/>
              <a:gd name="connsiteY2" fmla="*/ 474994 h 1204913"/>
              <a:gd name="connsiteX3" fmla="*/ 2512989 w 2557463"/>
              <a:gd name="connsiteY3" fmla="*/ 483973 h 1204913"/>
              <a:gd name="connsiteX4" fmla="*/ 2434453 w 2557463"/>
              <a:gd name="connsiteY4" fmla="*/ 602456 h 1204913"/>
              <a:gd name="connsiteX5" fmla="*/ 2512989 w 2557463"/>
              <a:gd name="connsiteY5" fmla="*/ 720939 h 1204913"/>
              <a:gd name="connsiteX6" fmla="*/ 2557463 w 2557463"/>
              <a:gd name="connsiteY6" fmla="*/ 729918 h 1204913"/>
              <a:gd name="connsiteX7" fmla="*/ 2557463 w 2557463"/>
              <a:gd name="connsiteY7" fmla="*/ 1204913 h 1204913"/>
              <a:gd name="connsiteX8" fmla="*/ 0 w 2557463"/>
              <a:gd name="connsiteY8" fmla="*/ 1204913 h 1204913"/>
              <a:gd name="connsiteX9" fmla="*/ 0 w 2557463"/>
              <a:gd name="connsiteY9" fmla="*/ 728160 h 1204913"/>
              <a:gd name="connsiteX10" fmla="*/ 35764 w 2557463"/>
              <a:gd name="connsiteY10" fmla="*/ 720939 h 1204913"/>
              <a:gd name="connsiteX11" fmla="*/ 114300 w 2557463"/>
              <a:gd name="connsiteY11" fmla="*/ 602456 h 1204913"/>
              <a:gd name="connsiteX12" fmla="*/ 35764 w 2557463"/>
              <a:gd name="connsiteY12" fmla="*/ 483973 h 1204913"/>
              <a:gd name="connsiteX13" fmla="*/ 0 w 2557463"/>
              <a:gd name="connsiteY13" fmla="*/ 476753 h 12049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2557463" h="1204913">
                <a:moveTo>
                  <a:pt x="0" y="0"/>
                </a:moveTo>
                <a:lnTo>
                  <a:pt x="2557463" y="0"/>
                </a:lnTo>
                <a:lnTo>
                  <a:pt x="2557463" y="474994"/>
                </a:lnTo>
                <a:lnTo>
                  <a:pt x="2512989" y="483973"/>
                </a:lnTo>
                <a:cubicBezTo>
                  <a:pt x="2466837" y="503494"/>
                  <a:pt x="2434453" y="549193"/>
                  <a:pt x="2434453" y="602456"/>
                </a:cubicBezTo>
                <a:cubicBezTo>
                  <a:pt x="2434453" y="655719"/>
                  <a:pt x="2466837" y="701418"/>
                  <a:pt x="2512989" y="720939"/>
                </a:cubicBezTo>
                <a:lnTo>
                  <a:pt x="2557463" y="729918"/>
                </a:lnTo>
                <a:lnTo>
                  <a:pt x="2557463" y="1204913"/>
                </a:lnTo>
                <a:lnTo>
                  <a:pt x="0" y="1204913"/>
                </a:lnTo>
                <a:lnTo>
                  <a:pt x="0" y="728160"/>
                </a:lnTo>
                <a:lnTo>
                  <a:pt x="35764" y="720939"/>
                </a:lnTo>
                <a:cubicBezTo>
                  <a:pt x="81916" y="701418"/>
                  <a:pt x="114300" y="655719"/>
                  <a:pt x="114300" y="602456"/>
                </a:cubicBezTo>
                <a:cubicBezTo>
                  <a:pt x="114300" y="549193"/>
                  <a:pt x="81916" y="503494"/>
                  <a:pt x="35764" y="483973"/>
                </a:cubicBezTo>
                <a:lnTo>
                  <a:pt x="0" y="476753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txBody>
          <a:bodyPr wrap="square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buFont typeface="Arial" pitchFamily="34" charset="0"/>
              <a:buNone/>
              <a:defRPr/>
            </a:pPr>
            <a:r>
              <a:rPr lang="zh-CN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删除数据集中的重复数据</a:t>
            </a:r>
            <a:endParaRPr lang="zh-CN" altLang="en-US" sz="18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3" name="任意多边形 2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6156916" y="3724881"/>
            <a:ext cx="2902260" cy="1367360"/>
          </a:xfrm>
          <a:custGeom>
            <a:gdLst>
              <a:gd name="connsiteX0" fmla="*/ 0 w 2557463"/>
              <a:gd name="connsiteY0" fmla="*/ 0 h 1204913"/>
              <a:gd name="connsiteX1" fmla="*/ 2557463 w 2557463"/>
              <a:gd name="connsiteY1" fmla="*/ 0 h 1204913"/>
              <a:gd name="connsiteX2" fmla="*/ 2557463 w 2557463"/>
              <a:gd name="connsiteY2" fmla="*/ 474994 h 1204913"/>
              <a:gd name="connsiteX3" fmla="*/ 2512989 w 2557463"/>
              <a:gd name="connsiteY3" fmla="*/ 483973 h 1204913"/>
              <a:gd name="connsiteX4" fmla="*/ 2434453 w 2557463"/>
              <a:gd name="connsiteY4" fmla="*/ 602456 h 1204913"/>
              <a:gd name="connsiteX5" fmla="*/ 2512989 w 2557463"/>
              <a:gd name="connsiteY5" fmla="*/ 720939 h 1204913"/>
              <a:gd name="connsiteX6" fmla="*/ 2557463 w 2557463"/>
              <a:gd name="connsiteY6" fmla="*/ 729918 h 1204913"/>
              <a:gd name="connsiteX7" fmla="*/ 2557463 w 2557463"/>
              <a:gd name="connsiteY7" fmla="*/ 1204913 h 1204913"/>
              <a:gd name="connsiteX8" fmla="*/ 0 w 2557463"/>
              <a:gd name="connsiteY8" fmla="*/ 1204913 h 1204913"/>
              <a:gd name="connsiteX9" fmla="*/ 0 w 2557463"/>
              <a:gd name="connsiteY9" fmla="*/ 728160 h 1204913"/>
              <a:gd name="connsiteX10" fmla="*/ 35764 w 2557463"/>
              <a:gd name="connsiteY10" fmla="*/ 720939 h 1204913"/>
              <a:gd name="connsiteX11" fmla="*/ 114300 w 2557463"/>
              <a:gd name="connsiteY11" fmla="*/ 602456 h 1204913"/>
              <a:gd name="connsiteX12" fmla="*/ 35764 w 2557463"/>
              <a:gd name="connsiteY12" fmla="*/ 483973 h 1204913"/>
              <a:gd name="connsiteX13" fmla="*/ 0 w 2557463"/>
              <a:gd name="connsiteY13" fmla="*/ 476753 h 12049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2557463" h="1204913">
                <a:moveTo>
                  <a:pt x="0" y="0"/>
                </a:moveTo>
                <a:lnTo>
                  <a:pt x="2557463" y="0"/>
                </a:lnTo>
                <a:lnTo>
                  <a:pt x="2557463" y="474994"/>
                </a:lnTo>
                <a:lnTo>
                  <a:pt x="2512989" y="483973"/>
                </a:lnTo>
                <a:cubicBezTo>
                  <a:pt x="2466837" y="503494"/>
                  <a:pt x="2434453" y="549193"/>
                  <a:pt x="2434453" y="602456"/>
                </a:cubicBezTo>
                <a:cubicBezTo>
                  <a:pt x="2434453" y="655719"/>
                  <a:pt x="2466837" y="701418"/>
                  <a:pt x="2512989" y="720939"/>
                </a:cubicBezTo>
                <a:lnTo>
                  <a:pt x="2557463" y="729918"/>
                </a:lnTo>
                <a:lnTo>
                  <a:pt x="2557463" y="1204913"/>
                </a:lnTo>
                <a:lnTo>
                  <a:pt x="0" y="1204913"/>
                </a:lnTo>
                <a:lnTo>
                  <a:pt x="0" y="728160"/>
                </a:lnTo>
                <a:lnTo>
                  <a:pt x="35764" y="720939"/>
                </a:lnTo>
                <a:cubicBezTo>
                  <a:pt x="81916" y="701418"/>
                  <a:pt x="114300" y="655719"/>
                  <a:pt x="114300" y="602456"/>
                </a:cubicBezTo>
                <a:cubicBezTo>
                  <a:pt x="114300" y="549193"/>
                  <a:pt x="81916" y="503494"/>
                  <a:pt x="35764" y="483973"/>
                </a:cubicBezTo>
                <a:lnTo>
                  <a:pt x="0" y="476753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wrap="square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buFont typeface="Arial" pitchFamily="34" charset="0"/>
              <a:buNone/>
              <a:defRPr/>
            </a:pPr>
            <a:r>
              <a:rPr lang="zh-CN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撤销错误操作</a:t>
            </a:r>
            <a:endParaRPr lang="zh-CN" altLang="en-US" sz="18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5" name="任意多边形 4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1620774" y="1817528"/>
            <a:ext cx="2902260" cy="1367360"/>
          </a:xfrm>
          <a:custGeom>
            <a:gdLst>
              <a:gd name="connsiteX0" fmla="*/ 0 w 2557463"/>
              <a:gd name="connsiteY0" fmla="*/ 0 h 1204913"/>
              <a:gd name="connsiteX1" fmla="*/ 2557463 w 2557463"/>
              <a:gd name="connsiteY1" fmla="*/ 0 h 1204913"/>
              <a:gd name="connsiteX2" fmla="*/ 2557463 w 2557463"/>
              <a:gd name="connsiteY2" fmla="*/ 474994 h 1204913"/>
              <a:gd name="connsiteX3" fmla="*/ 2512989 w 2557463"/>
              <a:gd name="connsiteY3" fmla="*/ 483973 h 1204913"/>
              <a:gd name="connsiteX4" fmla="*/ 2434453 w 2557463"/>
              <a:gd name="connsiteY4" fmla="*/ 602456 h 1204913"/>
              <a:gd name="connsiteX5" fmla="*/ 2512989 w 2557463"/>
              <a:gd name="connsiteY5" fmla="*/ 720939 h 1204913"/>
              <a:gd name="connsiteX6" fmla="*/ 2557463 w 2557463"/>
              <a:gd name="connsiteY6" fmla="*/ 729918 h 1204913"/>
              <a:gd name="connsiteX7" fmla="*/ 2557463 w 2557463"/>
              <a:gd name="connsiteY7" fmla="*/ 1204913 h 1204913"/>
              <a:gd name="connsiteX8" fmla="*/ 0 w 2557463"/>
              <a:gd name="connsiteY8" fmla="*/ 1204913 h 1204913"/>
              <a:gd name="connsiteX9" fmla="*/ 0 w 2557463"/>
              <a:gd name="connsiteY9" fmla="*/ 728160 h 1204913"/>
              <a:gd name="connsiteX10" fmla="*/ 35764 w 2557463"/>
              <a:gd name="connsiteY10" fmla="*/ 720939 h 1204913"/>
              <a:gd name="connsiteX11" fmla="*/ 114300 w 2557463"/>
              <a:gd name="connsiteY11" fmla="*/ 602456 h 1204913"/>
              <a:gd name="connsiteX12" fmla="*/ 35764 w 2557463"/>
              <a:gd name="connsiteY12" fmla="*/ 483973 h 1204913"/>
              <a:gd name="connsiteX13" fmla="*/ 0 w 2557463"/>
              <a:gd name="connsiteY13" fmla="*/ 476753 h 12049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2557463" h="1204913">
                <a:moveTo>
                  <a:pt x="0" y="0"/>
                </a:moveTo>
                <a:lnTo>
                  <a:pt x="2557463" y="0"/>
                </a:lnTo>
                <a:lnTo>
                  <a:pt x="2557463" y="474994"/>
                </a:lnTo>
                <a:lnTo>
                  <a:pt x="2512989" y="483973"/>
                </a:lnTo>
                <a:cubicBezTo>
                  <a:pt x="2466837" y="503494"/>
                  <a:pt x="2434453" y="549193"/>
                  <a:pt x="2434453" y="602456"/>
                </a:cubicBezTo>
                <a:cubicBezTo>
                  <a:pt x="2434453" y="655719"/>
                  <a:pt x="2466837" y="701418"/>
                  <a:pt x="2512989" y="720939"/>
                </a:cubicBezTo>
                <a:lnTo>
                  <a:pt x="2557463" y="729918"/>
                </a:lnTo>
                <a:lnTo>
                  <a:pt x="2557463" y="1204913"/>
                </a:lnTo>
                <a:lnTo>
                  <a:pt x="0" y="1204913"/>
                </a:lnTo>
                <a:lnTo>
                  <a:pt x="0" y="728160"/>
                </a:lnTo>
                <a:lnTo>
                  <a:pt x="35764" y="720939"/>
                </a:lnTo>
                <a:cubicBezTo>
                  <a:pt x="81916" y="701418"/>
                  <a:pt x="114300" y="655719"/>
                  <a:pt x="114300" y="602456"/>
                </a:cubicBezTo>
                <a:cubicBezTo>
                  <a:pt x="114300" y="549193"/>
                  <a:pt x="81916" y="503494"/>
                  <a:pt x="35764" y="483973"/>
                </a:cubicBezTo>
                <a:lnTo>
                  <a:pt x="0" y="476753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wrap="square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buFont typeface="Arial" pitchFamily="34" charset="0"/>
              <a:buNone/>
              <a:defRPr/>
            </a:pPr>
            <a:r>
              <a:rPr lang="zh-CN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更清晰地显示数据</a:t>
            </a:r>
            <a:endParaRPr lang="zh-CN" altLang="en-US" sz="18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6" name="任意多边形 5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4644869" y="1818163"/>
            <a:ext cx="2902260" cy="1367360"/>
          </a:xfrm>
          <a:custGeom>
            <a:gdLst>
              <a:gd name="connsiteX0" fmla="*/ 0 w 2557463"/>
              <a:gd name="connsiteY0" fmla="*/ 0 h 1204913"/>
              <a:gd name="connsiteX1" fmla="*/ 2557463 w 2557463"/>
              <a:gd name="connsiteY1" fmla="*/ 0 h 1204913"/>
              <a:gd name="connsiteX2" fmla="*/ 2557463 w 2557463"/>
              <a:gd name="connsiteY2" fmla="*/ 474994 h 1204913"/>
              <a:gd name="connsiteX3" fmla="*/ 2512989 w 2557463"/>
              <a:gd name="connsiteY3" fmla="*/ 483973 h 1204913"/>
              <a:gd name="connsiteX4" fmla="*/ 2434453 w 2557463"/>
              <a:gd name="connsiteY4" fmla="*/ 602456 h 1204913"/>
              <a:gd name="connsiteX5" fmla="*/ 2512989 w 2557463"/>
              <a:gd name="connsiteY5" fmla="*/ 720939 h 1204913"/>
              <a:gd name="connsiteX6" fmla="*/ 2557463 w 2557463"/>
              <a:gd name="connsiteY6" fmla="*/ 729918 h 1204913"/>
              <a:gd name="connsiteX7" fmla="*/ 2557463 w 2557463"/>
              <a:gd name="connsiteY7" fmla="*/ 1204913 h 1204913"/>
              <a:gd name="connsiteX8" fmla="*/ 0 w 2557463"/>
              <a:gd name="connsiteY8" fmla="*/ 1204913 h 1204913"/>
              <a:gd name="connsiteX9" fmla="*/ 0 w 2557463"/>
              <a:gd name="connsiteY9" fmla="*/ 728160 h 1204913"/>
              <a:gd name="connsiteX10" fmla="*/ 35764 w 2557463"/>
              <a:gd name="connsiteY10" fmla="*/ 720939 h 1204913"/>
              <a:gd name="connsiteX11" fmla="*/ 114300 w 2557463"/>
              <a:gd name="connsiteY11" fmla="*/ 602456 h 1204913"/>
              <a:gd name="connsiteX12" fmla="*/ 35764 w 2557463"/>
              <a:gd name="connsiteY12" fmla="*/ 483973 h 1204913"/>
              <a:gd name="connsiteX13" fmla="*/ 0 w 2557463"/>
              <a:gd name="connsiteY13" fmla="*/ 476753 h 12049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2557463" h="1204913">
                <a:moveTo>
                  <a:pt x="0" y="0"/>
                </a:moveTo>
                <a:lnTo>
                  <a:pt x="2557463" y="0"/>
                </a:lnTo>
                <a:lnTo>
                  <a:pt x="2557463" y="474994"/>
                </a:lnTo>
                <a:lnTo>
                  <a:pt x="2512989" y="483973"/>
                </a:lnTo>
                <a:cubicBezTo>
                  <a:pt x="2466837" y="503494"/>
                  <a:pt x="2434453" y="549193"/>
                  <a:pt x="2434453" y="602456"/>
                </a:cubicBezTo>
                <a:cubicBezTo>
                  <a:pt x="2434453" y="655719"/>
                  <a:pt x="2466837" y="701418"/>
                  <a:pt x="2512989" y="720939"/>
                </a:cubicBezTo>
                <a:lnTo>
                  <a:pt x="2557463" y="729918"/>
                </a:lnTo>
                <a:lnTo>
                  <a:pt x="2557463" y="1204913"/>
                </a:lnTo>
                <a:lnTo>
                  <a:pt x="0" y="1204913"/>
                </a:lnTo>
                <a:lnTo>
                  <a:pt x="0" y="728160"/>
                </a:lnTo>
                <a:lnTo>
                  <a:pt x="35764" y="720939"/>
                </a:lnTo>
                <a:cubicBezTo>
                  <a:pt x="81916" y="701418"/>
                  <a:pt x="114300" y="655719"/>
                  <a:pt x="114300" y="602456"/>
                </a:cubicBezTo>
                <a:cubicBezTo>
                  <a:pt x="114300" y="549193"/>
                  <a:pt x="81916" y="503494"/>
                  <a:pt x="35764" y="483973"/>
                </a:cubicBezTo>
                <a:lnTo>
                  <a:pt x="0" y="476753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txBody>
          <a:bodyPr wrap="square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buFont typeface="Arial" pitchFamily="34" charset="0"/>
              <a:buNone/>
              <a:defRPr/>
            </a:pPr>
            <a:r>
              <a:rPr lang="zh-CN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修改错误的数据</a:t>
            </a:r>
            <a:endParaRPr lang="zh-CN" altLang="en-US" sz="18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7" name="任意多边形 6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7668965" y="1817528"/>
            <a:ext cx="2902260" cy="1367360"/>
          </a:xfrm>
          <a:custGeom>
            <a:gdLst>
              <a:gd name="connsiteX0" fmla="*/ 0 w 2557463"/>
              <a:gd name="connsiteY0" fmla="*/ 0 h 1204913"/>
              <a:gd name="connsiteX1" fmla="*/ 2557463 w 2557463"/>
              <a:gd name="connsiteY1" fmla="*/ 0 h 1204913"/>
              <a:gd name="connsiteX2" fmla="*/ 2557463 w 2557463"/>
              <a:gd name="connsiteY2" fmla="*/ 474994 h 1204913"/>
              <a:gd name="connsiteX3" fmla="*/ 2512989 w 2557463"/>
              <a:gd name="connsiteY3" fmla="*/ 483973 h 1204913"/>
              <a:gd name="connsiteX4" fmla="*/ 2434453 w 2557463"/>
              <a:gd name="connsiteY4" fmla="*/ 602456 h 1204913"/>
              <a:gd name="connsiteX5" fmla="*/ 2512989 w 2557463"/>
              <a:gd name="connsiteY5" fmla="*/ 720939 h 1204913"/>
              <a:gd name="connsiteX6" fmla="*/ 2557463 w 2557463"/>
              <a:gd name="connsiteY6" fmla="*/ 729918 h 1204913"/>
              <a:gd name="connsiteX7" fmla="*/ 2557463 w 2557463"/>
              <a:gd name="connsiteY7" fmla="*/ 1204913 h 1204913"/>
              <a:gd name="connsiteX8" fmla="*/ 0 w 2557463"/>
              <a:gd name="connsiteY8" fmla="*/ 1204913 h 1204913"/>
              <a:gd name="connsiteX9" fmla="*/ 0 w 2557463"/>
              <a:gd name="connsiteY9" fmla="*/ 728160 h 1204913"/>
              <a:gd name="connsiteX10" fmla="*/ 35764 w 2557463"/>
              <a:gd name="connsiteY10" fmla="*/ 720939 h 1204913"/>
              <a:gd name="connsiteX11" fmla="*/ 114300 w 2557463"/>
              <a:gd name="connsiteY11" fmla="*/ 602456 h 1204913"/>
              <a:gd name="connsiteX12" fmla="*/ 35764 w 2557463"/>
              <a:gd name="connsiteY12" fmla="*/ 483973 h 1204913"/>
              <a:gd name="connsiteX13" fmla="*/ 0 w 2557463"/>
              <a:gd name="connsiteY13" fmla="*/ 476753 h 12049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2557463" h="1204913">
                <a:moveTo>
                  <a:pt x="0" y="0"/>
                </a:moveTo>
                <a:lnTo>
                  <a:pt x="2557463" y="0"/>
                </a:lnTo>
                <a:lnTo>
                  <a:pt x="2557463" y="474994"/>
                </a:lnTo>
                <a:lnTo>
                  <a:pt x="2512989" y="483973"/>
                </a:lnTo>
                <a:cubicBezTo>
                  <a:pt x="2466837" y="503494"/>
                  <a:pt x="2434453" y="549193"/>
                  <a:pt x="2434453" y="602456"/>
                </a:cubicBezTo>
                <a:cubicBezTo>
                  <a:pt x="2434453" y="655719"/>
                  <a:pt x="2466837" y="701418"/>
                  <a:pt x="2512989" y="720939"/>
                </a:cubicBezTo>
                <a:lnTo>
                  <a:pt x="2557463" y="729918"/>
                </a:lnTo>
                <a:lnTo>
                  <a:pt x="2557463" y="1204913"/>
                </a:lnTo>
                <a:lnTo>
                  <a:pt x="0" y="1204913"/>
                </a:lnTo>
                <a:lnTo>
                  <a:pt x="0" y="728160"/>
                </a:lnTo>
                <a:lnTo>
                  <a:pt x="35764" y="720939"/>
                </a:lnTo>
                <a:cubicBezTo>
                  <a:pt x="81916" y="701418"/>
                  <a:pt x="114300" y="655719"/>
                  <a:pt x="114300" y="602456"/>
                </a:cubicBezTo>
                <a:cubicBezTo>
                  <a:pt x="114300" y="549193"/>
                  <a:pt x="81916" y="503494"/>
                  <a:pt x="35764" y="483973"/>
                </a:cubicBezTo>
                <a:lnTo>
                  <a:pt x="0" y="476753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wrap="square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buFont typeface="Arial" pitchFamily="34" charset="0"/>
              <a:buNone/>
              <a:defRPr/>
            </a:pPr>
            <a:r>
              <a:rPr lang="zh-CN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根据用户使用习惯改变列表</a:t>
            </a:r>
            <a:endParaRPr lang="zh-CN" altLang="en-US" sz="18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文本框 13"/>
          <p:cNvSpPr txBox="1"/>
          <p:nvPr/>
        </p:nvSpPr>
        <p:spPr>
          <a:xfrm>
            <a:off x="1099185" y="1026160"/>
            <a:ext cx="5956935" cy="3987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sz="20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4.1  DataWrangler软件概述</a:t>
            </a:r>
            <a:endParaRPr lang="zh-CN" altLang="en-US" sz="2000" b="1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1313180" y="1581785"/>
            <a:ext cx="9143365" cy="11988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81940">
              <a:lnSpc>
                <a:spcPct val="150000"/>
              </a:lnSpc>
            </a:pPr>
            <a:r>
              <a:rPr lang="en-US" sz="16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DataWrangler</a:t>
            </a:r>
            <a:r>
              <a:rPr lang="zh-CN" sz="16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（中文译名：牧马人）是一款由斯坦福大学开发的在线数据清洗、数据重组软件，如图所示，主要用于去除无效数据，将数据整理成用户需要的格式等。使用</a:t>
            </a:r>
            <a:r>
              <a:rPr lang="en-US" sz="16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DataWrangler</a:t>
            </a:r>
            <a:r>
              <a:rPr lang="zh-CN" sz="16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能节约用户花在数据整理上的时间，从而使其有更多的精力用于数据分析。</a:t>
            </a:r>
            <a:endParaRPr lang="zh-CN" altLang="en-US" sz="160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pic>
        <p:nvPicPr>
          <p:cNvPr id="16" name="图片 15"/>
          <p:cNvPicPr/>
          <p:nvPr/>
        </p:nvPicPr>
        <p:blipFill>
          <a:blip r:embed="rId2"/>
          <a:stretch>
            <a:fillRect/>
          </a:stretch>
        </p:blipFill>
        <p:spPr>
          <a:xfrm>
            <a:off x="1433195" y="2780665"/>
            <a:ext cx="9022715" cy="349377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7" name="文本框 106"/>
          <p:cNvSpPr txBox="1"/>
          <p:nvPr/>
        </p:nvSpPr>
        <p:spPr>
          <a:xfrm>
            <a:off x="3404235" y="6274435"/>
            <a:ext cx="5080000" cy="43751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/>
            <a:r>
              <a:rPr lang="en-US" sz="105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</a:t>
            </a:r>
            <a:endParaRPr lang="zh-CN" sz="900" b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0" algn="ctr"/>
            <a:r>
              <a:rPr lang="en-US" sz="12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DataWrangler</a:t>
            </a:r>
            <a:r>
              <a:rPr lang="zh-CN" sz="12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网址入口</a:t>
            </a:r>
            <a:endParaRPr lang="zh-CN" altLang="en-US" sz="120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34818" name="Rectangle 2"/>
          <p:cNvSpPr>
            <a:spLocks noGrp="1"/>
          </p:cNvSpPr>
          <p:nvPr>
            <p:ph type="title" idx="4294967295"/>
          </p:nvPr>
        </p:nvSpPr>
        <p:spPr>
          <a:xfrm>
            <a:off x="723900" y="0"/>
            <a:ext cx="8701088" cy="835025"/>
          </a:xfrm>
        </p:spPr>
        <p:txBody>
          <a:bodyPr vert="horz" wrap="square" lIns="91440" tIns="45720" rIns="91440" bIns="45720" anchor="b">
            <a:normAutofit/>
          </a:bodyPr>
          <a:lstStyle/>
          <a:p>
            <a:pPr algn="l" eaLnBrk="1" hangingPunct="1"/>
            <a:r>
              <a:rPr lang="en-US" altLang="zh-CN" sz="3200" smtClean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4.</a:t>
            </a:r>
            <a:r>
              <a:rPr lang="en-US" altLang="zh-CN" sz="3200" smtClean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DataWrangler简介及基本操作</a:t>
            </a:r>
            <a:endParaRPr lang="en-US" altLang="zh-CN" sz="3200" smtClean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cxnSp>
        <p:nvCxnSpPr>
          <p:cNvPr id="12" name="直接连接符 11"/>
          <p:cNvCxnSpPr/>
          <p:nvPr/>
        </p:nvCxnSpPr>
        <p:spPr>
          <a:xfrm flipV="1">
            <a:off x="722313" y="835025"/>
            <a:ext cx="11512550" cy="4763"/>
          </a:xfrm>
          <a:prstGeom prst="line">
            <a:avLst/>
          </a:prstGeom>
          <a:ln w="381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文本框 106"/>
          <p:cNvSpPr txBox="1"/>
          <p:nvPr/>
        </p:nvSpPr>
        <p:spPr>
          <a:xfrm>
            <a:off x="1099185" y="904240"/>
            <a:ext cx="5956935" cy="3987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sz="20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4.2  DataWrangler基本操作</a:t>
            </a:r>
            <a:endParaRPr lang="zh-CN" altLang="en-US" sz="2000" b="1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1195705" y="1412240"/>
            <a:ext cx="9396095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81940"/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在浏览器的地址栏中输入</a:t>
            </a:r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DataWrangler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的地址：</a:t>
            </a:r>
            <a:r>
              <a:rPr lang="en-US" sz="1400" b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hlinkClick/>
              </a:rPr>
              <a:t>http://vis.stanford. edu/wranglr/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，进入</a:t>
            </a:r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DataWrangler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的主页面，单击</a:t>
            </a:r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TRY IT NOW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按钮进入</a:t>
            </a:r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DataWrangler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获取输入数据的界面，如图</a:t>
            </a:r>
            <a:r>
              <a:rPr lang="en-US" alt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1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所示。</a:t>
            </a:r>
            <a:endParaRPr lang="zh-CN" altLang="en-US" sz="140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1254760" y="1934210"/>
            <a:ext cx="9337040" cy="73723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81940"/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界面中提供了</a:t>
            </a:r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Crime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、</a:t>
            </a:r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Labor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、</a:t>
            </a:r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Migration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三个示例数据集，要处理自己的数据，只要将需要清洗的数据集直接粘贴到数据输入区域即可。单击右上方的</a:t>
            </a:r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Wrangle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按钮，即进入数据处理界面，开始数据的整理和修复，数据处理主界面如图</a:t>
            </a:r>
            <a:r>
              <a:rPr lang="en-US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2</a:t>
            </a:r>
            <a:r>
              <a:rPr lang="zh-CN" sz="1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所示。</a:t>
            </a:r>
            <a:endParaRPr lang="zh-CN" altLang="en-US" sz="140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pic>
        <p:nvPicPr>
          <p:cNvPr id="17" name="图片 16"/>
          <p:cNvPicPr/>
          <p:nvPr/>
        </p:nvPicPr>
        <p:blipFill>
          <a:blip r:embed="rId2"/>
          <a:stretch>
            <a:fillRect/>
          </a:stretch>
        </p:blipFill>
        <p:spPr>
          <a:xfrm>
            <a:off x="722630" y="2764155"/>
            <a:ext cx="5397500" cy="287718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8" name="文本框 107"/>
          <p:cNvSpPr txBox="1"/>
          <p:nvPr/>
        </p:nvSpPr>
        <p:spPr>
          <a:xfrm>
            <a:off x="1040130" y="5773420"/>
            <a:ext cx="5080000" cy="43751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/>
            <a:r>
              <a:rPr lang="en-US" sz="105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</a:t>
            </a:r>
            <a:endParaRPr lang="zh-CN" sz="900" b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0" algn="ctr"/>
            <a:r>
              <a:rPr lang="zh-CN" sz="12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图</a:t>
            </a:r>
            <a:r>
              <a:rPr lang="en-US" sz="12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1  DataWrangler</a:t>
            </a:r>
            <a:r>
              <a:rPr lang="zh-CN" sz="12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的数据输入界面</a:t>
            </a:r>
            <a:endParaRPr lang="zh-CN" altLang="en-US" sz="120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grpSp>
        <p:nvGrpSpPr>
          <p:cNvPr id="21" name="组合 20"/>
          <p:cNvGrpSpPr/>
          <p:nvPr/>
        </p:nvGrpSpPr>
        <p:grpSpPr>
          <a:xfrm>
            <a:off x="6600825" y="2764155"/>
            <a:ext cx="4875530" cy="3572492"/>
            <a:chOff x="1213" y="2108"/>
            <a:chExt cx="11974" cy="7653"/>
          </a:xfrm>
        </p:grpSpPr>
        <p:pic>
          <p:nvPicPr>
            <p:cNvPr id="14" name="图片 484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213" y="2108"/>
              <a:ext cx="11974" cy="6585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0" name="文本框 19"/>
            <p:cNvSpPr txBox="1"/>
            <p:nvPr/>
          </p:nvSpPr>
          <p:spPr>
            <a:xfrm>
              <a:off x="3199" y="9171"/>
              <a:ext cx="8000" cy="590"/>
            </a:xfrm>
            <a:prstGeom prst="rect">
              <a:avLst/>
            </a:prstGeom>
            <a:noFill/>
            <a:ln w="9525"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2F2F2"/>
                  </a:solidFill>
                </a14:hiddenFill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indent="0" algn="ctr"/>
              <a:r>
                <a:rPr lang="en-US" sz="1200" b="0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  </a:t>
              </a:r>
              <a:r>
                <a:rPr lang="zh-CN" altLang="en-US" sz="1200" b="0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图</a:t>
              </a:r>
              <a:r>
                <a:rPr lang="en-US" altLang="zh-CN" sz="1200" b="0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2  </a:t>
              </a:r>
              <a:r>
                <a:rPr lang="zh-CN" sz="1200" b="0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数据处理主界面</a:t>
              </a:r>
              <a:endParaRPr lang="zh-CN" altLang="en-US" sz="120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</p:txBody>
        </p:sp>
      </p:grpSp>
      <p:sp>
        <p:nvSpPr>
          <p:cNvPr id="34818" name="Rectangle 2"/>
          <p:cNvSpPr>
            <a:spLocks noGrp="1"/>
          </p:cNvSpPr>
          <p:nvPr>
            <p:ph type="title" idx="4294967295"/>
          </p:nvPr>
        </p:nvSpPr>
        <p:spPr>
          <a:xfrm>
            <a:off x="723900" y="0"/>
            <a:ext cx="8701088" cy="835025"/>
          </a:xfrm>
        </p:spPr>
        <p:txBody>
          <a:bodyPr vert="horz" wrap="square" lIns="91440" tIns="45720" rIns="91440" bIns="45720" anchor="b">
            <a:normAutofit/>
          </a:bodyPr>
          <a:lstStyle/>
          <a:p>
            <a:pPr algn="l" eaLnBrk="1" hangingPunct="1"/>
            <a:r>
              <a:rPr lang="en-US" altLang="zh-CN" sz="3200" smtClean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4.</a:t>
            </a:r>
            <a:r>
              <a:rPr lang="en-US" altLang="zh-CN" sz="3200" smtClean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DataWrangler简介及基本操作</a:t>
            </a:r>
            <a:endParaRPr lang="en-US" altLang="zh-CN" sz="3200" smtClean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cxnSp>
        <p:nvCxnSpPr>
          <p:cNvPr id="12" name="直接连接符 11"/>
          <p:cNvCxnSpPr/>
          <p:nvPr/>
        </p:nvCxnSpPr>
        <p:spPr>
          <a:xfrm flipV="1">
            <a:off x="722313" y="835025"/>
            <a:ext cx="11512550" cy="4763"/>
          </a:xfrm>
          <a:prstGeom prst="line">
            <a:avLst/>
          </a:prstGeom>
          <a:ln w="381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ntr" presetSubtype="4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https://d.book118.com/577121062001006044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160010"/>
  <p:tag name="KSO_WM_UNIT_CLEAR" val="1"/>
  <p:tag name="KSO_WM_UNIT_COMPATIBLE" val="0"/>
  <p:tag name="KSO_WM_UNIT_FILL_FORE_SCHEMECOLOR_INDEX" val="7"/>
  <p:tag name="KSO_WM_UNIT_FILL_TYPE" val="1"/>
  <p:tag name="KSO_WM_UNIT_HIGHLIGHT" val="0"/>
  <p:tag name="KSO_WM_UNIT_ID" val="diagram160010_5*l_h_f*1_4_1"/>
  <p:tag name="KSO_WM_UNIT_INDEX" val="1_4_1"/>
  <p:tag name="KSO_WM_UNIT_LAYERLEVEL" val="1_1_1"/>
  <p:tag name="KSO_WM_UNIT_PRESET_TEXT_INDEX" val="2"/>
  <p:tag name="KSO_WM_UNIT_PRESET_TEXT_LEN" val="30"/>
  <p:tag name="KSO_WM_UNIT_TEXT_FILL_FORE_SCHEMECOLOR_INDEX" val="14"/>
  <p:tag name="KSO_WM_UNIT_TEXT_FILL_TYPE" val="1"/>
  <p:tag name="KSO_WM_UNIT_TYPE" val="l_h_f"/>
  <p:tag name="KSO_WM_UNIT_VALUE" val="44"/>
</p:tagLst>
</file>

<file path=ppt/tags/tag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160010"/>
  <p:tag name="KSO_WM_UNIT_CLEAR" val="1"/>
  <p:tag name="KSO_WM_UNIT_COMPATIBLE" val="0"/>
  <p:tag name="KSO_WM_UNIT_FILL_FORE_SCHEMECOLOR_INDEX" val="8"/>
  <p:tag name="KSO_WM_UNIT_FILL_TYPE" val="1"/>
  <p:tag name="KSO_WM_UNIT_HIGHLIGHT" val="0"/>
  <p:tag name="KSO_WM_UNIT_ID" val="diagram160010_5*l_h_f*1_5_1"/>
  <p:tag name="KSO_WM_UNIT_INDEX" val="1_5_1"/>
  <p:tag name="KSO_WM_UNIT_LAYERLEVEL" val="1_1_1"/>
  <p:tag name="KSO_WM_UNIT_PRESET_TEXT_INDEX" val="2"/>
  <p:tag name="KSO_WM_UNIT_PRESET_TEXT_LEN" val="30"/>
  <p:tag name="KSO_WM_UNIT_TEXT_FILL_FORE_SCHEMECOLOR_INDEX" val="14"/>
  <p:tag name="KSO_WM_UNIT_TEXT_FILL_TYPE" val="1"/>
  <p:tag name="KSO_WM_UNIT_TYPE" val="l_h_f"/>
  <p:tag name="KSO_WM_UNIT_VALUE" val="44"/>
</p:tagLst>
</file>

<file path=ppt/tags/tag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160010"/>
  <p:tag name="KSO_WM_UNIT_CLEAR" val="1"/>
  <p:tag name="KSO_WM_UNIT_COMPATIBLE" val="0"/>
  <p:tag name="KSO_WM_UNIT_FILL_FORE_SCHEMECOLOR_INDEX" val="5"/>
  <p:tag name="KSO_WM_UNIT_FILL_TYPE" val="1"/>
  <p:tag name="KSO_WM_UNIT_HIGHLIGHT" val="0"/>
  <p:tag name="KSO_WM_UNIT_ID" val="diagram160010_5*l_h_f*1_1_1"/>
  <p:tag name="KSO_WM_UNIT_INDEX" val="1_1_1"/>
  <p:tag name="KSO_WM_UNIT_LAYERLEVEL" val="1_1_1"/>
  <p:tag name="KSO_WM_UNIT_PRESET_TEXT_INDEX" val="2"/>
  <p:tag name="KSO_WM_UNIT_PRESET_TEXT_LEN" val="30"/>
  <p:tag name="KSO_WM_UNIT_TEXT_FILL_FORE_SCHEMECOLOR_INDEX" val="14"/>
  <p:tag name="KSO_WM_UNIT_TEXT_FILL_TYPE" val="1"/>
  <p:tag name="KSO_WM_UNIT_TYPE" val="l_h_f"/>
  <p:tag name="KSO_WM_UNIT_VALUE" val="44"/>
</p:tagLst>
</file>

<file path=ppt/tags/tag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160010"/>
  <p:tag name="KSO_WM_UNIT_CLEAR" val="1"/>
  <p:tag name="KSO_WM_UNIT_COMPATIBLE" val="0"/>
  <p:tag name="KSO_WM_UNIT_FILL_FORE_SCHEMECOLOR_INDEX" val="6"/>
  <p:tag name="KSO_WM_UNIT_FILL_TYPE" val="1"/>
  <p:tag name="KSO_WM_UNIT_HIGHLIGHT" val="0"/>
  <p:tag name="KSO_WM_UNIT_ID" val="diagram160010_5*l_h_f*1_2_1"/>
  <p:tag name="KSO_WM_UNIT_INDEX" val="1_2_1"/>
  <p:tag name="KSO_WM_UNIT_LAYERLEVEL" val="1_1_1"/>
  <p:tag name="KSO_WM_UNIT_PRESET_TEXT_INDEX" val="2"/>
  <p:tag name="KSO_WM_UNIT_PRESET_TEXT_LEN" val="30"/>
  <p:tag name="KSO_WM_UNIT_TEXT_FILL_FORE_SCHEMECOLOR_INDEX" val="14"/>
  <p:tag name="KSO_WM_UNIT_TEXT_FILL_TYPE" val="1"/>
  <p:tag name="KSO_WM_UNIT_TYPE" val="l_h_f"/>
  <p:tag name="KSO_WM_UNIT_VALUE" val="44"/>
</p:tagLst>
</file>

<file path=ppt/tags/tag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160010"/>
  <p:tag name="KSO_WM_UNIT_CLEAR" val="1"/>
  <p:tag name="KSO_WM_UNIT_COMPATIBLE" val="0"/>
  <p:tag name="KSO_WM_UNIT_FILL_FORE_SCHEMECOLOR_INDEX" val="5"/>
  <p:tag name="KSO_WM_UNIT_FILL_TYPE" val="1"/>
  <p:tag name="KSO_WM_UNIT_HIGHLIGHT" val="0"/>
  <p:tag name="KSO_WM_UNIT_ID" val="diagram160010_5*l_h_f*1_3_1"/>
  <p:tag name="KSO_WM_UNIT_INDEX" val="1_3_1"/>
  <p:tag name="KSO_WM_UNIT_LAYERLEVEL" val="1_1_1"/>
  <p:tag name="KSO_WM_UNIT_PRESET_TEXT_INDEX" val="2"/>
  <p:tag name="KSO_WM_UNIT_PRESET_TEXT_LEN" val="30"/>
  <p:tag name="KSO_WM_UNIT_TEXT_FILL_FORE_SCHEMECOLOR_INDEX" val="14"/>
  <p:tag name="KSO_WM_UNIT_TEXT_FILL_TYPE" val="1"/>
  <p:tag name="KSO_WM_UNIT_TYPE" val="l_h_f"/>
  <p:tag name="KSO_WM_UNIT_VALUE" val="44"/>
</p:tagLst>
</file>

<file path=ppt/tags/tag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Calibri Light</vt:lpstr>
      <vt:lpstr>宋体</vt:lpstr>
      <vt:lpstr>微软雅黑</vt:lpstr>
      <vt:lpstr>黑体</vt:lpstr>
      <vt:lpstr>Wingdings</vt:lpstr>
      <vt:lpstr>阿里巴巴普惠体 M</vt:lpstr>
      <vt:lpstr>Office Theme</vt:lpstr>
      <vt:lpstr>PowerPoint Presentation</vt:lpstr>
      <vt:lpstr>PowerPoint Presentation</vt:lpstr>
      <vt:lpstr>3.OpenRefine简介及基本操作</vt:lpstr>
      <vt:lpstr>3.OpenRefine简介及基本操作</vt:lpstr>
      <vt:lpstr>3.OpenRefine简介及基本操作</vt:lpstr>
      <vt:lpstr>3.OpenRefine简介及基本操作</vt:lpstr>
      <vt:lpstr>3.OpenRefine简介及基本操作</vt:lpstr>
      <vt:lpstr>3.OpenRefine简介及基本操作</vt:lpstr>
      <vt:lpstr>3.OpenRefine简介及基本操作</vt:lpstr>
      <vt:lpstr>3.OpenRefine简介及基本操作</vt:lpstr>
      <vt:lpstr>3.OpenRefine简介及基本操作</vt:lpstr>
      <vt:lpstr>4.DataWrangler简介及基本操作</vt:lpstr>
      <vt:lpstr>4.DataWrangler简介及基本操作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2024-09-18T01:56:14.743</cp:lastPrinted>
  <dcterms:created xsi:type="dcterms:W3CDTF">2024-09-17T17:56:14Z</dcterms:created>
  <dcterms:modified xsi:type="dcterms:W3CDTF">2024-09-17T17:56:16Z</dcterms:modified>
</cp:coreProperties>
</file>