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E544DD-24AB-474F-87E6-8349628971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DE1A15-236F-45A5-B8DC-B9826F364A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1B04DA-F72A-4B13-A8F4-B49027787D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E90831-EB7A-410B-903C-BFC7C8418C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16DBB8-32F3-486A-950A-AE4D945F4F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837C14-E1EE-41D8-8EE1-61C16EC6A1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C146EE-E424-4F1D-AEC7-7AA114B7BA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3CA0C7-F494-42F8-93D9-F2760461B2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F1030E-C0FB-4D1C-A28C-AA7D969F5F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367B15-3324-430A-8BD8-A12DF0F31F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B5F01D-4F44-4950-B12D-44FCE6D50A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14106510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共产党贫困治理的历史演进、理论阐释与实践启示</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2024-01-05</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共产党贫困治理的历史演进</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共产党贫困治理的理论阐释</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共产党贫困治理的实践启示</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共产党贫困治理的未来展望</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总结与思考</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共产党贫困治理的历史演进</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6" name="TextBox 6"/>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土地革命时期</a:t>
            </a:r>
          </a:p>
        </p:txBody>
      </p:sp>
      <p:sp>
        <p:nvSpPr>
          <p:cNvPr id="7" name="TextBox 7"/>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中国共产党在根据地开展土地改革，实现“耕者有其田”，提高农民生产积极性，改善贫困农民生活。</a:t>
            </a:r>
          </a:p>
        </p:txBody>
      </p:sp>
      <p:sp>
        <p:nvSpPr>
          <p:cNvPr id="8" name="AutoShape 8"/>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抗日战争时期</a:t>
            </a:r>
          </a:p>
        </p:txBody>
      </p:sp>
      <p:sp>
        <p:nvSpPr>
          <p:cNvPr id="11" name="TextBox 11"/>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中国共产党在抗日根据地实行减租减息政策，减轻农民负担，保障贫困群众的基本生活。</a:t>
            </a:r>
          </a:p>
        </p:txBody>
      </p:sp>
      <p:sp>
        <p:nvSpPr>
          <p:cNvPr id="12" name="AutoShape 12"/>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4" name="TextBox 14"/>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解放战争时期</a:t>
            </a:r>
          </a:p>
        </p:txBody>
      </p:sp>
      <p:sp>
        <p:nvSpPr>
          <p:cNvPr id="15" name="TextBox 15"/>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中国共产党在解放区开展土地改革，进一步解放农村生产力，为全国解放战争胜利奠定了物质基础。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建国前党的贫困治理理论与实践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社会主义建设时期</a:t>
            </a:r>
          </a:p>
        </p:txBody>
      </p:sp>
      <p:sp>
        <p:nvSpPr>
          <p:cNvPr id="14" name="TextBox 14"/>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中国共产党提出“农业是国民经济的基础”，强调农业现代化和农村经济发展，努力改善农民生活水平。</a:t>
            </a:r>
          </a:p>
        </p:txBody>
      </p:sp>
      <p:sp>
        <p:nvSpPr>
          <p:cNvPr id="15" name="TextBox 15"/>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改革开放时期</a:t>
            </a:r>
          </a:p>
        </p:txBody>
      </p:sp>
      <p:sp>
        <p:nvSpPr>
          <p:cNvPr id="16" name="TextBox 16"/>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中国共产党实行家庭联产承包责任制，激发农民生产积极性，推动农村经济发展，有效缓解农村贫困问题。</a:t>
            </a:r>
          </a:p>
        </p:txBody>
      </p:sp>
      <p:cxnSp>
        <p:nvCxnSpPr>
          <p:cNvPr id="17" name="Connector 17"/>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9" name="Connector 19"/>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0" name="AutoShape 20"/>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社会主义改造时期</a:t>
            </a:r>
          </a:p>
        </p:txBody>
      </p:sp>
      <p:sp>
        <p:nvSpPr>
          <p:cNvPr id="22" name="TextBox 22"/>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中国共产党领导农民进行农业集体化，实现农业合作化，提高农业生产效率，改善农村贫困面貌。</a:t>
            </a:r>
          </a:p>
        </p:txBody>
      </p:sp>
      <p:sp>
        <p:nvSpPr>
          <p:cNvPr id="23" name="Freeform 23"/>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建国后党的贫困治理理论与实践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精准扶贫战略</a:t>
            </a:r>
          </a:p>
        </p:txBody>
      </p:sp>
      <p:sp>
        <p:nvSpPr>
          <p:cNvPr id="9" name="TextBox 9"/>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中国共产党提出精准扶贫思想，制定精准扶贫方略，确保贫困人口全面脱贫。</a:t>
            </a:r>
          </a:p>
        </p:txBody>
      </p:sp>
      <p:sp>
        <p:nvSpPr>
          <p:cNvPr id="10" name="TextBox 10"/>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乡村振兴战略</a:t>
            </a:r>
          </a:p>
        </p:txBody>
      </p:sp>
      <p:sp>
        <p:nvSpPr>
          <p:cNvPr id="11" name="TextBox 11"/>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中国共产党提出乡村振兴战略，推动农村产业升级和农村现代化，巩固脱贫攻坚成果。</a:t>
            </a:r>
          </a:p>
        </p:txBody>
      </p:sp>
      <p:sp>
        <p:nvSpPr>
          <p:cNvPr id="12" name="TextBox 12"/>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全面小康社会</a:t>
            </a:r>
          </a:p>
        </p:txBody>
      </p:sp>
      <p:sp>
        <p:nvSpPr>
          <p:cNvPr id="13" name="TextBox 13"/>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中国共产党提出全面建成小康社会目标，确保全体人民共享改革发展成果，提升人民生活水平。</a:t>
            </a:r>
          </a:p>
        </p:txBody>
      </p:sp>
      <p:sp>
        <p:nvSpPr>
          <p:cNvPr id="14" name="AutoShape 14"/>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新时代党的贫困治理理论与实践</a:t>
              </a:r>
            </a:p>
          </p:txBody>
        </p:sp>
      </p:grpSp>
      <p:sp>
        <p:nvSpPr>
          <p:cNvPr id="41" name="AutoShape 41"/>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6" name="TextBox 46"/>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7" name="TextBox 47"/>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共产党贫困治理的理论阐释</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马克思主义贫困治理理论强调无产阶级政党在贫困治理中的领导作用，通过革命和改革消灭资本主义制度，实现生产资料公有制，从而消除贫困根源。</a:t>
            </a:r>
          </a:p>
        </p:txBody>
      </p:sp>
      <p:sp>
        <p:nvSpPr>
          <p:cNvPr id="6" name="AutoShape 6"/>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马克思主义贫困治理理论认为贫困是社会经济结构不合理的产物，只有改变生产方式和社会制度，才能从根本上解决贫困问题。</a:t>
            </a:r>
          </a:p>
        </p:txBody>
      </p:sp>
      <p:pic>
        <p:nvPicPr>
          <p:cNvPr id="8" name="Picture 8"/>
          <p:cNvPicPr>
            <a:picLocks noChangeAspect="1"/>
          </p:cNvPicPr>
          <p:nvPr/>
        </p:nvPicPr>
        <p:blipFill>
          <a:blip r:embed="rId3"/>
          <a:srcRect t="24147" b="24147"/>
          <a:stretch>
            <a:fillRect/>
          </a:stretch>
        </p:blipFill>
        <p:spPr>
          <a:xfrm>
            <a:off x="539110" y="1388509"/>
            <a:ext cx="2256056" cy="1267968"/>
          </a:xfrm>
          <a:prstGeom prst="rect">
            <a:avLst/>
          </a:prstGeom>
        </p:spPr>
      </p:pic>
      <p:pic>
        <p:nvPicPr>
          <p:cNvPr id="9" name="Picture 9"/>
          <p:cNvPicPr>
            <a:picLocks noChangeAspect="1"/>
          </p:cNvPicPr>
          <p:nvPr/>
        </p:nvPicPr>
        <p:blipFill>
          <a:blip r:embed="rId4"/>
          <a:srcRect t="14202" b="14202"/>
          <a:stretch>
            <a:fillRect/>
          </a:stretch>
        </p:blipFill>
        <p:spPr>
          <a:xfrm>
            <a:off x="9486879" y="3030193"/>
            <a:ext cx="2256056" cy="1267968"/>
          </a:xfrm>
          <a:prstGeom prst="rect">
            <a:avLst/>
          </a:prstGeom>
        </p:spPr>
      </p:pic>
      <p:sp>
        <p:nvSpPr>
          <p:cNvPr id="10" name="AutoShape 10"/>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马克思主义贫困治理理论重视人民群众的主体地位，认为贫困治理需要依靠广大人民群众的积极参与和自我解放。</a:t>
            </a:r>
          </a:p>
        </p:txBody>
      </p:sp>
      <p:pic>
        <p:nvPicPr>
          <p:cNvPr id="12" name="Picture 12"/>
          <p:cNvPicPr>
            <a:picLocks noChangeAspect="1"/>
          </p:cNvPicPr>
          <p:nvPr/>
        </p:nvPicPr>
        <p:blipFill>
          <a:blip r:embed="rId5"/>
          <a:srcRect t="11982" b="11982"/>
          <a:stretch>
            <a:fillRect/>
          </a:stretch>
        </p:blipFill>
        <p:spPr>
          <a:xfrm>
            <a:off x="544772" y="4664094"/>
            <a:ext cx="2256056" cy="1267968"/>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马克思主义贫困治理理论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0284" b="10284"/>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12744" b="12744"/>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7713" b="7713"/>
          <a:stretch>
            <a:fillRect/>
          </a:stretch>
        </p:blipFill>
        <p:spPr>
          <a:xfrm>
            <a:off x="7771733" y="3721608"/>
            <a:ext cx="3394942" cy="2143864"/>
          </a:xfrm>
          <a:prstGeom prst="rect">
            <a:avLst/>
          </a:prstGeom>
        </p:spPr>
      </p:pic>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中国特色社会主义贫困治理理论</a:t>
              </a:r>
            </a:p>
          </p:txBody>
        </p:sp>
      </p:grpSp>
      <p:sp>
        <p:nvSpPr>
          <p:cNvPr id="32" name="TextBox 32"/>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中国特色社会主义贫困治理理论是在马克思主义贫困治理理论的基础上，结合中国国情和发展实践形成的。</a:t>
            </a:r>
          </a:p>
        </p:txBody>
      </p:sp>
      <p:sp>
        <p:nvSpPr>
          <p:cNvPr id="33" name="TextBox 33"/>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它强调以经济建设为中心，通过发展市场经济和改革开放，促进经济持续健康发展，为贫困治理提供物质基础。</a:t>
            </a:r>
          </a:p>
        </p:txBody>
      </p:sp>
      <p:sp>
        <p:nvSpPr>
          <p:cNvPr id="34" name="TextBox 34"/>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中国特色社会主义贫困治理理论重视政府宏观干预和市场机制的结合，既体现效率又促进公平，逐步缩小贫富差距。</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精准扶贫理论是在中国特色社会主义贫困治理理论的基础上提出的，强调对贫困问题进行精准识别、精准帮扶和精准管理。</a:t>
            </a:r>
          </a:p>
        </p:txBody>
      </p:sp>
      <p:sp>
        <p:nvSpPr>
          <p:cNvPr id="11" name="TextBox 11"/>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它要求根据贫困户和贫困地区的实际情况，制定个性化的扶贫措施，提高扶贫工作的针对性和实效性。</a:t>
            </a:r>
          </a:p>
        </p:txBody>
      </p:sp>
      <p:sp>
        <p:nvSpPr>
          <p:cNvPr id="12" name="TextBox 12"/>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精准扶贫理论注重发挥政府和社会各方面的作用，形成扶贫合力，实现由“大水漫灌”向“精准滴灌”的转变。</a:t>
            </a:r>
          </a:p>
        </p:txBody>
      </p:sp>
      <p:pic>
        <p:nvPicPr>
          <p:cNvPr id="13" name="Picture 13"/>
          <p:cNvPicPr>
            <a:picLocks noChangeAspect="1"/>
          </p:cNvPicPr>
          <p:nvPr/>
        </p:nvPicPr>
        <p:blipFill>
          <a:blip r:embed="rId3"/>
          <a:srcRect l="8125" r="8125"/>
          <a:stretch>
            <a:fillRect/>
          </a:stretch>
        </p:blipFill>
        <p:spPr>
          <a:xfrm>
            <a:off x="880299" y="1569037"/>
            <a:ext cx="2635073" cy="2635073"/>
          </a:xfrm>
          <a:prstGeom prst="ellipse">
            <a:avLst/>
          </a:prstGeom>
        </p:spPr>
      </p:pic>
      <p:pic>
        <p:nvPicPr>
          <p:cNvPr id="14" name="Picture 14"/>
          <p:cNvPicPr>
            <a:picLocks noChangeAspect="1"/>
          </p:cNvPicPr>
          <p:nvPr/>
        </p:nvPicPr>
        <p:blipFill>
          <a:blip r:embed="rId4"/>
          <a:srcRect l="14792" r="14792"/>
          <a:stretch>
            <a:fillRect/>
          </a:stretch>
        </p:blipFill>
        <p:spPr>
          <a:xfrm>
            <a:off x="4779590" y="1569037"/>
            <a:ext cx="2635073" cy="2635073"/>
          </a:xfrm>
          <a:prstGeom prst="ellipse">
            <a:avLst/>
          </a:prstGeom>
        </p:spPr>
      </p:pic>
      <p:pic>
        <p:nvPicPr>
          <p:cNvPr id="15" name="Picture 15"/>
          <p:cNvPicPr>
            <a:picLocks noChangeAspect="1"/>
          </p:cNvPicPr>
          <p:nvPr/>
        </p:nvPicPr>
        <p:blipFill>
          <a:blip r:embed="rId5"/>
          <a:srcRect l="13792" r="13792"/>
          <a:stretch>
            <a:fillRect/>
          </a:stretch>
        </p:blipFill>
        <p:spPr>
          <a:xfrm>
            <a:off x="8622484" y="1569037"/>
            <a:ext cx="2635073" cy="2635073"/>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精准扶贫理论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共产党贫困治理的实践启示</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https://d.book118.com/577141065102006044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2024-09-18T22:52:03.283</cp:lastPrinted>
  <dcterms:created xsi:type="dcterms:W3CDTF">2024-09-18T14:52:03Z</dcterms:created>
  <dcterms:modified xsi:type="dcterms:W3CDTF">2024-09-18T14:52:05Z</dcterms:modified>
</cp:coreProperties>
</file>