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F8C00F9-6BD4-4939-814C-98E248F6BE0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2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2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3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3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28557C-07B2-4115-B7FF-562602055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735E5-7E1D-43E0-9AB8-949E2CFFF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FFDDD-7C1F-4AF0-953C-9277A9662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2F896-9917-467B-A95A-1093A033C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EC002A-9401-4EDF-91D0-6501099C0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080D95-C336-498A-B626-939EC66E0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88524BD-5629-4391-95DD-BA755A3CE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F8C166-DEEE-4396-8B98-B30D1C514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113616-46EF-4A18-BA59-7A4B5B57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A4459-537F-4821-930C-7F5D0A18F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51094-E5B5-4AF0-BB5F-A28EE8C80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267E8B2-F430-430F-BEA6-13B5D56D54F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CC4451F-DA69-4C9A-B022-F0C14142D2AF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143065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017360" y="794880"/>
            <a:ext cx="10156320" cy="155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中风双语护理查房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2331720" y="3364920"/>
            <a:ext cx="7678800" cy="394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xxx              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20xx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cxnSp>
        <p:nvCxnSpPr>
          <p:cNvPr id="75" name="Connector 7"/>
          <p:cNvCxnSpPr/>
          <p:nvPr/>
        </p:nvCxnSpPr>
        <p:spPr>
          <a:xfrm>
            <a:off x="1310400" y="5256360"/>
            <a:ext cx="4785480" cy="360"/>
          </a:xfrm>
          <a:prstGeom prst="straightConnector1">
            <a:avLst/>
          </a:prstGeom>
          <a:ln w="9525">
            <a:solidFill>
              <a:srgbClr val="000000"/>
            </a:solidFill>
            <a:round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AutoShape 2"/>
          <p:cNvSpPr/>
          <p:nvPr/>
        </p:nvSpPr>
        <p:spPr>
          <a:xfrm>
            <a:off x="1140840" y="0"/>
            <a:ext cx="2808720" cy="34207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75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7" name="AutoShape 3"/>
          <p:cNvSpPr/>
          <p:nvPr/>
        </p:nvSpPr>
        <p:spPr>
          <a:xfrm>
            <a:off x="1140840" y="1983240"/>
            <a:ext cx="2808720" cy="28087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8" name="AutoShape 15"/>
          <p:cNvSpPr/>
          <p:nvPr/>
        </p:nvSpPr>
        <p:spPr>
          <a:xfrm>
            <a:off x="10235520" y="79920"/>
            <a:ext cx="1888920" cy="175536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8CDAC">
                  <a:alpha val="27000"/>
                </a:srgbClr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57284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关于中风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中风的护理查房准备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中风的护理关键点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中风患者的康复护理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中风护理的并发症处理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1" name="TextBox 5"/>
          <p:cNvSpPr/>
          <p:nvPr/>
        </p:nvSpPr>
        <p:spPr>
          <a:xfrm>
            <a:off x="1000440" y="214848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611640" y="2481840"/>
            <a:ext cx="259200" cy="140832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51000"/>
                </a:srgbClr>
              </a:gs>
            </a:gsLst>
            <a:lin ang="5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611640" y="2352240"/>
            <a:ext cx="259200" cy="2592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527760" y="5812200"/>
            <a:ext cx="937440" cy="93744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84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4298400" y="0"/>
            <a:ext cx="668520" cy="1914840"/>
          </a:xfrm>
          <a:prstGeom prst="rect">
            <a:avLst/>
          </a:prstGeom>
          <a:gradFill rotWithShape="0">
            <a:gsLst>
              <a:gs pos="0">
                <a:srgbClr val="AF79DE"/>
              </a:gs>
              <a:gs pos="100000">
                <a:srgbClr val="FFFFFF">
                  <a:alpha val="62000"/>
                </a:srgbClr>
              </a:gs>
            </a:gsLst>
            <a:lin ang="1620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4298400" y="1581120"/>
            <a:ext cx="668520" cy="66852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0066680" y="5912640"/>
            <a:ext cx="531000" cy="531000"/>
          </a:xfrm>
          <a:prstGeom prst="ellipse">
            <a:avLst/>
          </a:prstGeom>
          <a:gradFill rotWithShape="0">
            <a:gsLst>
              <a:gs pos="0">
                <a:srgbClr val="AF79DE"/>
              </a:gs>
              <a:gs pos="100000">
                <a:srgbClr val="FFFFFF"/>
              </a:gs>
            </a:gsLst>
            <a:lin ang="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8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9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关于中风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什么是中风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中风，也称脑卒中，是脑部血液循环突然中断导致脑细胞损伤或死亡的情况。中风分为缺血性中风和出血性中风两种类型。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3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4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5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6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7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8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09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0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1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2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3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4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5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6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7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8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19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0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1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2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23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24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1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早期干预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急性期护理需及时干预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防止中风后遗症加重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个性化治疗计划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根据患者具体情况设计治疗方案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包括药物治疗、康复训练等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中风的护理原则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快速就医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中风症状出现需立即就医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神经内科医生应首先评估患者情况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5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6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790164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关于中风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"/>
          <p:cNvSpPr/>
          <p:nvPr/>
        </p:nvSpPr>
        <p:spPr>
          <a:xfrm>
            <a:off x="780480" y="1709280"/>
            <a:ext cx="5725440" cy="2480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中风是一种常见的脑血管疾病，发病率较高。缺血性中风和出血性中风是中风的两种主要类型。中风发作时，患者可表现出肢体无力、言语不清、头晕头痛等症状。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71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2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3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4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5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6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7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8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79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0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1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2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3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4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5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6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7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8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89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0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191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2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192" name="Freeform 6"/>
          <p:cNvSpPr/>
          <p:nvPr/>
        </p:nvSpPr>
        <p:spPr>
          <a:xfrm>
            <a:off x="206100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Freeform 7"/>
          <p:cNvSpPr/>
          <p:nvPr/>
        </p:nvSpPr>
        <p:spPr>
          <a:xfrm>
            <a:off x="24411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Freeform 8"/>
          <p:cNvSpPr/>
          <p:nvPr/>
        </p:nvSpPr>
        <p:spPr>
          <a:xfrm>
            <a:off x="282168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Freeform 6"/>
          <p:cNvSpPr/>
          <p:nvPr/>
        </p:nvSpPr>
        <p:spPr>
          <a:xfrm>
            <a:off x="92484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Freeform 7"/>
          <p:cNvSpPr/>
          <p:nvPr/>
        </p:nvSpPr>
        <p:spPr>
          <a:xfrm>
            <a:off x="130536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Freeform 8"/>
          <p:cNvSpPr/>
          <p:nvPr/>
        </p:nvSpPr>
        <p:spPr>
          <a:xfrm>
            <a:off x="1685520" y="5380560"/>
            <a:ext cx="380160" cy="469440"/>
          </a:xfrm>
          <a:custGeom>
            <a:gdLst>
              <a:gd name="textAreaLeft" fmla="*/ 0 w 380160"/>
              <a:gd name="textAreaRight" fmla="*/ 380520 w 380160"/>
              <a:gd name="textAreaTop" fmla="*/ 0 h 469440"/>
              <a:gd name="textAreaBottom" fmla="*/ 469800 h 469440"/>
            </a:gdLst>
            <a:rect l="textAreaLeft" t="textAreaTop" r="textAreaRight" b="textAreaBottom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gradFill rotWithShape="0">
            <a:gsLst>
              <a:gs pos="0">
                <a:srgbClr val="F6F8FC"/>
              </a:gs>
              <a:gs pos="0">
                <a:srgbClr val="ADC0E8"/>
              </a:gs>
              <a:gs pos="0">
                <a:srgbClr val="FFFFFF"/>
              </a:gs>
              <a:gs pos="100000">
                <a:srgbClr val="AF79DE"/>
              </a:gs>
            </a:gsLst>
            <a:lin ang="9780000"/>
          </a:gra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Picture 2"/>
          <p:cNvSpPr/>
          <p:nvPr/>
        </p:nvSpPr>
        <p:spPr>
          <a:xfrm>
            <a:off x="6822720" y="3719160"/>
            <a:ext cx="2701440" cy="2698920"/>
          </a:xfrm>
          <a:prstGeom prst="diamond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icture 3"/>
          <p:cNvSpPr/>
          <p:nvPr/>
        </p:nvSpPr>
        <p:spPr>
          <a:xfrm>
            <a:off x="7719120" y="1064880"/>
            <a:ext cx="3835800" cy="3832200"/>
          </a:xfrm>
          <a:prstGeom prst="diamond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中风的护理查房准备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4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6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7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8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查房前的准备工作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在进行查房前，护士需要准备好必要的工具，例如血压计、体温计等设备。此外，了解患者的病史对于进行有效的护理查房也至关重要。确保查房计划安排妥当，并与护理团队进行沟通，可以更好地协同工作。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15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16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7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8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19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0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1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2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3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4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5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6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7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8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29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0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1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2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3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4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35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36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0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rgbClr val="AF79DE">
              <a:alpha val="5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4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5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6" name="content.2.title"/>
          <p:cNvSpPr/>
          <p:nvPr/>
        </p:nvSpPr>
        <p:spPr>
          <a:xfrm>
            <a:off x="8046720" y="1557720"/>
            <a:ext cx="33181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汇报患者情况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向主治医生汇报患者的病情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包括治疗效果及问题反馈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9" name="content.3.title"/>
          <p:cNvSpPr/>
          <p:nvPr/>
        </p:nvSpPr>
        <p:spPr>
          <a:xfrm>
            <a:off x="3992400" y="4109040"/>
            <a:ext cx="33372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提出改进建议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0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根据查房情况提出改进建议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以提高护理质量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4.title"/>
          <p:cNvSpPr/>
          <p:nvPr/>
        </p:nvSpPr>
        <p:spPr>
          <a:xfrm>
            <a:off x="8046720" y="4109040"/>
            <a:ext cx="3371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确保信息完整准确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核对各项查房资料的准确性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确保信息无误传递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查房记录与汇报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5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6" name="content.1.title"/>
          <p:cNvSpPr/>
          <p:nvPr/>
        </p:nvSpPr>
        <p:spPr>
          <a:xfrm>
            <a:off x="3991680" y="155772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记录查房内容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详细记录每次查房的具体情况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包括患者健康状况及护理措施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8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59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0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1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2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3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4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5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6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7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8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69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0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1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2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3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4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5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6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7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78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279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AutoShape 3"/>
          <p:cNvSpPr/>
          <p:nvPr/>
        </p:nvSpPr>
        <p:spPr>
          <a:xfrm>
            <a:off x="6866280" y="1243800"/>
            <a:ext cx="5325480" cy="4881600"/>
          </a:xfrm>
          <a:prstGeom prst="rect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81" name="PlaceHolder 1"/>
          <p:cNvSpPr>
            <a:spLocks noGrp="1"/>
          </p:cNvSpPr>
          <p:nvPr>
            <p:ph type="title" idx="4294967295"/>
          </p:nvPr>
        </p:nvSpPr>
        <p:spPr>
          <a:xfrm>
            <a:off x="1035720" y="306000"/>
            <a:ext cx="9040680" cy="5407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结语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82" name="content"/>
          <p:cNvSpPr/>
          <p:nvPr/>
        </p:nvSpPr>
        <p:spPr>
          <a:xfrm>
            <a:off x="7780680" y="1536120"/>
            <a:ext cx="4036320" cy="3785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通过规范中风护理查房流程，护士可以更好地了解患者病情和康复情况，为患者提供更有针对性的护理服务，进一步促进康复进程。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83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84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5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6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7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8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89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0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1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2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3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4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5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6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7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8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299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0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1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2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03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pic>
        <p:nvPicPr>
          <p:cNvPr id="304" name="图片 99" descr="C:/Users/Administrator/Desktop/ppt模板/插画素材/图片1(4).png图片1(4)"/>
          <p:cNvPicPr/>
          <p:nvPr/>
        </p:nvPicPr>
        <p:blipFill>
          <a:blip r:embed="rId3"/>
          <a:srcRect t="570" b="570"/>
          <a:stretch>
            <a:fillRect/>
          </a:stretch>
        </p:blipFill>
        <p:spPr>
          <a:xfrm>
            <a:off x="1035000" y="2489040"/>
            <a:ext cx="5830920" cy="3636360"/>
          </a:xfrm>
          <a:prstGeom prst="rect">
            <a:avLst/>
          </a:prstGeom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5" name="PlaceHolder 1"/>
          <p:cNvSpPr>
            <a:spLocks noGrp="1"/>
          </p:cNvSpPr>
          <p:nvPr>
            <p:ph/>
          </p:nvPr>
        </p:nvSpPr>
        <p:spPr>
          <a:xfrm>
            <a:off x="3887640" y="1844640"/>
            <a:ext cx="4614120" cy="944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6600" b="1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6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06" name="PlaceHolder 2"/>
          <p:cNvSpPr>
            <a:spLocks noGrp="1"/>
          </p:cNvSpPr>
          <p:nvPr>
            <p:ph type="title" idx="4294967295"/>
          </p:nvPr>
        </p:nvSpPr>
        <p:spPr>
          <a:xfrm>
            <a:off x="451440" y="387612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中风的护理关键点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8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09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0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1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2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rgbClr val="AF79DE">
              <a:alpha val="8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3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rgbClr val="AF79DE">
              <a:alpha val="6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4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rgbClr val="AF79DE">
              <a:alpha val="4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5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rgbClr val="AF79DE">
              <a:alpha val="20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1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17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中风患者的体位护理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8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中风患者需要避免长时间固定体位，定时翻身以减轻压力，同时需要支撑患者肢体，保持舒适的姿势。这样有助于防止压疮的发生，提高患者的舒适度。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320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321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2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3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4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5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6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7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8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29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0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1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2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3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4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5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6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7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8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39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40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solidFill>
              <a:srgbClr val="AF79DE">
                <a:alpha val="80000"/>
              </a:srgbClr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  <p:sp>
        <p:nvSpPr>
          <p:cNvPr id="341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2" name="AutoShape 2"/>
          <p:cNvSpPr/>
          <p:nvPr/>
        </p:nvSpPr>
        <p:spPr>
          <a:xfrm>
            <a:off x="59292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3" name="AutoShape 3"/>
          <p:cNvSpPr/>
          <p:nvPr/>
        </p:nvSpPr>
        <p:spPr>
          <a:xfrm>
            <a:off x="436788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4" name="AutoShape 4"/>
          <p:cNvSpPr/>
          <p:nvPr/>
        </p:nvSpPr>
        <p:spPr>
          <a:xfrm>
            <a:off x="8133840" y="2746800"/>
            <a:ext cx="3455640" cy="3055320"/>
          </a:xfrm>
          <a:prstGeom prst="roundRect">
            <a:avLst>
              <a:gd name="adj" fmla="val 12500"/>
            </a:avLst>
          </a:prstGeom>
          <a:solidFill>
            <a:srgbClr val="EB554D">
              <a:alpha val="10000"/>
            </a:srgbClr>
          </a:solidFill>
          <a:ln w="19050">
            <a:solidFill>
              <a:srgbClr val="AF79DE"/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5" name="AutoShape 5"/>
          <p:cNvSpPr/>
          <p:nvPr/>
        </p:nvSpPr>
        <p:spPr>
          <a:xfrm rot="18900000" flipH="1" flipV="1">
            <a:off x="52747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6" name="AutoShape 8"/>
          <p:cNvSpPr/>
          <p:nvPr/>
        </p:nvSpPr>
        <p:spPr>
          <a:xfrm>
            <a:off x="58183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7" name="AutoShape 9"/>
          <p:cNvSpPr/>
          <p:nvPr/>
        </p:nvSpPr>
        <p:spPr>
          <a:xfrm rot="18900000" flipH="1" flipV="1">
            <a:off x="149976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8" name="AutoShape 12"/>
          <p:cNvSpPr/>
          <p:nvPr/>
        </p:nvSpPr>
        <p:spPr>
          <a:xfrm>
            <a:off x="204336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49" name="AutoShape 13"/>
          <p:cNvSpPr/>
          <p:nvPr/>
        </p:nvSpPr>
        <p:spPr>
          <a:xfrm rot="18900000" flipH="1" flipV="1">
            <a:off x="9040320" y="1333440"/>
            <a:ext cx="1641960" cy="1641960"/>
          </a:xfrm>
          <a:prstGeom prst="teardrop">
            <a:avLst>
              <a:gd name="adj" fmla="val 1000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0" name="AutoShape 16"/>
          <p:cNvSpPr/>
          <p:nvPr/>
        </p:nvSpPr>
        <p:spPr>
          <a:xfrm>
            <a:off x="9583920" y="5524920"/>
            <a:ext cx="555120" cy="81360"/>
          </a:xfrm>
          <a:prstGeom prst="roundRect">
            <a:avLst>
              <a:gd name="adj" fmla="val 12500"/>
            </a:avLst>
          </a:prstGeom>
          <a:solidFill>
            <a:srgbClr val="AF79DE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0600" rIns="90000" bIns="306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Picture 17"/>
          <p:cNvSpPr/>
          <p:nvPr/>
        </p:nvSpPr>
        <p:spPr>
          <a:xfrm>
            <a:off x="1583280" y="1416600"/>
            <a:ext cx="1474920" cy="1474920"/>
          </a:xfrm>
          <a:prstGeom prst="ellipse">
            <a:avLst/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icture 18"/>
          <p:cNvSpPr/>
          <p:nvPr/>
        </p:nvSpPr>
        <p:spPr>
          <a:xfrm>
            <a:off x="5358240" y="1416600"/>
            <a:ext cx="1474920" cy="1474920"/>
          </a:xfrm>
          <a:prstGeom prst="ellipse">
            <a:avLst/>
          </a:prstGeom>
          <a:blipFill rotWithShape="0">
            <a:blip r:embed="rId3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icture 19"/>
          <p:cNvSpPr/>
          <p:nvPr/>
        </p:nvSpPr>
        <p:spPr>
          <a:xfrm>
            <a:off x="9120960" y="1416600"/>
            <a:ext cx="1474920" cy="1474920"/>
          </a:xfrm>
          <a:prstGeom prst="ellipse">
            <a:avLst/>
          </a:prstGeom>
          <a:blipFill rotWithShape="0">
            <a:blip r:embed="rId4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5" name="content.2.title"/>
          <p:cNvSpPr/>
          <p:nvPr/>
        </p:nvSpPr>
        <p:spPr>
          <a:xfrm>
            <a:off x="4494600" y="3555360"/>
            <a:ext cx="32148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康复训练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content"/>
          <p:cNvSpPr/>
          <p:nvPr/>
        </p:nvSpPr>
        <p:spPr>
          <a:xfrm>
            <a:off x="4600080" y="4031640"/>
            <a:ext cx="3042000" cy="1404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康复医师指导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注重持久性训练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58" name="content.3.title"/>
          <p:cNvSpPr/>
          <p:nvPr/>
        </p:nvSpPr>
        <p:spPr>
          <a:xfrm>
            <a:off x="8301240" y="3517200"/>
            <a:ext cx="3191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饮食调理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content.3.content"/>
          <p:cNvSpPr/>
          <p:nvPr/>
        </p:nvSpPr>
        <p:spPr>
          <a:xfrm>
            <a:off x="8301960" y="4000680"/>
            <a:ext cx="3122640" cy="1436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营养均衡为首要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不宜食用刺激性食物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1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AF79DE"/>
                </a:solidFill>
                <a:latin typeface="Arial"/>
                <a:ea typeface="微软雅黑"/>
              </a:rPr>
              <a:t>中风护理的对比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2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363" name="content.1.title"/>
          <p:cNvSpPr/>
          <p:nvPr/>
        </p:nvSpPr>
        <p:spPr>
          <a:xfrm>
            <a:off x="745560" y="3546000"/>
            <a:ext cx="3180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AF79DE"/>
                </a:solidFill>
                <a:latin typeface="微软雅黑"/>
                <a:ea typeface="微软雅黑"/>
              </a:rPr>
              <a:t>药物治疗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content.1.content"/>
          <p:cNvSpPr/>
          <p:nvPr/>
        </p:nvSpPr>
        <p:spPr>
          <a:xfrm>
            <a:off x="850320" y="4005720"/>
            <a:ext cx="3076920" cy="1431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按医嘱规范用药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避免药物滥用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365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366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7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8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69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0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1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2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3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4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5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6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7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8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79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0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1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2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3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4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  <p:sp>
          <p:nvSpPr>
            <p:cNvPr id="385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solidFill>
              <a:srgbClr val="AF79D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FFFFFF"/>
                </a:solidFill>
                <a:latin typeface="Arial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https://d.book118.com/577143065033006054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中风双语护理查房</vt:lpstr>
      <vt:lpstr>目录</vt:lpstr>
      <vt:lpstr>第1章 关于中风</vt:lpstr>
      <vt:lpstr> </vt:lpstr>
      <vt:lpstr>中风的护理原则</vt:lpstr>
      <vt:lpstr>关于中风</vt:lpstr>
      <vt:lpstr>第2章 中风的护理查房准备</vt:lpstr>
      <vt:lpstr> </vt:lpstr>
      <vt:lpstr>查房记录与汇报</vt:lpstr>
      <vt:lpstr>结语</vt:lpstr>
      <vt:lpstr>第3章 中风的护理关键点</vt:lpstr>
      <vt:lpstr> </vt:lpstr>
      <vt:lpstr>中风护理的对比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2024-09-28T10:07:52.228</cp:lastPrinted>
  <dcterms:created xsi:type="dcterms:W3CDTF">2024-09-28T02:07:52Z</dcterms:created>
  <dcterms:modified xsi:type="dcterms:W3CDTF">2024-09-28T02:07:54Z</dcterms:modified>
</cp:coreProperties>
</file>