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D7662A-24C3-4903-9D25-CFCEA93C2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48EEE-2CE7-4951-AFF3-4F236DF19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3AB614-6991-48BA-91A4-C02377B3C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5F4FFF-D8F5-4DE0-BE9B-62DFE0ED99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ECC83C-4B03-4D94-AC03-2092AD29C3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60FA2A-0F95-43B0-826A-FD860628BF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F731BF-1547-483F-99BE-CD6CE887DB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EAA9EA-55C7-47A6-9946-1BBA21A0DF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1AC786-19CA-408F-936F-F593E511F9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F9BE72-CE88-4403-8852-1C6C36EE57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3E5FB4-64BC-4F64-BD5B-EAAB2B977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16402005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设立固体废物治理公司可行性研究报告</a:t>
            </a:r>
            <a:endParaRPr lang="en-US" sz="1100"/>
          </a:p>
        </p:txBody>
      </p:sp>
      <p:sp>
        <p:nvSpPr>
          <p:cNvPr id="5" name="AutoShape 5"/>
          <p:cNvSpPr/>
          <p:nvPr/>
        </p:nvSpPr>
        <p:spPr>
          <a:xfrm>
            <a:off x="764753" y="4274372"/>
            <a:ext cx="2461447" cy="3199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2024-01-01</a:t>
            </a:r>
            <a:endParaRPr lang="en-US" sz="1100"/>
          </a:p>
        </p:txBody>
      </p:sp>
      <p:sp>
        <p:nvSpPr>
          <p:cNvPr id="6" name="AutoShape 6"/>
          <p:cNvSpPr/>
          <p:nvPr/>
        </p:nvSpPr>
        <p:spPr>
          <a:xfrm>
            <a:off x="764753" y="3876675"/>
            <a:ext cx="1851864" cy="4062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市场分析与前景展望</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技术方案与设备选型</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经济效益评估与投资回报预测</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组织架构与人力资源计划</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合作伙伴选择与资源整合策略</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风险评估与应对策略制定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市场分析与前景展望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固体废物产生现状及趋势</a:t>
              </a:r>
            </a:p>
          </p:txBody>
        </p:sp>
      </p:grpSp>
      <p:sp>
        <p:nvSpPr>
          <p:cNvPr id="41" name="AutoShape 41"/>
          <p:cNvSpPr/>
          <p:nvPr/>
        </p:nvSpPr>
        <p:spPr>
          <a:xfrm>
            <a:off x="6572250" y="4836001"/>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处理方式单一</a:t>
            </a:r>
            <a:endParaRPr lang="en-US" sz="1100"/>
          </a:p>
        </p:txBody>
      </p:sp>
      <p:sp>
        <p:nvSpPr>
          <p:cNvPr id="42" name="AutoShape 42"/>
          <p:cNvSpPr/>
          <p:nvPr/>
        </p:nvSpPr>
        <p:spPr>
          <a:xfrm>
            <a:off x="6572250" y="5119283"/>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目前，固体废物的处理方式相对单一，主要以填埋和焚烧为主，资源化利用率较低。</a:t>
            </a:r>
            <a:endParaRPr lang="en-US" sz="1100"/>
          </a:p>
        </p:txBody>
      </p:sp>
      <p:sp>
        <p:nvSpPr>
          <p:cNvPr id="43" name="AutoShape 43"/>
          <p:cNvSpPr/>
          <p:nvPr/>
        </p:nvSpPr>
        <p:spPr>
          <a:xfrm>
            <a:off x="6572250" y="1278982"/>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固体废物产量逐年增长</a:t>
            </a:r>
            <a:endParaRPr lang="en-US" sz="1100"/>
          </a:p>
        </p:txBody>
      </p:sp>
      <p:sp>
        <p:nvSpPr>
          <p:cNvPr id="44" name="AutoShape 44"/>
          <p:cNvSpPr/>
          <p:nvPr/>
        </p:nvSpPr>
        <p:spPr>
          <a:xfrm>
            <a:off x="6572250" y="1564591"/>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随着工业化和城市化的加速推进，固体废物的产量逐年增长，给环境带来巨大压力。</a:t>
            </a:r>
            <a:endParaRPr lang="en-US" sz="1100"/>
          </a:p>
        </p:txBody>
      </p:sp>
      <p:sp>
        <p:nvSpPr>
          <p:cNvPr id="45" name="AutoShape 45"/>
          <p:cNvSpPr/>
          <p:nvPr/>
        </p:nvSpPr>
        <p:spPr>
          <a:xfrm>
            <a:off x="6572250" y="3063763"/>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废物种类多样化</a:t>
            </a:r>
            <a:endParaRPr lang="en-US" sz="1100"/>
          </a:p>
        </p:txBody>
      </p:sp>
      <p:sp>
        <p:nvSpPr>
          <p:cNvPr id="46" name="AutoShape 46"/>
          <p:cNvSpPr/>
          <p:nvPr/>
        </p:nvSpPr>
        <p:spPr>
          <a:xfrm>
            <a:off x="6572250" y="3336829"/>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固体废物种类繁多，包括生活垃圾、工业固体废物、建筑垃圾等，不同种类的废物需要不同的处理方法。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行业标准不断完善</a:t>
            </a:r>
            <a:endParaRPr lang="en-US" sz="1100"/>
          </a:p>
        </p:txBody>
      </p:sp>
      <p:sp>
        <p:nvSpPr>
          <p:cNvPr id="18" name="AutoShape 18"/>
          <p:cNvSpPr/>
          <p:nvPr/>
        </p:nvSpPr>
        <p:spPr>
          <a:xfrm>
            <a:off x="3626579" y="1715929"/>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环保政策日益严格</a:t>
            </a:r>
            <a:endParaRPr lang="en-US" sz="1100"/>
          </a:p>
        </p:txBody>
      </p:sp>
      <p:sp>
        <p:nvSpPr>
          <p:cNvPr id="19" name="AutoShape 19"/>
          <p:cNvSpPr/>
          <p:nvPr/>
        </p:nvSpPr>
        <p:spPr>
          <a:xfrm>
            <a:off x="3626579" y="3179636"/>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资源化利用政策鼓励</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政策法规对行业影响</a:t>
              </a:r>
            </a:p>
          </p:txBody>
        </p:sp>
      </p:grpSp>
      <p:sp>
        <p:nvSpPr>
          <p:cNvPr id="42" name="AutoShape 42"/>
          <p:cNvSpPr/>
          <p:nvPr/>
        </p:nvSpPr>
        <p:spPr>
          <a:xfrm>
            <a:off x="3626579" y="4823472"/>
            <a:ext cx="7364174" cy="120449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固体废物治理行业的标准不断完善，企业需要按照行业标准进行规范化运营。</a:t>
            </a:r>
            <a:endParaRPr lang="en-US" sz="1100"/>
          </a:p>
        </p:txBody>
      </p:sp>
      <p:sp>
        <p:nvSpPr>
          <p:cNvPr id="43" name="AutoShape 43"/>
          <p:cNvSpPr/>
          <p:nvPr/>
        </p:nvSpPr>
        <p:spPr>
          <a:xfrm>
            <a:off x="3626579" y="1878013"/>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随着环保意识的提高，政府对固体废物治理的监管力度不断加强，企业需要遵守更加严格的环保法规。</a:t>
            </a:r>
            <a:endParaRPr lang="en-US" sz="1100"/>
          </a:p>
        </p:txBody>
      </p:sp>
      <p:sp>
        <p:nvSpPr>
          <p:cNvPr id="44" name="AutoShape 44"/>
          <p:cNvSpPr/>
          <p:nvPr/>
        </p:nvSpPr>
        <p:spPr>
          <a:xfrm>
            <a:off x="3626579" y="3370295"/>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政府鼓励企业开展固体废物的资源化利用，推动循环经济的发展。</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214" b="1321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747" b="67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757" r="27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市场需求与竞争格局</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市场需求不断增长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随着环保意识的提高和政策的推动，固体废物治理市场需求不断增长。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竞争格局激烈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固体废物治理市场竞争激烈，企业需要不断提高技术水平和服务质量以赢得市场份额。</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专业化服务需求增加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市场对固体废物治理的专业化服务需求增加，企业需要提供专业的解决方案和服务。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技术创新推动行业发展</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随着科技的不断进步，新的固体废物处理技术将不断涌现，推动行业的发展。</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未来，固体废物的资源化利用将成为主流，企业需要积极探索资源化利用的新途径和新方法。</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未来，固体废物的治理将更加注重综合治理模式的应用，包括源头减量、分类收集、资源化利用和无害化处理等多个环节的综合治理。</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随着智能化和数字化技术的不断发展，这些技术将在固体废物治理行业得到广泛应用，提高企业的运营效率和服务质量。</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资源化利用成为主流</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综合治理模式将成为趋势</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智能化和数字化助力行业发展</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技术方案与设备选型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填埋技术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填埋是固体废物处理的传统方法之一，具有投资少、运行费用低、操作简便等优点。但是，填埋占用大量土地资源，且容易造成土壤和地下水污染。</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焚烧技术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焚烧是固体废物处理的有效方法，可以实现废物减量化、无害化和资源化的目标。焚烧技术适用于处理高热值废物，如塑料、橡胶、纸张等。但是，焚烧过程中会产生大气污染物，需要进行严格的环保控制。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生物处理技术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生物处理技术利用微生物的代谢作用，将有机废物转化为稳定的无机物质，实现废物的无害化和资源化。生物处理技术适用于处理易生物降解的有机废物，如厨余垃圾、畜禽粪便等。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主流固体废物处理技术介绍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在选择固体废物处理设备时，需要考虑废物的性质、处理量、处理效果、投资成本、运行费用等因素。同时，还需要考虑设备的先进性、可靠性、稳定性和环保性能。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设备选型依据</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根据固体废物的性质和处理需求，推荐采用综合处理方案，即结合填埋、焚烧和生物处理等多种技术，实现废物的减量化、无害化和资源化。具体设备包括垃圾分选设备、破碎设备、焚烧炉、生物反应器等。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推荐方案</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设备选型依据及推荐方案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技术创新点与优势分析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固体废物处理过程中，采用先进的分选技术和破碎技术，提高废物的可利用率；采用高效的焚烧技术和生物处理技术，降低废物的处理成本和环保风险；采用智能化的监控系统和数据分析技术，提高固体废物处理的效率和管理水平。</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技术创新点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综合处理方案可以实现废物的全面处理和资源化利用，降低处理成本和环保风险；先进的分选技术和破碎技术可以提高废物的可利用率，增加资源回收效益；高效的焚烧技术和生物处理技术可以降低废物的处理难度和成本，提高处理效率；智能化的监控系统和数据分析技术可以提高固体废物处理的自动化程度和管理水平。</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优势分析</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823593" y="3784976"/>
            <a:ext cx="1631969" cy="67207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V="1">
            <a:off x="6823593" y="2056783"/>
            <a:ext cx="1631969" cy="67207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flipH="1" flipV="1">
            <a:off x="3929991" y="2152793"/>
            <a:ext cx="1645627" cy="57606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a:off x="3929991" y="3784976"/>
            <a:ext cx="1645627" cy="67207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6" name="Group 6"/>
          <p:cNvGrpSpPr/>
          <p:nvPr/>
        </p:nvGrpSpPr>
        <p:grpSpPr>
          <a:xfrm>
            <a:off x="2887644" y="1462367"/>
            <a:ext cx="1042321" cy="1042416"/>
            <a:chOff x="2887644" y="1462367"/>
            <a:chExt cx="1042321" cy="1042416"/>
          </a:xfrm>
        </p:grpSpPr>
        <p:sp>
          <p:nvSpPr>
            <p:cNvPr id="7" name="AutoShape 7"/>
            <p:cNvSpPr/>
            <p:nvPr/>
          </p:nvSpPr>
          <p:spPr>
            <a:xfrm>
              <a:off x="2887644" y="1462367"/>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887644" y="4072978"/>
            <a:ext cx="1042321" cy="1042416"/>
            <a:chOff x="2887644" y="4072978"/>
            <a:chExt cx="1042321" cy="1042416"/>
          </a:xfrm>
        </p:grpSpPr>
        <p:sp>
          <p:nvSpPr>
            <p:cNvPr id="9" name="AutoShape 9"/>
            <p:cNvSpPr/>
            <p:nvPr/>
          </p:nvSpPr>
          <p:spPr>
            <a:xfrm>
              <a:off x="2887644" y="4072978"/>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551590" y="1473606"/>
            <a:ext cx="1042321" cy="1042416"/>
            <a:chOff x="8551590" y="1473606"/>
            <a:chExt cx="1042321" cy="1042416"/>
          </a:xfrm>
        </p:grpSpPr>
        <p:sp>
          <p:nvSpPr>
            <p:cNvPr id="11" name="AutoShape 11"/>
            <p:cNvSpPr/>
            <p:nvPr/>
          </p:nvSpPr>
          <p:spPr>
            <a:xfrm>
              <a:off x="8551590" y="1473606"/>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551590" y="4084218"/>
            <a:ext cx="1042321" cy="1042416"/>
            <a:chOff x="8551590" y="4084218"/>
            <a:chExt cx="1042321" cy="1042416"/>
          </a:xfrm>
        </p:grpSpPr>
        <p:sp>
          <p:nvSpPr>
            <p:cNvPr id="13" name="AutoShape 13"/>
            <p:cNvSpPr/>
            <p:nvPr/>
          </p:nvSpPr>
          <p:spPr>
            <a:xfrm>
              <a:off x="8551590" y="4084218"/>
              <a:ext cx="1042321" cy="10424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AutoShape 14"/>
          <p:cNvSpPr/>
          <p:nvPr/>
        </p:nvSpPr>
        <p:spPr>
          <a:xfrm>
            <a:off x="2244174" y="2598544"/>
            <a:ext cx="2551945"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废气排放</a:t>
            </a:r>
            <a:endParaRPr lang="en-US" sz="1100"/>
          </a:p>
        </p:txBody>
      </p:sp>
      <p:sp>
        <p:nvSpPr>
          <p:cNvPr id="15" name="AutoShape 15"/>
          <p:cNvSpPr/>
          <p:nvPr/>
        </p:nvSpPr>
        <p:spPr>
          <a:xfrm>
            <a:off x="7796778" y="2598544"/>
            <a:ext cx="2551945"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废水排放</a:t>
            </a:r>
            <a:endParaRPr lang="en-US" sz="1100"/>
          </a:p>
        </p:txBody>
      </p:sp>
      <p:sp>
        <p:nvSpPr>
          <p:cNvPr id="16" name="AutoShape 16"/>
          <p:cNvSpPr/>
          <p:nvPr/>
        </p:nvSpPr>
        <p:spPr>
          <a:xfrm>
            <a:off x="2132832" y="5115395"/>
            <a:ext cx="2551945" cy="32874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噪声控制</a:t>
            </a:r>
            <a:endParaRPr lang="en-US" sz="1100"/>
          </a:p>
        </p:txBody>
      </p:sp>
      <p:sp>
        <p:nvSpPr>
          <p:cNvPr id="17" name="AutoShape 17"/>
          <p:cNvSpPr/>
          <p:nvPr/>
        </p:nvSpPr>
        <p:spPr>
          <a:xfrm>
            <a:off x="7796778" y="5115395"/>
            <a:ext cx="2551945" cy="32874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固废处置</a:t>
            </a:r>
            <a:endParaRPr lang="en-US" sz="1100"/>
          </a:p>
        </p:txBody>
      </p:sp>
      <p:sp>
        <p:nvSpPr>
          <p:cNvPr id="18" name="Freeform 18"/>
          <p:cNvSpPr/>
          <p:nvPr/>
        </p:nvSpPr>
        <p:spPr>
          <a:xfrm>
            <a:off x="3162126" y="1736896"/>
            <a:ext cx="493356" cy="493356"/>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854255" y="1765080"/>
            <a:ext cx="436989" cy="436989"/>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216332" y="4401714"/>
            <a:ext cx="384944" cy="384944"/>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903628" y="4425064"/>
            <a:ext cx="338244" cy="338244"/>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环保标准达标情况</a:t>
              </a:r>
            </a:p>
          </p:txBody>
        </p:sp>
      </p:grpSp>
      <p:sp>
        <p:nvSpPr>
          <p:cNvPr id="44" name="AutoShape 44"/>
          <p:cNvSpPr/>
          <p:nvPr/>
        </p:nvSpPr>
        <p:spPr>
          <a:xfrm>
            <a:off x="8236050" y="5416004"/>
            <a:ext cx="2860041" cy="1081467"/>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在设备选型和布局上充分考虑噪声控制因素，确保厂界噪声符合国家相关环保标准的要求。</a:t>
            </a:r>
            <a:endParaRPr lang="en-US" sz="1100"/>
          </a:p>
        </p:txBody>
      </p:sp>
      <p:sp>
        <p:nvSpPr>
          <p:cNvPr id="45" name="AutoShape 45"/>
          <p:cNvSpPr/>
          <p:nvPr/>
        </p:nvSpPr>
        <p:spPr>
          <a:xfrm>
            <a:off x="1391768" y="5416004"/>
            <a:ext cx="2860041" cy="1081467"/>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对于不能回收利用的固废进行安全处置，确保符合国家相关环保标准的要求。</a:t>
            </a:r>
            <a:endParaRPr lang="en-US" sz="1100"/>
          </a:p>
        </p:txBody>
      </p:sp>
      <p:sp>
        <p:nvSpPr>
          <p:cNvPr id="46" name="AutoShape 46"/>
          <p:cNvSpPr/>
          <p:nvPr/>
        </p:nvSpPr>
        <p:spPr>
          <a:xfrm>
            <a:off x="1399937" y="2898546"/>
            <a:ext cx="2861224" cy="138372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在焚烧过程中产生的废气经过严格的净化处理后排放，符合国家相关环保标准的要求。</a:t>
            </a:r>
            <a:endParaRPr lang="en-US" sz="1100"/>
          </a:p>
        </p:txBody>
      </p:sp>
      <p:sp>
        <p:nvSpPr>
          <p:cNvPr id="47" name="AutoShape 47"/>
          <p:cNvSpPr/>
          <p:nvPr/>
        </p:nvSpPr>
        <p:spPr>
          <a:xfrm>
            <a:off x="8238458" y="2898546"/>
            <a:ext cx="2857634" cy="138372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固体废物处理过程中产生的废水经过处理后排放，符合国家相关环保标准的要求。</a:t>
            </a:r>
            <a:endParaRPr lang="en-US" sz="1100"/>
          </a:p>
        </p:txBody>
      </p:sp>
      <p:sp>
        <p:nvSpPr>
          <p:cNvPr id="48" name="Freeform 48"/>
          <p:cNvSpPr/>
          <p:nvPr/>
        </p:nvSpPr>
        <p:spPr>
          <a:xfrm>
            <a:off x="5651945" y="2717646"/>
            <a:ext cx="1086493" cy="1086493"/>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经济效益评估与投资回报预测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初始投资成本</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包括设备采购、场地租赁、人员招聘等一次性投入成本。</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运营成本</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包括设备维护、人员工资、原材料采购等日常运营所需的成本。</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资金来源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可以通过银行贷款、政府补贴、企业自筹等方式筹集资金。</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投资成本估算及来源分析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6340" y="1637062"/>
            <a:ext cx="6042012" cy="128067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156340" y="1637062"/>
            <a:ext cx="1629199" cy="1298575"/>
          </a:xfrm>
          <a:prstGeom prst="roundRect">
            <a:avLst>
              <a:gd name="adj" fmla="val 1192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6340" y="3132487"/>
            <a:ext cx="6042012" cy="128958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69043" y="3122962"/>
            <a:ext cx="1629199" cy="1298575"/>
          </a:xfrm>
          <a:prstGeom prst="roundRect">
            <a:avLst>
              <a:gd name="adj" fmla="val 1192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156340" y="4654899"/>
            <a:ext cx="6045187" cy="1286259"/>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49988" y="4645374"/>
            <a:ext cx="1629199" cy="1298575"/>
          </a:xfrm>
          <a:prstGeom prst="roundRect">
            <a:avLst>
              <a:gd name="adj" fmla="val 11921"/>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45706" y="3745261"/>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6200000">
            <a:off x="2870191" y="2813147"/>
            <a:ext cx="477838" cy="1913436"/>
          </a:xfrm>
          <a:custGeom>
            <a:rect l="l" t="t"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435353" y="2016473"/>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156340" y="5146437"/>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能源费用</a:t>
            </a:r>
            <a:endParaRPr lang="en-US" sz="1100"/>
          </a:p>
        </p:txBody>
      </p:sp>
      <p:sp>
        <p:nvSpPr>
          <p:cNvPr id="12" name="AutoShape 12"/>
          <p:cNvSpPr/>
          <p:nvPr/>
        </p:nvSpPr>
        <p:spPr>
          <a:xfrm>
            <a:off x="4156340" y="3584949"/>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物资消耗</a:t>
            </a:r>
            <a:endParaRPr lang="en-US" sz="1100"/>
          </a:p>
        </p:txBody>
      </p:sp>
      <p:sp>
        <p:nvSpPr>
          <p:cNvPr id="13" name="AutoShape 13"/>
          <p:cNvSpPr/>
          <p:nvPr/>
        </p:nvSpPr>
        <p:spPr>
          <a:xfrm>
            <a:off x="4156340" y="2165691"/>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人力成本</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运营成本构成及优化措施</a:t>
              </a:r>
            </a:p>
          </p:txBody>
        </p:sp>
      </p:grpSp>
      <p:sp>
        <p:nvSpPr>
          <p:cNvPr id="36" name="AutoShape 36"/>
          <p:cNvSpPr/>
          <p:nvPr/>
        </p:nvSpPr>
        <p:spPr>
          <a:xfrm>
            <a:off x="6096000" y="1907546"/>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通过合理的人员配置和培训计划，提高员工工作效率，降低人力成本。</a:t>
            </a:r>
            <a:endParaRPr lang="en-US" sz="1100"/>
          </a:p>
        </p:txBody>
      </p:sp>
      <p:sp>
        <p:nvSpPr>
          <p:cNvPr id="37" name="AutoShape 37"/>
          <p:cNvSpPr/>
          <p:nvPr/>
        </p:nvSpPr>
        <p:spPr>
          <a:xfrm>
            <a:off x="6096000" y="4928174"/>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优化能源使用结构，提高能源利用效率，降低能源费用支出。</a:t>
            </a:r>
            <a:endParaRPr lang="en-US" sz="1100"/>
          </a:p>
        </p:txBody>
      </p:sp>
      <p:sp>
        <p:nvSpPr>
          <p:cNvPr id="38" name="AutoShape 38"/>
          <p:cNvSpPr/>
          <p:nvPr/>
        </p:nvSpPr>
        <p:spPr>
          <a:xfrm>
            <a:off x="6096000" y="3407426"/>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采用先进的废物处理技术和设备，减少物资消耗和浪费。</a:t>
            </a:r>
            <a:endParaRPr lang="en-US" sz="1100"/>
          </a:p>
        </p:txBody>
      </p:sp>
      <p:sp>
        <p:nvSpPr>
          <p:cNvPr id="39" name="AutoShape 39"/>
          <p:cNvSpPr/>
          <p:nvPr/>
        </p:nvSpPr>
        <p:spPr>
          <a:xfrm>
            <a:off x="1621060" y="2829687"/>
            <a:ext cx="1753457" cy="1753362"/>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123412" y="3297713"/>
            <a:ext cx="780338" cy="78033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包括废物处理服务费、政府补贴、资源回收利用收益等。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收益来源</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根据市场调查和历史数据，预测未来收益水平和发展趋势。</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收益预测</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通过财务指标分析，评估公司的盈利能力和偿债能力。</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盈利能力评估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收益模式设计及盈利能力评估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https://d.book118.com/577164020053006030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2024-09-01T22:51:21.766</cp:lastPrinted>
  <dcterms:created xsi:type="dcterms:W3CDTF">2024-09-01T14:51:21Z</dcterms:created>
  <dcterms:modified xsi:type="dcterms:W3CDTF">2024-09-01T14:51:23Z</dcterms:modified>
</cp:coreProperties>
</file>