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8E90175-BE4D-4379-AADE-0CAE2F4459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47B5C6-9D15-45D7-9EF0-DFE3BE1F5B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555763A-37ED-4D14-93CE-750E9BDC3B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F9DBE56-1740-4383-B6F1-87643F16CC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8ED2D6E-B474-4B09-9775-A94D81DBE49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840AEFF-A2DB-4DCF-A9FD-D8D67F5499E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F206B57-3E50-4161-82C3-DACFF3552DE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E1F6AC-55B4-4459-A8B5-0B12634338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9386F8-9E66-4FB9-9BD2-88C8E39E91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198B88-F76F-4114-ABF8-C8A3645FD7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AD14CF-FE6A-4E1F-BE3F-D0B11E9D37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8002060004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我国中等和高等职业教育衔接的历史、现状及趋势</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我国中等和高等职业教育衔接历史回顾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中等和高等职业教育衔接现状分析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面临挑战与问题剖析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未来发展趋势预测及建议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职业教育体系的重要组成部分</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中等职业教育和高等职业教育是我国职业教育体系中的两个重要层次，二者之间的衔接对于构建完善的职业教育体系具有重要意义。</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适应经济社会发展需求</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随着我国经济社会的快速发展，产业结构不断升级，对高素质技术技能人才的需求日益迫切，加强中等和高等职业教育衔接是适应这一需求的必要举措。</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推动职业教育改革发展</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加强中等和高等职业教育衔接，有助于推动职业教育教学改革，提高职业教育质量和效益，促进职业教育与经济社会协调发展。</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52335"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652335"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29936"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29936"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407538"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407538"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15607"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中等职业教育</a:t>
            </a:r>
          </a:p>
        </p:txBody>
      </p:sp>
      <p:sp>
        <p:nvSpPr>
          <p:cNvPr id="9" name="TextBox 9"/>
          <p:cNvSpPr txBox="1"/>
          <p:nvPr/>
        </p:nvSpPr>
        <p:spPr>
          <a:xfrm>
            <a:off x="1094842"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本报告主要关注中等职业教育的发展现状、问题及与高等职业教育的衔接情况，涉及中等职业学校的教育教学、师资队伍、学生管理等方面。</a:t>
            </a:r>
          </a:p>
        </p:txBody>
      </p:sp>
      <p:sp>
        <p:nvSpPr>
          <p:cNvPr id="10" name="TextBox 10"/>
          <p:cNvSpPr txBox="1"/>
          <p:nvPr/>
        </p:nvSpPr>
        <p:spPr>
          <a:xfrm>
            <a:off x="4638006"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高等职业教育</a:t>
            </a:r>
          </a:p>
        </p:txBody>
      </p:sp>
      <p:sp>
        <p:nvSpPr>
          <p:cNvPr id="11" name="TextBox 11"/>
          <p:cNvSpPr txBox="1"/>
          <p:nvPr/>
        </p:nvSpPr>
        <p:spPr>
          <a:xfrm>
            <a:off x="4723754"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本报告将重点分析高等职业教育的发展趋势、教育教学改革及与中等职业教育的衔接问题，涵盖高等职业学校的专业设置、课程体系、实践教学等方面。</a:t>
            </a:r>
          </a:p>
        </p:txBody>
      </p:sp>
      <p:sp>
        <p:nvSpPr>
          <p:cNvPr id="12" name="TextBox 12"/>
          <p:cNvSpPr txBox="1"/>
          <p:nvPr/>
        </p:nvSpPr>
        <p:spPr>
          <a:xfrm>
            <a:off x="8260404"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衔接机制与政策</a:t>
            </a:r>
          </a:p>
        </p:txBody>
      </p:sp>
      <p:sp>
        <p:nvSpPr>
          <p:cNvPr id="13" name="TextBox 13"/>
          <p:cNvSpPr txBox="1"/>
          <p:nvPr/>
        </p:nvSpPr>
        <p:spPr>
          <a:xfrm>
            <a:off x="8361301"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本报告将深入探讨中等和高等职业教育衔接的机制和政策，包括招生制度、学分转换、课程衔接、实践教学等方面的改革和创新。</a:t>
            </a:r>
          </a:p>
        </p:txBody>
      </p:sp>
      <p:sp>
        <p:nvSpPr>
          <p:cNvPr id="14" name="TextBox 14"/>
          <p:cNvSpPr txBox="1"/>
          <p:nvPr/>
        </p:nvSpPr>
        <p:spPr>
          <a:xfrm>
            <a:off x="1480607" y="1020470"/>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01</a:t>
            </a:r>
          </a:p>
        </p:txBody>
      </p:sp>
      <p:sp>
        <p:nvSpPr>
          <p:cNvPr id="15" name="TextBox 15"/>
          <p:cNvSpPr txBox="1"/>
          <p:nvPr/>
        </p:nvSpPr>
        <p:spPr>
          <a:xfrm>
            <a:off x="5037367" y="1020470"/>
            <a:ext cx="21145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02</a:t>
            </a:r>
          </a:p>
        </p:txBody>
      </p:sp>
      <p:sp>
        <p:nvSpPr>
          <p:cNvPr id="16" name="TextBox 16"/>
          <p:cNvSpPr txBox="1"/>
          <p:nvPr/>
        </p:nvSpPr>
        <p:spPr>
          <a:xfrm>
            <a:off x="8724677" y="1059557"/>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03</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我国中等和高等职业教育衔接历史回顾</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我国古代的职业教育起源于学徒制，师傅通过言传身教的方式将技艺传授给徒弟。</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古代学徒制</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5125" r="151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官学教育</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6667" b="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职业教育思想萌芽</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随着社会的发展，官学教育逐渐兴起，培养了一批批具备专业技能的官员和工匠。</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古代教育家如孔子、墨子等提出了包含职业教育思想的教育观念，强调实践技能的培养。</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古代职业教育起源与发展</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近代以来，随着西方工业文明的传入，实业教育逐渐兴起，培养具备现代工业技能的人才。</a:t>
            </a:r>
          </a:p>
        </p:txBody>
      </p:sp>
      <p:pic>
        <p:nvPicPr>
          <p:cNvPr id="4" name="Picture 4"/>
          <p:cNvPicPr>
            <a:picLocks noChangeAspect="1"/>
          </p:cNvPicPr>
          <p:nvPr/>
        </p:nvPicPr>
        <p:blipFill>
          <a:blip r:embed="rId2"/>
          <a:srcRect t="16667" b="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22875" r="22875"/>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9833" r="19833"/>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实业教育兴起</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清政府颁布了一系列法令，如《奏定学堂章程》等，建立了初步的职业教育制度。</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职业教育制度建立</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民国时期，黄炎培等教育家提出了“大职业教育主义”等理念，推动了职业教育的实践探索。</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职业教育实践探索</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近代职业教育变革与探索</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现代职业教育体系建立与完善</a:t>
              </a:r>
            </a:p>
          </p:txBody>
        </p:sp>
      </p:grpSp>
      <p:sp>
        <p:nvSpPr>
          <p:cNvPr id="24" name="AutoShape 24"/>
          <p:cNvSpPr/>
          <p:nvPr/>
        </p:nvSpPr>
        <p:spPr>
          <a:xfrm>
            <a:off x="1569100" y="1879440"/>
            <a:ext cx="1357679" cy="1285263"/>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569100" y="4103994"/>
            <a:ext cx="1357679" cy="1285263"/>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471231" y="1879440"/>
            <a:ext cx="1357679" cy="1285263"/>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471231" y="4103994"/>
            <a:ext cx="1357679" cy="1285263"/>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1875213" y="2149345"/>
            <a:ext cx="745452" cy="745452"/>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6777167" y="2149167"/>
            <a:ext cx="745808" cy="745808"/>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875035" y="4373721"/>
            <a:ext cx="745808" cy="745808"/>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6777167" y="4373721"/>
            <a:ext cx="745808" cy="745808"/>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3233929" y="1742267"/>
            <a:ext cx="2667000" cy="378156"/>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725" b="1">
                <a:solidFill>
                  <a:schemeClr val="accent1">
                    <a:alpha val="100000"/>
                  </a:schemeClr>
                </a:solidFill>
                <a:latin typeface="Microsoft Yahei"/>
                <a:ea typeface="Microsoft Yahei"/>
                <a:cs typeface="Microsoft Yahei"/>
              </a:rPr>
              <a:t>中等职业教育发展</a:t>
            </a:r>
          </a:p>
        </p:txBody>
      </p:sp>
      <p:sp>
        <p:nvSpPr>
          <p:cNvPr id="33" name="TextBox 33"/>
          <p:cNvSpPr txBox="1"/>
          <p:nvPr/>
        </p:nvSpPr>
        <p:spPr>
          <a:xfrm>
            <a:off x="8118203" y="1742267"/>
            <a:ext cx="2667000" cy="378156"/>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725" b="1">
                <a:solidFill>
                  <a:schemeClr val="accent1">
                    <a:alpha val="100000"/>
                  </a:schemeClr>
                </a:solidFill>
                <a:latin typeface="Microsoft Yahei"/>
                <a:ea typeface="Microsoft Yahei"/>
                <a:cs typeface="Microsoft Yahei"/>
              </a:rPr>
              <a:t>高等职业教育崛起</a:t>
            </a:r>
          </a:p>
        </p:txBody>
      </p:sp>
      <p:sp>
        <p:nvSpPr>
          <p:cNvPr id="34" name="TextBox 34"/>
          <p:cNvSpPr txBox="1"/>
          <p:nvPr/>
        </p:nvSpPr>
        <p:spPr>
          <a:xfrm>
            <a:off x="3233929" y="3981700"/>
            <a:ext cx="2667000" cy="378156"/>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725" b="1">
                <a:solidFill>
                  <a:schemeClr val="accent1">
                    <a:alpha val="100000"/>
                  </a:schemeClr>
                </a:solidFill>
                <a:latin typeface="Microsoft Yahei"/>
                <a:ea typeface="Microsoft Yahei"/>
                <a:cs typeface="Microsoft Yahei"/>
              </a:rPr>
              <a:t>中高职衔接政策出台</a:t>
            </a:r>
          </a:p>
        </p:txBody>
      </p:sp>
      <p:sp>
        <p:nvSpPr>
          <p:cNvPr id="35" name="TextBox 35"/>
          <p:cNvSpPr txBox="1"/>
          <p:nvPr/>
        </p:nvSpPr>
        <p:spPr>
          <a:xfrm>
            <a:off x="8118203" y="3981700"/>
            <a:ext cx="2667000" cy="378156"/>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725" b="1">
                <a:solidFill>
                  <a:schemeClr val="accent1">
                    <a:alpha val="100000"/>
                  </a:schemeClr>
                </a:solidFill>
                <a:latin typeface="Microsoft Yahei"/>
                <a:ea typeface="Microsoft Yahei"/>
                <a:cs typeface="Microsoft Yahei"/>
              </a:rPr>
              <a:t>现代职业教育体系建立</a:t>
            </a:r>
          </a:p>
        </p:txBody>
      </p:sp>
      <p:sp>
        <p:nvSpPr>
          <p:cNvPr id="36" name="TextBox 36"/>
          <p:cNvSpPr txBox="1"/>
          <p:nvPr/>
        </p:nvSpPr>
        <p:spPr>
          <a:xfrm>
            <a:off x="3266990" y="2149345"/>
            <a:ext cx="2600876" cy="108792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425">
                <a:solidFill>
                  <a:schemeClr val="dk1">
                    <a:alpha val="100000"/>
                  </a:schemeClr>
                </a:solidFill>
                <a:latin typeface="Microsoft Yahei"/>
                <a:ea typeface="Microsoft Yahei"/>
                <a:cs typeface="Microsoft Yahei"/>
              </a:rPr>
              <a:t>新中国成立后，中等职业教育得到了快速发展，培养了大量具备专业技能的劳动者。</a:t>
            </a:r>
          </a:p>
        </p:txBody>
      </p:sp>
      <p:sp>
        <p:nvSpPr>
          <p:cNvPr id="37" name="TextBox 37"/>
          <p:cNvSpPr txBox="1"/>
          <p:nvPr/>
        </p:nvSpPr>
        <p:spPr>
          <a:xfrm>
            <a:off x="8151265" y="2149345"/>
            <a:ext cx="2600876" cy="108792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425">
                <a:solidFill>
                  <a:schemeClr val="dk1">
                    <a:alpha val="100000"/>
                  </a:schemeClr>
                </a:solidFill>
                <a:latin typeface="Microsoft Yahei"/>
                <a:ea typeface="Microsoft Yahei"/>
                <a:cs typeface="Microsoft Yahei"/>
              </a:rPr>
              <a:t>20世纪80年代以来，高等职业教育逐渐崛起，成为培养高素质技术技能人才的重要途径。</a:t>
            </a:r>
          </a:p>
        </p:txBody>
      </p:sp>
      <p:sp>
        <p:nvSpPr>
          <p:cNvPr id="38" name="TextBox 38"/>
          <p:cNvSpPr txBox="1"/>
          <p:nvPr/>
        </p:nvSpPr>
        <p:spPr>
          <a:xfrm>
            <a:off x="3266990" y="4373721"/>
            <a:ext cx="2600876" cy="108792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425">
                <a:solidFill>
                  <a:schemeClr val="dk1">
                    <a:alpha val="100000"/>
                  </a:schemeClr>
                </a:solidFill>
                <a:latin typeface="Microsoft Yahei"/>
                <a:ea typeface="Microsoft Yahei"/>
                <a:cs typeface="Microsoft Yahei"/>
              </a:rPr>
              <a:t>为加强中等和高等职业教育的衔接，国家出台了一系列政策，如“3+2”分段培养、五年一贯制等。</a:t>
            </a:r>
          </a:p>
        </p:txBody>
      </p:sp>
      <p:sp>
        <p:nvSpPr>
          <p:cNvPr id="39" name="TextBox 39"/>
          <p:cNvSpPr txBox="1"/>
          <p:nvPr/>
        </p:nvSpPr>
        <p:spPr>
          <a:xfrm>
            <a:off x="8151265" y="4373721"/>
            <a:ext cx="2600876" cy="108792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425">
                <a:solidFill>
                  <a:schemeClr val="dk1">
                    <a:alpha val="100000"/>
                  </a:schemeClr>
                </a:solidFill>
                <a:latin typeface="Microsoft Yahei"/>
                <a:ea typeface="Microsoft Yahei"/>
                <a:cs typeface="Microsoft Yahei"/>
              </a:rPr>
              <a:t>经过多年的发展，我国已建立起涵盖中等职业教育、高等职业教育和应用型本科教育的现代职业教育体系。</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中等和高等职业教育衔接现状分析</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政策法规支持及实施情况</a:t>
              </a:r>
            </a:p>
          </p:txBody>
        </p:sp>
      </p:grpSp>
      <p:sp>
        <p:nvSpPr>
          <p:cNvPr id="31" name="TextBox 31"/>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近年来，国家相继出台了一系列政策法规，如《国家职业教育改革实施方案》等，明确提出加强中等和高等职业教育衔接，构建现代职业教育体系。</a:t>
            </a:r>
          </a:p>
        </p:txBody>
      </p:sp>
      <p:sp>
        <p:nvSpPr>
          <p:cNvPr id="32" name="TextBox 32"/>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法规保障</a:t>
            </a:r>
          </a:p>
        </p:txBody>
      </p:sp>
      <p:sp>
        <p:nvSpPr>
          <p:cNvPr id="33" name="TextBox 33"/>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各级政府也制定了相应的地方法规和规章制度，为中等和高等职业教育衔接提供法律保障，如《XX省职业教育条例》等。</a:t>
            </a:r>
          </a:p>
        </p:txBody>
      </p:sp>
      <p:sp>
        <p:nvSpPr>
          <p:cNvPr id="34" name="TextBox 34"/>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实施效果</a:t>
            </a:r>
          </a:p>
        </p:txBody>
      </p:sp>
      <p:sp>
        <p:nvSpPr>
          <p:cNvPr id="35" name="TextBox 35"/>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在政策法规的支持下，中等和高等职业教育衔接工作取得了一定的成效，如中高职贯通培养模式的试点和推广，以及学分制、弹性学制等教学管理制度的改革。</a:t>
            </a:r>
          </a:p>
        </p:txBody>
      </p:sp>
      <p:sp>
        <p:nvSpPr>
          <p:cNvPr id="36" name="TextBox 36"/>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政策推动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课程改革</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中等和高等职业学校积极推进课程改革，以职业能力培养为核心，构建模块化、项目化的课程体系，实现中高职课程内容的有机衔接。</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教学模式创新</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探索实践“工学结合”、“校企合作”等教学模式，通过实践教学、顶岗实习等方式，提高学生的职业技能和就业能力。</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资源共享</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加强中等和高等职业学校之间的资源共享，如共建实训基地、共享优质课程资源等，提高教育资源的利用效率。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教育教学改革与创新实践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https://d.book118.com/578002060004006042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2024-09-20T23:14:23.499</cp:lastPrinted>
  <dcterms:created xsi:type="dcterms:W3CDTF">2024-09-20T15:14:23Z</dcterms:created>
  <dcterms:modified xsi:type="dcterms:W3CDTF">2024-09-20T15:14:25Z</dcterms:modified>
</cp:coreProperties>
</file>