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D5E09B7-47E9-4307-B5D2-57242CC532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543632-075C-439A-9A0D-B6F01C9463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58BB131-1EB4-467F-A77E-C19FD6B3EF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A4ECDA5-934D-4C3E-BD09-64993275ADC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158A59F-58E6-43AF-B319-F3895E2A854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72D4712-C8EB-45CA-9674-5C4A5F6854E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E44E8A7-FE31-45B8-85A0-D4BD232E826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DC00B55-7702-452C-9FAE-8EAFC7E31B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0EADB1E-E832-4EE2-A70D-6CFEC09D005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E642B27-E579-4447-BC5E-F182047346B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711C30-AC79-43EA-8ECF-5AB837541A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78003004136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rgbClr val="2EA7E0"/>
        </a:solidFill>
        <a:effectLst/>
      </p:bgPr>
    </p:bg>
    <p:spTree>
      <p:nvGrpSpPr>
        <p:cNvPr id="1" name=""/>
        <p:cNvGrpSpPr/>
        <p:nvPr/>
      </p:nvGrpSpPr>
      <p:grpSpPr>
        <a:xfrm>
          <a:off x="0" y="0"/>
          <a:ext cx="0" cy="0"/>
        </a:xfrm>
      </p:grpSpPr>
      <p:sp>
        <p:nvSpPr>
          <p:cNvPr id="4" name="Rectangle 3">
            <a:extLst>
              <a:ext uri="{FF2B5EF4-FFF2-40B4-BE49-F238E27FC236}">
                <a16:creationId xmlns:a16="http://schemas.microsoft.com/office/drawing/2014/main" id="{FC0F5D52-EADA-A8A3-E833-7CF75C08816A}"/>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9" name="Group 8">
            <a:extLst>
              <a:ext uri="{FF2B5EF4-FFF2-40B4-BE49-F238E27FC236}">
                <a16:creationId xmlns:a16="http://schemas.microsoft.com/office/drawing/2014/main" id="{702FE019-7B0E-0A21-759B-5EEE9C735AAC}"/>
              </a:ext>
            </a:extLst>
          </p:cNvPr>
          <p:cNvGrpSpPr/>
          <p:nvPr/>
        </p:nvGrpSpPr>
        <p:grpSpPr>
          <a:xfrm>
            <a:off x="516719" y="2676433"/>
            <a:ext cx="2942245" cy="435525"/>
            <a:chOff x="5717435" y="5325094"/>
            <a:chExt cx="2942245" cy="435525"/>
          </a:xfrm>
        </p:grpSpPr>
        <p:grpSp>
          <p:nvGrpSpPr>
            <p:cNvPr id="23" name="组合 33">
              <a:extLst>
                <a:ext uri="{FF2B5EF4-FFF2-40B4-BE49-F238E27FC236}">
                  <a16:creationId xmlns:a16="http://schemas.microsoft.com/office/drawing/2014/main" id="{6DDD178B-A893-E5BF-C35A-A7B04E7B17E9}"/>
                </a:ext>
              </a:extLst>
            </p:cNvPr>
            <p:cNvGrpSpPr/>
            <p:nvPr/>
          </p:nvGrpSpPr>
          <p:grpSpPr>
            <a:xfrm>
              <a:off x="6978378" y="5330831"/>
              <a:ext cx="429793" cy="429788"/>
              <a:chOff x="5196486" y="5946187"/>
              <a:chExt cx="305647" cy="305644"/>
            </a:xfrm>
          </p:grpSpPr>
          <p:grpSp>
            <p:nvGrpSpPr>
              <p:cNvPr id="45" name="组合 34">
                <a:extLst>
                  <a:ext uri="{FF2B5EF4-FFF2-40B4-BE49-F238E27FC236}">
                    <a16:creationId xmlns:a16="http://schemas.microsoft.com/office/drawing/2014/main" id="{90B9E14D-1C8E-A41A-051B-747558569ED5}"/>
                  </a:ext>
                </a:extLst>
              </p:cNvPr>
              <p:cNvGrpSpPr/>
              <p:nvPr/>
            </p:nvGrpSpPr>
            <p:grpSpPr>
              <a:xfrm>
                <a:off x="5196486" y="5946187"/>
                <a:ext cx="305647" cy="305644"/>
                <a:chOff x="1517330" y="1125257"/>
                <a:chExt cx="2204282" cy="2204282"/>
              </a:xfrm>
            </p:grpSpPr>
            <p:sp>
              <p:nvSpPr>
                <p:cNvPr id="47" name="椭圆 36">
                  <a:extLst>
                    <a:ext uri="{FF2B5EF4-FFF2-40B4-BE49-F238E27FC236}">
                      <a16:creationId xmlns:a16="http://schemas.microsoft.com/office/drawing/2014/main" id="{F0694811-ACB4-962E-7486-C121EE3BE386}"/>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椭圆 37">
                  <a:extLst>
                    <a:ext uri="{FF2B5EF4-FFF2-40B4-BE49-F238E27FC236}">
                      <a16:creationId xmlns:a16="http://schemas.microsoft.com/office/drawing/2014/main" id="{A9C67A62-3485-DB98-F38F-6841376830F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6" name="Freeform 44">
                <a:extLst>
                  <a:ext uri="{FF2B5EF4-FFF2-40B4-BE49-F238E27FC236}">
                    <a16:creationId xmlns:a16="http://schemas.microsoft.com/office/drawing/2014/main" id="{F5398C53-AAC5-188E-45EE-7BD7A4D46F7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4" name="组合 38">
              <a:extLst>
                <a:ext uri="{FF2B5EF4-FFF2-40B4-BE49-F238E27FC236}">
                  <a16:creationId xmlns:a16="http://schemas.microsoft.com/office/drawing/2014/main" id="{557336BC-6C9E-5361-7EB7-5A083CE6DD4D}"/>
                </a:ext>
              </a:extLst>
            </p:cNvPr>
            <p:cNvGrpSpPr/>
            <p:nvPr/>
          </p:nvGrpSpPr>
          <p:grpSpPr>
            <a:xfrm>
              <a:off x="7600465" y="5330831"/>
              <a:ext cx="429793" cy="429788"/>
              <a:chOff x="5638883" y="5946187"/>
              <a:chExt cx="305647" cy="305644"/>
            </a:xfrm>
          </p:grpSpPr>
          <p:grpSp>
            <p:nvGrpSpPr>
              <p:cNvPr id="40" name="组合 39">
                <a:extLst>
                  <a:ext uri="{FF2B5EF4-FFF2-40B4-BE49-F238E27FC236}">
                    <a16:creationId xmlns:a16="http://schemas.microsoft.com/office/drawing/2014/main" id="{56462033-2683-2E84-51DE-4B07DC7C1FA8}"/>
                  </a:ext>
                </a:extLst>
              </p:cNvPr>
              <p:cNvGrpSpPr/>
              <p:nvPr/>
            </p:nvGrpSpPr>
            <p:grpSpPr>
              <a:xfrm>
                <a:off x="5638883" y="5946187"/>
                <a:ext cx="305647" cy="305644"/>
                <a:chOff x="1517330" y="1125257"/>
                <a:chExt cx="2204282" cy="2204282"/>
              </a:xfrm>
            </p:grpSpPr>
            <p:sp>
              <p:nvSpPr>
                <p:cNvPr id="42" name="椭圆 41">
                  <a:extLst>
                    <a:ext uri="{FF2B5EF4-FFF2-40B4-BE49-F238E27FC236}">
                      <a16:creationId xmlns:a16="http://schemas.microsoft.com/office/drawing/2014/main" id="{77D616BE-5DD7-0357-776E-64B8348A591F}"/>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椭圆 42">
                  <a:extLst>
                    <a:ext uri="{FF2B5EF4-FFF2-40B4-BE49-F238E27FC236}">
                      <a16:creationId xmlns:a16="http://schemas.microsoft.com/office/drawing/2014/main" id="{9333A942-5E0E-25CB-CFF3-FC3A894E660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1" name="Freeform 6">
                <a:extLst>
                  <a:ext uri="{FF2B5EF4-FFF2-40B4-BE49-F238E27FC236}">
                    <a16:creationId xmlns:a16="http://schemas.microsoft.com/office/drawing/2014/main" id="{022DB4D6-98D6-CB2F-435B-BC91D46BEEF1}"/>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5" name="组合 43">
              <a:extLst>
                <a:ext uri="{FF2B5EF4-FFF2-40B4-BE49-F238E27FC236}">
                  <a16:creationId xmlns:a16="http://schemas.microsoft.com/office/drawing/2014/main" id="{2546CF2A-9281-828C-7FDB-D1932546764E}"/>
                </a:ext>
              </a:extLst>
            </p:cNvPr>
            <p:cNvGrpSpPr/>
            <p:nvPr/>
          </p:nvGrpSpPr>
          <p:grpSpPr>
            <a:xfrm>
              <a:off x="5717435" y="5330831"/>
              <a:ext cx="429793" cy="429788"/>
              <a:chOff x="4299766" y="5946187"/>
              <a:chExt cx="305647" cy="305644"/>
            </a:xfrm>
          </p:grpSpPr>
          <p:grpSp>
            <p:nvGrpSpPr>
              <p:cNvPr id="36" name="组合 44">
                <a:extLst>
                  <a:ext uri="{FF2B5EF4-FFF2-40B4-BE49-F238E27FC236}">
                    <a16:creationId xmlns:a16="http://schemas.microsoft.com/office/drawing/2014/main" id="{9E0F60B8-3F09-6E04-09BE-5092850466DD}"/>
                  </a:ext>
                </a:extLst>
              </p:cNvPr>
              <p:cNvGrpSpPr/>
              <p:nvPr/>
            </p:nvGrpSpPr>
            <p:grpSpPr>
              <a:xfrm>
                <a:off x="4299766" y="5946187"/>
                <a:ext cx="305647" cy="305644"/>
                <a:chOff x="1517330" y="1125257"/>
                <a:chExt cx="2204282" cy="2204282"/>
              </a:xfrm>
            </p:grpSpPr>
            <p:sp>
              <p:nvSpPr>
                <p:cNvPr id="38" name="椭圆 46">
                  <a:extLst>
                    <a:ext uri="{FF2B5EF4-FFF2-40B4-BE49-F238E27FC236}">
                      <a16:creationId xmlns:a16="http://schemas.microsoft.com/office/drawing/2014/main" id="{FC6ACB78-C111-9127-4F93-C84D4F863A3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47">
                  <a:extLst>
                    <a:ext uri="{FF2B5EF4-FFF2-40B4-BE49-F238E27FC236}">
                      <a16:creationId xmlns:a16="http://schemas.microsoft.com/office/drawing/2014/main" id="{0969F678-C671-92CD-7F3B-C6082A301F6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7" name="Freeform 45">
                <a:extLst>
                  <a:ext uri="{FF2B5EF4-FFF2-40B4-BE49-F238E27FC236}">
                    <a16:creationId xmlns:a16="http://schemas.microsoft.com/office/drawing/2014/main" id="{C3BCB57A-3FA4-C49F-46E1-C1384A497088}"/>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6" name="组合 48">
              <a:extLst>
                <a:ext uri="{FF2B5EF4-FFF2-40B4-BE49-F238E27FC236}">
                  <a16:creationId xmlns:a16="http://schemas.microsoft.com/office/drawing/2014/main" id="{5E6AA565-3331-B5DC-CA8E-1645A8A9B2C3}"/>
                </a:ext>
              </a:extLst>
            </p:cNvPr>
            <p:cNvGrpSpPr/>
            <p:nvPr/>
          </p:nvGrpSpPr>
          <p:grpSpPr>
            <a:xfrm>
              <a:off x="6337028" y="5330831"/>
              <a:ext cx="429793" cy="429788"/>
              <a:chOff x="4740390" y="5946187"/>
              <a:chExt cx="305647" cy="305644"/>
            </a:xfrm>
          </p:grpSpPr>
          <p:grpSp>
            <p:nvGrpSpPr>
              <p:cNvPr id="32" name="组合 49">
                <a:extLst>
                  <a:ext uri="{FF2B5EF4-FFF2-40B4-BE49-F238E27FC236}">
                    <a16:creationId xmlns:a16="http://schemas.microsoft.com/office/drawing/2014/main" id="{A306EE8C-668C-4422-CD9E-6884F2260078}"/>
                  </a:ext>
                </a:extLst>
              </p:cNvPr>
              <p:cNvGrpSpPr/>
              <p:nvPr/>
            </p:nvGrpSpPr>
            <p:grpSpPr>
              <a:xfrm>
                <a:off x="4740390" y="5946187"/>
                <a:ext cx="305647" cy="305644"/>
                <a:chOff x="1517330" y="1125257"/>
                <a:chExt cx="2204282" cy="2204282"/>
              </a:xfrm>
            </p:grpSpPr>
            <p:sp>
              <p:nvSpPr>
                <p:cNvPr id="34" name="椭圆 51">
                  <a:extLst>
                    <a:ext uri="{FF2B5EF4-FFF2-40B4-BE49-F238E27FC236}">
                      <a16:creationId xmlns:a16="http://schemas.microsoft.com/office/drawing/2014/main" id="{10EE7CAC-8457-E0F5-CB55-7D07824738B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椭圆 52">
                  <a:extLst>
                    <a:ext uri="{FF2B5EF4-FFF2-40B4-BE49-F238E27FC236}">
                      <a16:creationId xmlns:a16="http://schemas.microsoft.com/office/drawing/2014/main" id="{D85487F0-185F-B726-860A-12EE08B0D2F5}"/>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3" name="Freeform 39">
                <a:extLst>
                  <a:ext uri="{FF2B5EF4-FFF2-40B4-BE49-F238E27FC236}">
                    <a16:creationId xmlns:a16="http://schemas.microsoft.com/office/drawing/2014/main" id="{AE0CBD90-74C6-A38A-63B4-E55E854AAADA}"/>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7" name="组合 54">
              <a:extLst>
                <a:ext uri="{FF2B5EF4-FFF2-40B4-BE49-F238E27FC236}">
                  <a16:creationId xmlns:a16="http://schemas.microsoft.com/office/drawing/2014/main" id="{C9A9A786-0BD1-87A3-9045-D943855A5A4C}"/>
                </a:ext>
              </a:extLst>
            </p:cNvPr>
            <p:cNvGrpSpPr/>
            <p:nvPr/>
          </p:nvGrpSpPr>
          <p:grpSpPr>
            <a:xfrm>
              <a:off x="8229887" y="5325094"/>
              <a:ext cx="429793" cy="429788"/>
              <a:chOff x="5854675" y="3359758"/>
              <a:chExt cx="305647" cy="305644"/>
            </a:xfrm>
          </p:grpSpPr>
          <p:grpSp>
            <p:nvGrpSpPr>
              <p:cNvPr id="28" name="组合 55">
                <a:extLst>
                  <a:ext uri="{FF2B5EF4-FFF2-40B4-BE49-F238E27FC236}">
                    <a16:creationId xmlns:a16="http://schemas.microsoft.com/office/drawing/2014/main" id="{2498D637-AAC7-CE28-7A7B-F45FD14042E8}"/>
                  </a:ext>
                </a:extLst>
              </p:cNvPr>
              <p:cNvGrpSpPr/>
              <p:nvPr/>
            </p:nvGrpSpPr>
            <p:grpSpPr>
              <a:xfrm>
                <a:off x="5854675" y="3359758"/>
                <a:ext cx="305647" cy="305644"/>
                <a:chOff x="1517330" y="1125257"/>
                <a:chExt cx="2204282" cy="2204282"/>
              </a:xfrm>
            </p:grpSpPr>
            <p:sp>
              <p:nvSpPr>
                <p:cNvPr id="30" name="椭圆 57">
                  <a:extLst>
                    <a:ext uri="{FF2B5EF4-FFF2-40B4-BE49-F238E27FC236}">
                      <a16:creationId xmlns:a16="http://schemas.microsoft.com/office/drawing/2014/main" id="{6E770C76-E727-7AB1-CB40-A24B031E341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椭圆 59">
                  <a:extLst>
                    <a:ext uri="{FF2B5EF4-FFF2-40B4-BE49-F238E27FC236}">
                      <a16:creationId xmlns:a16="http://schemas.microsoft.com/office/drawing/2014/main" id="{273D3294-D7A4-5517-D4D2-4CB35CA2CB5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9" name="KSO_Shape">
                <a:extLst>
                  <a:ext uri="{FF2B5EF4-FFF2-40B4-BE49-F238E27FC236}">
                    <a16:creationId xmlns:a16="http://schemas.microsoft.com/office/drawing/2014/main" id="{DC8FBDFB-BF08-5A19-D649-FA8E4D33A380}"/>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2" name="Freeform 5">
            <a:extLst>
              <a:ext uri="{FF2B5EF4-FFF2-40B4-BE49-F238E27FC236}">
                <a16:creationId xmlns:a16="http://schemas.microsoft.com/office/drawing/2014/main" id="{0EE73B87-B400-7942-5AE2-3B6B484E3286}"/>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A5A8E864-2104-00C5-B4F5-1300FE4DC73D}"/>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F06EA732-8607-5EF3-EB6D-DFEC2727C05D}"/>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8">
            <a:extLst>
              <a:ext uri="{FF2B5EF4-FFF2-40B4-BE49-F238E27FC236}">
                <a16:creationId xmlns:a16="http://schemas.microsoft.com/office/drawing/2014/main" id="{42A6E363-E53C-92DE-B495-DC89EF6E3E0B}"/>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9">
            <a:extLst>
              <a:ext uri="{FF2B5EF4-FFF2-40B4-BE49-F238E27FC236}">
                <a16:creationId xmlns:a16="http://schemas.microsoft.com/office/drawing/2014/main" id="{051878A0-A795-C401-6D7B-0065C5426F95}"/>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10">
            <a:extLst>
              <a:ext uri="{FF2B5EF4-FFF2-40B4-BE49-F238E27FC236}">
                <a16:creationId xmlns:a16="http://schemas.microsoft.com/office/drawing/2014/main" id="{BDBDAFB5-DAB4-FBA6-A2DF-C7B84CE1654A}"/>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1">
            <a:extLst>
              <a:ext uri="{FF2B5EF4-FFF2-40B4-BE49-F238E27FC236}">
                <a16:creationId xmlns:a16="http://schemas.microsoft.com/office/drawing/2014/main" id="{33C4E00F-D1EF-A523-BF55-A81C2E6C99E8}"/>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2">
            <a:extLst>
              <a:ext uri="{FF2B5EF4-FFF2-40B4-BE49-F238E27FC236}">
                <a16:creationId xmlns:a16="http://schemas.microsoft.com/office/drawing/2014/main" id="{67B51005-9EE8-BB33-5FE4-A6F3978DD59C}"/>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3">
            <a:extLst>
              <a:ext uri="{FF2B5EF4-FFF2-40B4-BE49-F238E27FC236}">
                <a16:creationId xmlns:a16="http://schemas.microsoft.com/office/drawing/2014/main" id="{CB5820F7-99E6-9111-6972-1EC405ED4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4">
            <a:extLst>
              <a:ext uri="{FF2B5EF4-FFF2-40B4-BE49-F238E27FC236}">
                <a16:creationId xmlns:a16="http://schemas.microsoft.com/office/drawing/2014/main" id="{EC33FD27-B87F-8479-222B-23CAEF66674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5">
            <a:extLst>
              <a:ext uri="{FF2B5EF4-FFF2-40B4-BE49-F238E27FC236}">
                <a16:creationId xmlns:a16="http://schemas.microsoft.com/office/drawing/2014/main" id="{F20A9339-D861-3119-8F04-C256C7CCF430}"/>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6">
            <a:extLst>
              <a:ext uri="{FF2B5EF4-FFF2-40B4-BE49-F238E27FC236}">
                <a16:creationId xmlns:a16="http://schemas.microsoft.com/office/drawing/2014/main" id="{C7D8FAB7-FB20-51AD-9937-0A51D72983D2}"/>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34637" y="3581377"/>
            <a:ext cx="6872599"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财务预测与决策支持</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2" name="平行四边形 44">
            <a:extLst>
              <a:ext uri="{FF2B5EF4-FFF2-40B4-BE49-F238E27FC236}">
                <a16:creationId xmlns:a16="http://schemas.microsoft.com/office/drawing/2014/main" id="{5A876D26-365D-B458-056F-C23FCBBE2D11}"/>
              </a:ext>
            </a:extLst>
          </p:cNvPr>
          <p:cNvSpPr/>
          <p:nvPr/>
        </p:nvSpPr>
        <p:spPr>
          <a:xfrm>
            <a:off x="11281511" y="131384"/>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4409919" y="3108814"/>
            <a:ext cx="685659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73AB"/>
                </a:solidFill>
                <a:effectLst/>
                <a:uLnTx/>
                <a:uFillTx/>
                <a:latin typeface="微软雅黑" pitchFamily="34" charset="-122"/>
                <a:ea typeface="微软雅黑" pitchFamily="34" charset="-122"/>
                <a:cs typeface="+mn-cs"/>
              </a:rPr>
              <a:t> 财务预测的基本概念与原理
 财务预测的主要方法和模型
 销售预测与利润规划
 成本预测与分析
 资金需要与筹资决策
 投资决策与支持工具
 预算编制与执行监控
 财务风险管理与决策支持</a:t>
            </a:r>
          </a:p>
        </p:txBody>
      </p:sp>
      <p:grpSp>
        <p:nvGrpSpPr>
          <p:cNvPr id="34" name="组合 66">
            <a:extLst>
              <a:ext uri="{FF2B5EF4-FFF2-40B4-BE49-F238E27FC236}">
                <a16:creationId xmlns:a16="http://schemas.microsoft.com/office/drawing/2014/main" id="{5AC41A00-070B-2AB8-8F01-3ABB90507CC2}"/>
              </a:ext>
            </a:extLst>
          </p:cNvPr>
          <p:cNvGrpSpPr/>
          <p:nvPr/>
        </p:nvGrpSpPr>
        <p:grpSpPr>
          <a:xfrm>
            <a:off x="1092830" y="30480"/>
            <a:ext cx="1446026" cy="1341044"/>
            <a:chOff x="3050912" y="3438396"/>
            <a:chExt cx="130991" cy="121481"/>
          </a:xfrm>
          <a:solidFill>
            <a:srgbClr val="FFFFFF">
              <a:lumMod val="85000"/>
              <a:alpha val="39000"/>
            </a:srgbClr>
          </a:solidFill>
        </p:grpSpPr>
        <p:sp>
          <p:nvSpPr>
            <p:cNvPr id="35" name="Freeform 324">
              <a:extLst>
                <a:ext uri="{FF2B5EF4-FFF2-40B4-BE49-F238E27FC236}">
                  <a16:creationId xmlns:a16="http://schemas.microsoft.com/office/drawing/2014/main" id="{D283F702-4BB7-F597-F573-CC74FCB0DB2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36" name="Freeform 325">
              <a:extLst>
                <a:ext uri="{FF2B5EF4-FFF2-40B4-BE49-F238E27FC236}">
                  <a16:creationId xmlns:a16="http://schemas.microsoft.com/office/drawing/2014/main" id="{C19B6F3D-8E90-EDE7-C1C1-64824A8124AD}"/>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37" name="Group 36">
            <a:extLst>
              <a:ext uri="{FF2B5EF4-FFF2-40B4-BE49-F238E27FC236}">
                <a16:creationId xmlns:a16="http://schemas.microsoft.com/office/drawing/2014/main" id="{BDADE819-9B79-CFCD-E938-0B5022AD404A}"/>
              </a:ext>
            </a:extLst>
          </p:cNvPr>
          <p:cNvGrpSpPr/>
          <p:nvPr/>
        </p:nvGrpSpPr>
        <p:grpSpPr>
          <a:xfrm>
            <a:off x="192629" y="6644639"/>
            <a:ext cx="11877451" cy="81977"/>
            <a:chOff x="446534" y="453643"/>
            <a:chExt cx="11298933" cy="98554"/>
          </a:xfrm>
        </p:grpSpPr>
        <p:sp>
          <p:nvSpPr>
            <p:cNvPr id="38" name="矩形 8">
              <a:extLst>
                <a:ext uri="{FF2B5EF4-FFF2-40B4-BE49-F238E27FC236}">
                  <a16:creationId xmlns:a16="http://schemas.microsoft.com/office/drawing/2014/main" id="{76018FD8-7AB4-FD28-8004-C32E7EC045D1}"/>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长方形 9">
              <a:extLst>
                <a:ext uri="{FF2B5EF4-FFF2-40B4-BE49-F238E27FC236}">
                  <a16:creationId xmlns:a16="http://schemas.microsoft.com/office/drawing/2014/main" id="{1C4857FA-8793-B516-E33A-2FA0C8D03C53}"/>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矩形 10">
              <a:extLst>
                <a:ext uri="{FF2B5EF4-FFF2-40B4-BE49-F238E27FC236}">
                  <a16:creationId xmlns:a16="http://schemas.microsoft.com/office/drawing/2014/main" id="{F8D0137A-49E1-3396-A516-B2B77E9B3B49}"/>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1" name="Group 40">
            <a:extLst>
              <a:ext uri="{FF2B5EF4-FFF2-40B4-BE49-F238E27FC236}">
                <a16:creationId xmlns:a16="http://schemas.microsoft.com/office/drawing/2014/main" id="{CF6E2DCF-71D3-8B1B-BE57-CE77902D68DA}"/>
              </a:ext>
            </a:extLst>
          </p:cNvPr>
          <p:cNvGrpSpPr/>
          <p:nvPr/>
        </p:nvGrpSpPr>
        <p:grpSpPr>
          <a:xfrm>
            <a:off x="1" y="-12700"/>
            <a:ext cx="3875351" cy="5921376"/>
            <a:chOff x="0" y="-12700"/>
            <a:chExt cx="6589713" cy="5921376"/>
          </a:xfrm>
        </p:grpSpPr>
        <p:sp>
          <p:nvSpPr>
            <p:cNvPr id="45" name="Freeform 5">
              <a:extLst>
                <a:ext uri="{FF2B5EF4-FFF2-40B4-BE49-F238E27FC236}">
                  <a16:creationId xmlns:a16="http://schemas.microsoft.com/office/drawing/2014/main" id="{8A458B2D-46D9-DEF9-B07B-4B731D8FE3F2}"/>
                </a:ext>
              </a:extLst>
            </p:cNvPr>
            <p:cNvSpPr/>
            <p:nvPr/>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
              <a:extLst>
                <a:ext uri="{FF2B5EF4-FFF2-40B4-BE49-F238E27FC236}">
                  <a16:creationId xmlns:a16="http://schemas.microsoft.com/office/drawing/2014/main" id="{4FFC78F0-E00D-7236-5BFE-04B6652AE4A8}"/>
                </a:ext>
              </a:extLst>
            </p:cNvPr>
            <p:cNvSpPr/>
            <p:nvPr/>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7">
              <a:extLst>
                <a:ext uri="{FF2B5EF4-FFF2-40B4-BE49-F238E27FC236}">
                  <a16:creationId xmlns:a16="http://schemas.microsoft.com/office/drawing/2014/main" id="{DB9C6194-195D-8114-8A25-7D4A82D932E7}"/>
                </a:ext>
              </a:extLst>
            </p:cNvPr>
            <p:cNvSpPr/>
            <p:nvPr/>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8">
              <a:extLst>
                <a:ext uri="{FF2B5EF4-FFF2-40B4-BE49-F238E27FC236}">
                  <a16:creationId xmlns:a16="http://schemas.microsoft.com/office/drawing/2014/main" id="{5A212C80-CE8C-4245-F99D-1442DD740CD9}"/>
                </a:ext>
              </a:extLst>
            </p:cNvPr>
            <p:cNvSpPr/>
            <p:nvPr/>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文本框 81">
              <a:extLst>
                <a:ext uri="{FF2B5EF4-FFF2-40B4-BE49-F238E27FC236}">
                  <a16:creationId xmlns:a16="http://schemas.microsoft.com/office/drawing/2014/main" id="{09908662-4D7E-81B7-13CD-D648474016F0}"/>
                </a:ext>
              </a:extLst>
            </p:cNvPr>
            <p:cNvSpPr txBox="1"/>
            <p:nvPr/>
          </p:nvSpPr>
          <p:spPr>
            <a:xfrm>
              <a:off x="2228760" y="3051897"/>
              <a:ext cx="2541661"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rPr>
                <a:t>目录</a:t>
              </a:r>
            </a:p>
          </p:txBody>
        </p:sp>
      </p:gr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财务预测的基本概念与原理</a:t>
            </a:r>
          </a:p>
        </p:txBody>
      </p:sp>
      <p:sp>
        <p:nvSpPr>
          <p:cNvPr id="3" name="Subtitle 2"/>
          <p:cNvSpPr>
            <a:spLocks noGrp="1"/>
          </p:cNvSpPr>
          <p:nvPr>
            <p:ph type="subTitle" idx="1"/>
          </p:nvPr>
        </p:nvSpPr>
        <p:spPr/>
        <p:txBody>
          <a:bodyPr/>
          <a:lstStyle/>
          <a:p>
            <a:r>
              <a:t>财务预测与决策支持</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财务预测的基本概念与原理</a:t>
            </a:r>
          </a:p>
        </p:txBody>
      </p:sp>
      <p:sp>
        <p:nvSpPr>
          <p:cNvPr id="3" name="Text Placeholder 2"/>
          <p:cNvSpPr>
            <a:spLocks noGrp="1"/>
          </p:cNvSpPr>
          <p:nvPr>
            <p:ph type="body" idx="1"/>
          </p:nvPr>
        </p:nvSpPr>
        <p:spPr/>
        <p:txBody>
          <a:bodyPr/>
          <a:lstStyle/>
          <a:p>
            <a:r>
              <a:t>财务预测的定义和重要性</a:t>
            </a:r>
          </a:p>
        </p:txBody>
      </p:sp>
      <p:sp>
        <p:nvSpPr>
          <p:cNvPr id="4" name="Content Placeholder 3"/>
          <p:cNvSpPr>
            <a:spLocks noGrp="1"/>
          </p:cNvSpPr>
          <p:nvPr>
            <p:ph sz="half" idx="2"/>
          </p:nvPr>
        </p:nvSpPr>
        <p:spPr/>
        <p:txBody>
          <a:bodyPr/>
          <a:lstStyle/>
          <a:p>
            <a:r>
              <a:t>1.财务预测是对公司未来财务状况的预测，包括收入、成本、利润和现金流等方面。</a:t>
            </a:r>
          </a:p>
          <a:p>
            <a:r>
              <a:t>2.财务预测可以帮助公司制定战略规划和决策，预防潜在的风险和机会。</a:t>
            </a:r>
          </a:p>
          <a:p>
            <a:r>
              <a:t>3.准确的财务预测可以提高公司的盈利能力和竞争力。</a:t>
            </a:r>
          </a:p>
          <a:p/>
        </p:txBody>
      </p:sp>
      <p:sp>
        <p:nvSpPr>
          <p:cNvPr id="5" name="Text Placeholder 4"/>
          <p:cNvSpPr>
            <a:spLocks noGrp="1"/>
          </p:cNvSpPr>
          <p:nvPr>
            <p:ph type="body" idx="3"/>
          </p:nvPr>
        </p:nvSpPr>
        <p:spPr/>
        <p:txBody>
          <a:bodyPr/>
          <a:lstStyle/>
          <a:p>
            <a:r>
              <a:t>财务预测的基本方法</a:t>
            </a:r>
          </a:p>
        </p:txBody>
      </p:sp>
      <p:sp>
        <p:nvSpPr>
          <p:cNvPr id="6" name="Content Placeholder 5"/>
          <p:cNvSpPr>
            <a:spLocks noGrp="1"/>
          </p:cNvSpPr>
          <p:nvPr>
            <p:ph sz="half" idx="4"/>
          </p:nvPr>
        </p:nvSpPr>
        <p:spPr/>
        <p:txBody>
          <a:bodyPr/>
          <a:lstStyle/>
          <a:p>
            <a:r>
              <a:t>1.历史数据分析法：通过对历史财务数据的分析，预测未来财务状况。</a:t>
            </a:r>
          </a:p>
          <a:p>
            <a:r>
              <a:t>2.市场研究法：通过对市场趋势、竞争对手的分析，预测公司的未来财务状况。</a:t>
            </a:r>
          </a:p>
          <a:p>
            <a:r>
              <a:t>3.专家判断法：通过专业人士的经验和判断，对未来财务状况进行预测。</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财务预测的基本概念与原理</a:t>
            </a:r>
          </a:p>
        </p:txBody>
      </p:sp>
      <p:sp>
        <p:nvSpPr>
          <p:cNvPr id="3" name="Text Placeholder 2"/>
          <p:cNvSpPr>
            <a:spLocks noGrp="1"/>
          </p:cNvSpPr>
          <p:nvPr>
            <p:ph type="body" idx="1"/>
          </p:nvPr>
        </p:nvSpPr>
        <p:spPr/>
        <p:txBody>
          <a:bodyPr/>
          <a:lstStyle/>
          <a:p>
            <a:r>
              <a:t>财务预测的基础数据</a:t>
            </a:r>
          </a:p>
        </p:txBody>
      </p:sp>
      <p:sp>
        <p:nvSpPr>
          <p:cNvPr id="4" name="Content Placeholder 3"/>
          <p:cNvSpPr>
            <a:spLocks noGrp="1"/>
          </p:cNvSpPr>
          <p:nvPr>
            <p:ph sz="half" idx="2"/>
          </p:nvPr>
        </p:nvSpPr>
        <p:spPr/>
        <p:txBody>
          <a:bodyPr/>
          <a:lstStyle/>
          <a:p>
            <a:r>
              <a:t>1.财务报表是财务预测的基础数据，包括资产负债表、利润表和现金流量表等。</a:t>
            </a:r>
          </a:p>
          <a:p>
            <a:r>
              <a:t>2.基础数据的准确性和可靠性对财务预测的精度有很大的影响。</a:t>
            </a:r>
          </a:p>
          <a:p/>
        </p:txBody>
      </p:sp>
      <p:sp>
        <p:nvSpPr>
          <p:cNvPr id="5" name="Text Placeholder 4"/>
          <p:cNvSpPr>
            <a:spLocks noGrp="1"/>
          </p:cNvSpPr>
          <p:nvPr>
            <p:ph type="body" idx="3"/>
          </p:nvPr>
        </p:nvSpPr>
        <p:spPr/>
        <p:txBody>
          <a:bodyPr/>
          <a:lstStyle/>
          <a:p>
            <a:r>
              <a:t>财务预测的影响因素</a:t>
            </a:r>
          </a:p>
        </p:txBody>
      </p:sp>
      <p:sp>
        <p:nvSpPr>
          <p:cNvPr id="6" name="Content Placeholder 5"/>
          <p:cNvSpPr>
            <a:spLocks noGrp="1"/>
          </p:cNvSpPr>
          <p:nvPr>
            <p:ph sz="half" idx="4"/>
          </p:nvPr>
        </p:nvSpPr>
        <p:spPr/>
        <p:txBody>
          <a:bodyPr/>
          <a:lstStyle/>
          <a:p>
            <a:r>
              <a:t>1.宏观经济环境对公司的财务状况有很大的影响，需要密切关注经济政策的变动。</a:t>
            </a:r>
          </a:p>
          <a:p>
            <a:r>
              <a:t>2.行业趋势和竞争对手的动向也会影响公司的财务状况，需要进行市场研究。</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财务预测的基本概念与原理</a:t>
            </a:r>
          </a:p>
        </p:txBody>
      </p:sp>
      <p:sp>
        <p:nvSpPr>
          <p:cNvPr id="3" name="Text Placeholder 2"/>
          <p:cNvSpPr>
            <a:spLocks noGrp="1"/>
          </p:cNvSpPr>
          <p:nvPr>
            <p:ph type="body" idx="1"/>
          </p:nvPr>
        </p:nvSpPr>
        <p:spPr/>
        <p:txBody>
          <a:bodyPr/>
          <a:lstStyle/>
          <a:p>
            <a:r>
              <a:t>财务预测的风险和不确定性</a:t>
            </a:r>
          </a:p>
        </p:txBody>
      </p:sp>
      <p:sp>
        <p:nvSpPr>
          <p:cNvPr id="4" name="Content Placeholder 3"/>
          <p:cNvSpPr>
            <a:spLocks noGrp="1"/>
          </p:cNvSpPr>
          <p:nvPr>
            <p:ph sz="half" idx="2"/>
          </p:nvPr>
        </p:nvSpPr>
        <p:spPr/>
        <p:txBody>
          <a:bodyPr/>
          <a:lstStyle/>
          <a:p>
            <a:r>
              <a:t>1.财务预测存在风险和不确定性，需要进行敏感性分析和情景分析。</a:t>
            </a:r>
          </a:p>
          <a:p>
            <a:r>
              <a:t>2.通过对不同情景下的财务预测，公司可以更好地应对未来的风险和机会。</a:t>
            </a:r>
          </a:p>
          <a:p/>
        </p:txBody>
      </p:sp>
      <p:sp>
        <p:nvSpPr>
          <p:cNvPr id="5" name="Text Placeholder 4"/>
          <p:cNvSpPr>
            <a:spLocks noGrp="1"/>
          </p:cNvSpPr>
          <p:nvPr>
            <p:ph type="body" idx="3"/>
          </p:nvPr>
        </p:nvSpPr>
        <p:spPr/>
        <p:txBody>
          <a:bodyPr/>
          <a:lstStyle/>
          <a:p>
            <a:r>
              <a:t>财务预测的改进和优化</a:t>
            </a:r>
          </a:p>
        </p:txBody>
      </p:sp>
      <p:sp>
        <p:nvSpPr>
          <p:cNvPr id="6" name="Content Placeholder 5"/>
          <p:cNvSpPr>
            <a:spLocks noGrp="1"/>
          </p:cNvSpPr>
          <p:nvPr>
            <p:ph sz="half" idx="4"/>
          </p:nvPr>
        </p:nvSpPr>
        <p:spPr/>
        <p:txBody>
          <a:bodyPr/>
          <a:lstStyle/>
          <a:p>
            <a:r>
              <a:t>1.财务预测需要定期进行更新和改进，以适应市场变化和公司发展的需求。</a:t>
            </a:r>
          </a:p>
          <a:p>
            <a:r>
              <a:t>2.通过引入先进的预测技术和方法，可以提高财务预测的精度和效率。</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财务预测的主要方法和模型</a:t>
            </a:r>
          </a:p>
        </p:txBody>
      </p:sp>
      <p:sp>
        <p:nvSpPr>
          <p:cNvPr id="3" name="Subtitle 2"/>
          <p:cNvSpPr>
            <a:spLocks noGrp="1"/>
          </p:cNvSpPr>
          <p:nvPr>
            <p:ph type="subTitle" idx="1"/>
          </p:nvPr>
        </p:nvSpPr>
        <p:spPr/>
        <p:txBody>
          <a:bodyPr/>
          <a:lstStyle/>
          <a:p>
            <a:r>
              <a:t>财务预测与决策支持</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财务预测的主要方法和模型</a:t>
            </a:r>
          </a:p>
        </p:txBody>
      </p:sp>
      <p:sp>
        <p:nvSpPr>
          <p:cNvPr id="3" name="Text Placeholder 2"/>
          <p:cNvSpPr>
            <a:spLocks noGrp="1"/>
          </p:cNvSpPr>
          <p:nvPr>
            <p:ph type="body" idx="1"/>
          </p:nvPr>
        </p:nvSpPr>
        <p:spPr/>
        <p:txBody>
          <a:bodyPr/>
          <a:lstStyle/>
          <a:p>
            <a:r>
              <a:t>线性回归模型</a:t>
            </a:r>
          </a:p>
        </p:txBody>
      </p:sp>
      <p:sp>
        <p:nvSpPr>
          <p:cNvPr id="4" name="Content Placeholder 3"/>
          <p:cNvSpPr>
            <a:spLocks noGrp="1"/>
          </p:cNvSpPr>
          <p:nvPr>
            <p:ph sz="half" idx="2"/>
          </p:nvPr>
        </p:nvSpPr>
        <p:spPr/>
        <p:txBody>
          <a:bodyPr/>
          <a:lstStyle/>
          <a:p>
            <a:r>
              <a:t>1.线性回归是一种统计学上的预测分析方法，用于探索变量之间的关系并预测未来的财务数值。</a:t>
            </a:r>
          </a:p>
          <a:p>
            <a:r>
              <a:t>2.该方法主要依赖历史数据，通过建立一个因变量与一或多个自变量的线性关系来进行预测。</a:t>
            </a:r>
          </a:p>
          <a:p>
            <a:r>
              <a:t>3.线性回归模型的关键假设是：历史趋势将会延续到未来，而且变量之间的关系是线性的。</a:t>
            </a:r>
          </a:p>
          <a:p/>
        </p:txBody>
      </p:sp>
      <p:sp>
        <p:nvSpPr>
          <p:cNvPr id="5" name="Text Placeholder 4"/>
          <p:cNvSpPr>
            <a:spLocks noGrp="1"/>
          </p:cNvSpPr>
          <p:nvPr>
            <p:ph type="body" idx="3"/>
          </p:nvPr>
        </p:nvSpPr>
        <p:spPr/>
        <p:txBody>
          <a:bodyPr/>
          <a:lstStyle/>
          <a:p>
            <a:r>
              <a:t>时间序列分析</a:t>
            </a:r>
          </a:p>
        </p:txBody>
      </p:sp>
      <p:sp>
        <p:nvSpPr>
          <p:cNvPr id="6" name="Content Placeholder 5"/>
          <p:cNvSpPr>
            <a:spLocks noGrp="1"/>
          </p:cNvSpPr>
          <p:nvPr>
            <p:ph sz="half" idx="4"/>
          </p:nvPr>
        </p:nvSpPr>
        <p:spPr/>
        <p:txBody>
          <a:bodyPr/>
          <a:lstStyle/>
          <a:p>
            <a:r>
              <a:t>1.时间序列分析是一种基于历史数据预测未来数值的方法，主要考虑数据随时间变化的行为。</a:t>
            </a:r>
          </a:p>
          <a:p>
            <a:r>
              <a:t>2.这种方法的关键是识别并理解数据的季节性、趋势和周期性等特征。</a:t>
            </a:r>
          </a:p>
          <a:p>
            <a:r>
              <a:t>3.时间序列分析的准确性取决于历史数据的质量和相关性。</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财务预测的主要方法和模型</a:t>
            </a:r>
          </a:p>
        </p:txBody>
      </p:sp>
      <p:sp>
        <p:nvSpPr>
          <p:cNvPr id="3" name="Text Placeholder 2"/>
          <p:cNvSpPr>
            <a:spLocks noGrp="1"/>
          </p:cNvSpPr>
          <p:nvPr>
            <p:ph type="body" idx="1"/>
          </p:nvPr>
        </p:nvSpPr>
        <p:spPr/>
        <p:txBody>
          <a:bodyPr/>
          <a:lstStyle/>
          <a:p>
            <a:r>
              <a:t>市场研究模型</a:t>
            </a:r>
          </a:p>
        </p:txBody>
      </p:sp>
      <p:sp>
        <p:nvSpPr>
          <p:cNvPr id="4" name="Content Placeholder 3"/>
          <p:cNvSpPr>
            <a:spLocks noGrp="1"/>
          </p:cNvSpPr>
          <p:nvPr>
            <p:ph sz="half" idx="2"/>
          </p:nvPr>
        </p:nvSpPr>
        <p:spPr/>
        <p:txBody>
          <a:bodyPr/>
          <a:lstStyle/>
          <a:p>
            <a:r>
              <a:t>1.市场研究模型是通过分析市场趋势、竞争对手情况和消费者行为等因素，来预测未来财务状况。</a:t>
            </a:r>
          </a:p>
          <a:p>
            <a:r>
              <a:t>2.这种方法的关键在于收集和理解大量的市场数据，以及准确识别和解读市场趋势。</a:t>
            </a:r>
          </a:p>
          <a:p>
            <a:r>
              <a:t>3.市场研究模型可以帮助企业在竞争激烈的市场中做出更加明智的决策。</a:t>
            </a:r>
          </a:p>
          <a:p/>
        </p:txBody>
      </p:sp>
      <p:sp>
        <p:nvSpPr>
          <p:cNvPr id="5" name="Text Placeholder 4"/>
          <p:cNvSpPr>
            <a:spLocks noGrp="1"/>
          </p:cNvSpPr>
          <p:nvPr>
            <p:ph type="body" idx="3"/>
          </p:nvPr>
        </p:nvSpPr>
        <p:spPr/>
        <p:txBody>
          <a:bodyPr/>
          <a:lstStyle/>
          <a:p>
            <a:r>
              <a:t>财务比率分析</a:t>
            </a:r>
          </a:p>
        </p:txBody>
      </p:sp>
      <p:sp>
        <p:nvSpPr>
          <p:cNvPr id="6" name="Content Placeholder 5"/>
          <p:cNvSpPr>
            <a:spLocks noGrp="1"/>
          </p:cNvSpPr>
          <p:nvPr>
            <p:ph sz="half" idx="4"/>
          </p:nvPr>
        </p:nvSpPr>
        <p:spPr/>
        <p:txBody>
          <a:bodyPr/>
          <a:lstStyle/>
          <a:p>
            <a:r>
              <a:t>1.财务比率分析是通过计算和分析财务比率，评估公司财务状况和业绩的方法。</a:t>
            </a:r>
          </a:p>
          <a:p>
            <a:r>
              <a:t>2.常用的财务比率包括流动性比率、盈利能力比率、偿债能力比率等。</a:t>
            </a:r>
          </a:p>
          <a:p>
            <a:r>
              <a:t>3.通过对比历史数据和行业标准，财务比率分析可以提供对公司未来财务状况的预测。</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财务预测的主要方法和模型</a:t>
            </a:r>
          </a:p>
        </p:txBody>
      </p:sp>
      <p:sp>
        <p:nvSpPr>
          <p:cNvPr id="3" name="Text Placeholder 2"/>
          <p:cNvSpPr>
            <a:spLocks noGrp="1"/>
          </p:cNvSpPr>
          <p:nvPr>
            <p:ph type="body" idx="1"/>
          </p:nvPr>
        </p:nvSpPr>
        <p:spPr/>
        <p:txBody>
          <a:bodyPr/>
          <a:lstStyle/>
          <a:p>
            <a:r>
              <a:t>情景分析</a:t>
            </a:r>
          </a:p>
        </p:txBody>
      </p:sp>
      <p:sp>
        <p:nvSpPr>
          <p:cNvPr id="4" name="Content Placeholder 3"/>
          <p:cNvSpPr>
            <a:spLocks noGrp="1"/>
          </p:cNvSpPr>
          <p:nvPr>
            <p:ph sz="half" idx="2"/>
          </p:nvPr>
        </p:nvSpPr>
        <p:spPr/>
        <p:txBody>
          <a:bodyPr/>
          <a:lstStyle/>
          <a:p>
            <a:r>
              <a:t>1.情景分析是一种通过设想未来可能发生的各种情景，来预测其对财务状况影响的方法。</a:t>
            </a:r>
          </a:p>
          <a:p>
            <a:r>
              <a:t>2.这种方法的关键在于识别和评估可能影响公司未来财务状况的关键因素，并设想可能的未来情景。</a:t>
            </a:r>
          </a:p>
          <a:p>
            <a:r>
              <a:t>3.情景分析可以帮助公司更好地准备未来，制定应对策略。</a:t>
            </a:r>
          </a:p>
          <a:p/>
        </p:txBody>
      </p:sp>
      <p:sp>
        <p:nvSpPr>
          <p:cNvPr id="5" name="Text Placeholder 4"/>
          <p:cNvSpPr>
            <a:spLocks noGrp="1"/>
          </p:cNvSpPr>
          <p:nvPr>
            <p:ph type="body" idx="3"/>
          </p:nvPr>
        </p:nvSpPr>
        <p:spPr/>
        <p:txBody>
          <a:bodyPr/>
          <a:lstStyle/>
          <a:p>
            <a:r>
              <a:t>机器学习模型</a:t>
            </a:r>
          </a:p>
        </p:txBody>
      </p:sp>
      <p:sp>
        <p:nvSpPr>
          <p:cNvPr id="6" name="Content Placeholder 5"/>
          <p:cNvSpPr>
            <a:spLocks noGrp="1"/>
          </p:cNvSpPr>
          <p:nvPr>
            <p:ph sz="half" idx="4"/>
          </p:nvPr>
        </p:nvSpPr>
        <p:spPr/>
        <p:txBody>
          <a:bodyPr/>
          <a:lstStyle/>
          <a:p>
            <a:r>
              <a:t>1.机器学习模型是一种利用大数据和人工智能技术来预测未来财务状况的方法。</a:t>
            </a:r>
          </a:p>
          <a:p>
            <a:r>
              <a:t>2.通过训练和优化算法，机器学习模型可以自动识别和解析复杂的财务数据关系。</a:t>
            </a:r>
          </a:p>
          <a:p>
            <a:r>
              <a:t>3.机器学习模型的关键在于数据的质量和算法的设计，以及模型的持续优化和更新。</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销售预测与利润规划</a:t>
            </a:r>
          </a:p>
        </p:txBody>
      </p:sp>
      <p:sp>
        <p:nvSpPr>
          <p:cNvPr id="3" name="Subtitle 2"/>
          <p:cNvSpPr>
            <a:spLocks noGrp="1"/>
          </p:cNvSpPr>
          <p:nvPr>
            <p:ph type="subTitle" idx="1"/>
          </p:nvPr>
        </p:nvSpPr>
        <p:spPr/>
        <p:txBody>
          <a:bodyPr/>
          <a:lstStyle/>
          <a:p>
            <a:r>
              <a:t>财务预测与决策支持</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销售预测与利润规划</a:t>
            </a:r>
          </a:p>
        </p:txBody>
      </p:sp>
      <p:sp>
        <p:nvSpPr>
          <p:cNvPr id="3" name="Text Placeholder 2"/>
          <p:cNvSpPr>
            <a:spLocks noGrp="1"/>
          </p:cNvSpPr>
          <p:nvPr>
            <p:ph type="body" idx="1"/>
          </p:nvPr>
        </p:nvSpPr>
        <p:spPr/>
        <p:txBody>
          <a:bodyPr/>
          <a:lstStyle/>
          <a:p>
            <a:r>
              <a:t>销售预测的基础与重要性</a:t>
            </a:r>
          </a:p>
        </p:txBody>
      </p:sp>
      <p:sp>
        <p:nvSpPr>
          <p:cNvPr id="4" name="Content Placeholder 3"/>
          <p:cNvSpPr>
            <a:spLocks noGrp="1"/>
          </p:cNvSpPr>
          <p:nvPr>
            <p:ph sz="half" idx="2"/>
          </p:nvPr>
        </p:nvSpPr>
        <p:spPr/>
        <p:txBody>
          <a:bodyPr/>
          <a:lstStyle/>
          <a:p>
            <a:r>
              <a:t>1.销售预测是企业决策的关键基础，对于制定战略计划和利润规划至关重要。</a:t>
            </a:r>
          </a:p>
          <a:p>
            <a:r>
              <a:t>2.准确的销售预测可以帮助企业优化库存，提高生产效率，降低成本。</a:t>
            </a:r>
          </a:p>
          <a:p>
            <a:r>
              <a:t>3.随着市场竞争的加剧，企业需要更加精细化的销售预测来指导决策。</a:t>
            </a:r>
          </a:p>
          <a:p/>
        </p:txBody>
      </p:sp>
      <p:sp>
        <p:nvSpPr>
          <p:cNvPr id="5" name="Text Placeholder 4"/>
          <p:cNvSpPr>
            <a:spLocks noGrp="1"/>
          </p:cNvSpPr>
          <p:nvPr>
            <p:ph type="body" idx="3"/>
          </p:nvPr>
        </p:nvSpPr>
        <p:spPr/>
        <p:txBody>
          <a:bodyPr/>
          <a:lstStyle/>
          <a:p>
            <a:r>
              <a:t>销售预测的方法与模型</a:t>
            </a:r>
          </a:p>
        </p:txBody>
      </p:sp>
      <p:sp>
        <p:nvSpPr>
          <p:cNvPr id="6" name="Content Placeholder 5"/>
          <p:cNvSpPr>
            <a:spLocks noGrp="1"/>
          </p:cNvSpPr>
          <p:nvPr>
            <p:ph sz="half" idx="4"/>
          </p:nvPr>
        </p:nvSpPr>
        <p:spPr/>
        <p:txBody>
          <a:bodyPr/>
          <a:lstStyle/>
          <a:p>
            <a:r>
              <a:t>1.时间序列分析：这种方法利用历史销售数据预测未来销售趋势。</a:t>
            </a:r>
          </a:p>
          <a:p>
            <a:r>
              <a:t>2.市场研究：通过了解目标市场的需求和趋势，帮助企业做出更准确的预测。</a:t>
            </a:r>
          </a:p>
          <a:p>
            <a:r>
              <a:t>3.专家意见：通过集结行业专家的意见，可以提供更全面和准确的销售预测。</a:t>
            </a:r>
          </a:p>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销售预测与利润规划</a:t>
            </a:r>
          </a:p>
        </p:txBody>
      </p:sp>
      <p:sp>
        <p:nvSpPr>
          <p:cNvPr id="3" name="Text Placeholder 2"/>
          <p:cNvSpPr>
            <a:spLocks noGrp="1"/>
          </p:cNvSpPr>
          <p:nvPr>
            <p:ph type="body" idx="1"/>
          </p:nvPr>
        </p:nvSpPr>
        <p:spPr/>
        <p:txBody>
          <a:bodyPr/>
          <a:lstStyle/>
          <a:p>
            <a:r>
              <a:t>利润规划与财务分析</a:t>
            </a:r>
          </a:p>
        </p:txBody>
      </p:sp>
      <p:sp>
        <p:nvSpPr>
          <p:cNvPr id="4" name="Content Placeholder 3"/>
          <p:cNvSpPr>
            <a:spLocks noGrp="1"/>
          </p:cNvSpPr>
          <p:nvPr>
            <p:ph sz="half" idx="2"/>
          </p:nvPr>
        </p:nvSpPr>
        <p:spPr/>
        <p:txBody>
          <a:bodyPr/>
          <a:lstStyle/>
          <a:p>
            <a:r>
              <a:t>1.利润规划需要综合考虑收入、成本和费用等多个方面。</a:t>
            </a:r>
          </a:p>
          <a:p>
            <a:r>
              <a:t>2.通过财务分析，企业可以识别出影响利润的关键因素，并制定相应的策略。</a:t>
            </a:r>
          </a:p>
          <a:p>
            <a:r>
              <a:t>3.准确的利润规划有助于企业实现长期盈利和可持续发展。</a:t>
            </a:r>
          </a:p>
          <a:p/>
        </p:txBody>
      </p:sp>
      <p:sp>
        <p:nvSpPr>
          <p:cNvPr id="5" name="Text Placeholder 4"/>
          <p:cNvSpPr>
            <a:spLocks noGrp="1"/>
          </p:cNvSpPr>
          <p:nvPr>
            <p:ph type="body" idx="3"/>
          </p:nvPr>
        </p:nvSpPr>
        <p:spPr/>
        <p:txBody>
          <a:bodyPr/>
          <a:lstStyle/>
          <a:p>
            <a:r>
              <a:t>提高销售预测的准确性</a:t>
            </a:r>
          </a:p>
        </p:txBody>
      </p:sp>
      <p:sp>
        <p:nvSpPr>
          <p:cNvPr id="6" name="Content Placeholder 5"/>
          <p:cNvSpPr>
            <a:spLocks noGrp="1"/>
          </p:cNvSpPr>
          <p:nvPr>
            <p:ph sz="half" idx="4"/>
          </p:nvPr>
        </p:nvSpPr>
        <p:spPr/>
        <p:txBody>
          <a:bodyPr/>
          <a:lstStyle/>
          <a:p>
            <a:r>
              <a:t>1.数据清洗和整理：确保使用准确、可靠的数据是提高预测准确性的关键。</a:t>
            </a:r>
          </a:p>
          <a:p>
            <a:r>
              <a:t>2.模型选择与调整：根据不同的产品和市场情况，选择适合的预测模型并不断调整。</a:t>
            </a:r>
          </a:p>
          <a:p>
            <a:r>
              <a:t>3.反馈循环：通过不断比较预测与实际销售数据，找出偏差，调整预测方法。</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https://d.book118.com/578003004136006031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14</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14</vt:i4>
      </vt:variant>
    </vt:vector>
  </HeadingPairs>
  <TitlesOfParts>
    <vt:vector baseType="lpstr" size="28">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财务预测的基本概念与原理</vt:lpstr>
      <vt:lpstr> 财务预测的基本概念与原理</vt:lpstr>
      <vt:lpstr> 财务预测的基本概念与原理</vt:lpstr>
      <vt:lpstr> 财务预测的基本概念与原理</vt:lpstr>
      <vt:lpstr> 财务预测的主要方法和模型</vt:lpstr>
      <vt:lpstr> 财务预测的主要方法和模型</vt:lpstr>
      <vt:lpstr> 财务预测的主要方法和模型</vt:lpstr>
      <vt:lpstr> 财务预测的主要方法和模型</vt:lpstr>
      <vt:lpstr> 销售预测与利润规划</vt:lpstr>
      <vt:lpstr> 销售预测与利润规划</vt:lpstr>
      <vt:lpstr> 销售预测与利润规划</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2024-09-09T00:41:13.205</cp:lastPrinted>
  <dcterms:created xsi:type="dcterms:W3CDTF">2024-09-08T16:41:13Z</dcterms:created>
  <dcterms:modified xsi:type="dcterms:W3CDTF">2024-09-08T16:41:15Z</dcterms:modified>
</cp:coreProperties>
</file>