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SCHSDA+MS-UIGothic"/>
      <p:regular r:id="rId16"/>
    </p:embeddedFont>
    <p:embeddedFont>
      <p:font typeface="GJCSEN+PGPOJC+ArialMT"/>
      <p:regular r:id="rId17"/>
    </p:embeddedFont>
    <p:embeddedFont>
      <p:font typeface="OMNMMH+OMEENL+MicrosoftYaHei-Bold"/>
      <p:regular r:id="rId18"/>
    </p:embeddedFont>
    <p:embeddedFont>
      <p:font typeface="FHOMKA+DLTKLF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6D6BC-E664-4F59-AD78-C2CCC1FD3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2E6206-897E-4EE4-97F5-81E37D234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A00782-568B-45EB-9B07-ED9A53795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9EF057-3839-4C20-B6E4-247A8AD46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A3190D-D0A5-4BF6-8DD4-192816588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E4E4BD-53FD-451B-8898-618970720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60442B-1872-45FB-8C40-12A0970FE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95105D-DA4B-4683-B758-37524F82B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247134-41F6-48D0-894E-684E949C0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D6C94C-5A6D-434F-AC3F-A9F95ACBA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5DCC0-BC87-4FA9-81AF-813B9FD6B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0704310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40400" y="1954049"/>
            <a:ext cx="6235712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经</a:t>
            </a:r>
            <a:r>
              <a:rPr sz="5150" spc="25">
                <a:solidFill>
                  <a:srgbClr val="00B6FF"/>
                </a:solidFill>
                <a:latin typeface="SCHSDA+MS-UIGothic"/>
                <a:cs typeface="SCHSDA+MS-UIGothic"/>
              </a:rPr>
              <a:t>皮式气管切开</a:t>
            </a:r>
            <a:r>
              <a:rPr sz="5150">
                <a:solidFill>
                  <a:srgbClr val="00B6FF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5150" spc="25">
                <a:solidFill>
                  <a:srgbClr val="00B6FF"/>
                </a:solidFill>
                <a:latin typeface="SCHSDA+MS-UIGothic"/>
                <a:cs typeface="SCHSDA+MS-UIGothic"/>
              </a:rPr>
              <a:t>理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B6FF"/>
                </a:solidFill>
                <a:latin typeface="SCHSDA+MS-UIGothic"/>
                <a:cs typeface="SCHSDA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3738821" cy="13326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GJCSEN+PGPOJC+ArialMT"/>
                <a:cs typeface="GJCSEN+PGPOJC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经</a:t>
            </a:r>
            <a:r>
              <a:rPr sz="2400">
                <a:solidFill>
                  <a:srgbClr val="00B6FF"/>
                </a:solidFill>
                <a:latin typeface="SCHSDA+MS-UIGothic"/>
                <a:cs typeface="SCHSDA+MS-UIGothic"/>
              </a:rPr>
              <a:t>皮式气管切开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B6FF"/>
                </a:solidFill>
                <a:latin typeface="SCHSDA+MS-UIGothic"/>
                <a:cs typeface="SCHSDA+MS-UIGothic"/>
              </a:rPr>
              <a:t>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GJCSEN+PGPOJC+ArialMT"/>
                <a:cs typeface="GJCSEN+PGPOJC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B6FF"/>
                </a:solidFill>
                <a:latin typeface="SCHSDA+MS-UIGothic"/>
                <a:cs typeface="SCHSDA+MS-UIGothic"/>
              </a:rPr>
              <a:t>前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B6FF"/>
                </a:solidFill>
                <a:latin typeface="SCHSDA+MS-UIGothic"/>
                <a:cs typeface="SCHSDA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331489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GJCSEN+PGPOJC+ArialMT"/>
                <a:cs typeface="GJCSEN+PGPOJC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B6FF"/>
                </a:solidFill>
                <a:latin typeface="SCHSDA+MS-UIGothic"/>
                <a:cs typeface="SCHSDA+MS-UIGothic"/>
              </a:rPr>
              <a:t>中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B6FF"/>
                </a:solidFill>
                <a:latin typeface="SCHSDA+MS-UIGothic"/>
                <a:cs typeface="SCHSDA+MS-UIGothic"/>
              </a:rPr>
              <a:t>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386353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GJCSEN+PGPOJC+ArialMT"/>
                <a:cs typeface="GJCSEN+PGPOJC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B6FF"/>
                </a:solidFill>
                <a:latin typeface="SCHSDA+MS-UIGothic"/>
                <a:cs typeface="SCHSDA+MS-UIGothic"/>
              </a:rPr>
              <a:t>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B6FF"/>
                </a:solidFill>
                <a:latin typeface="SCHSDA+MS-UIGothic"/>
                <a:cs typeface="SCHSDA+MS-UIGothic"/>
              </a:rPr>
              <a:t>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CHSDA+MS-UIGothic"/>
                <a:cs typeface="SCHSDA+MS-UIGothic"/>
              </a:rPr>
              <a:t>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928870" y="441217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GJCSEN+PGPOJC+ArialMT"/>
                <a:cs typeface="GJCSEN+PGPOJC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CHSDA+MS-UIGothic"/>
                <a:cs typeface="SCHSDA+MS-UIGothic"/>
              </a:rPr>
              <a:t>出院指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导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OMNMMH+OMEENL+MicrosoftYaHei-Bold"/>
                <a:cs typeface="OMNMMH+OMEENL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OMNMMH+OMEENL+MicrosoftYaHei-Bold"/>
                <a:cs typeface="OMNMMH+OMEENL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67125" y="3559476"/>
            <a:ext cx="5582643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经</a:t>
            </a:r>
            <a:r>
              <a:rPr sz="3800" spc="25">
                <a:solidFill>
                  <a:srgbClr val="00B6FF"/>
                </a:solidFill>
                <a:latin typeface="SCHSDA+MS-UIGothic"/>
                <a:cs typeface="SCHSDA+MS-UIGothic"/>
              </a:rPr>
              <a:t>皮式气管切开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3800" spc="23">
                <a:solidFill>
                  <a:srgbClr val="00B6FF"/>
                </a:solidFill>
                <a:latin typeface="SCHSDA+MS-UIGothic"/>
                <a:cs typeface="SCHSDA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CHSDA+MS-UIGothic"/>
                <a:cs typeface="SCHSDA+MS-UIGothic"/>
              </a:rPr>
              <a:t>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SCHSDA+MS-UIGothic"/>
                <a:cs typeface="SCHSDA+MS-UIGothic"/>
              </a:rPr>
              <a:t>与背景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CHSDA+MS-UIGothic"/>
                <a:cs typeface="SCHSDA+MS-UIGothic"/>
              </a:rPr>
              <a:t>定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CHSDA+MS-UIGothic"/>
                <a:cs typeface="SCHSDA+MS-UIGothic"/>
              </a:rPr>
              <a:t>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CHSDA+MS-UIGothic"/>
                <a:cs typeface="SCHSDA+MS-UIGothic"/>
              </a:rPr>
              <a:t>适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6FF"/>
                </a:solidFill>
                <a:latin typeface="SCHSDA+MS-UIGothic"/>
                <a:cs typeface="SCHSDA+MS-UIGothic"/>
              </a:rPr>
              <a:t>症与禁忌症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CHSDA+MS-UIGothic"/>
                <a:cs typeface="SCHSDA+MS-UIGothic"/>
              </a:rPr>
              <a:t>适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1550">
                <a:solidFill>
                  <a:srgbClr val="00B6FF"/>
                </a:solidFill>
                <a:latin typeface="SCHSDA+MS-UIGothic"/>
                <a:cs typeface="SCHSDA+MS-UIGothic"/>
              </a:rPr>
              <a:t>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CHSDA+MS-UIGothic"/>
                <a:cs typeface="SCHSDA+MS-UIGothic"/>
              </a:rPr>
              <a:t>禁忌症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21937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SCHSDA+MS-UIGothic"/>
                <a:cs typeface="SCHSDA+MS-UIGothic"/>
              </a:rPr>
              <a:t>于存在呼吸道急性感染、气管畸形、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CHSDA+MS-UIGothic"/>
                <a:cs typeface="SCHSDA+MS-UIGothic"/>
              </a:rPr>
              <a:t>气管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软</a:t>
            </a:r>
            <a:r>
              <a:rPr sz="1350">
                <a:solidFill>
                  <a:srgbClr val="FFFFFF"/>
                </a:solidFill>
                <a:latin typeface="SCHSDA+MS-UIGothic"/>
                <a:cs typeface="SCHSDA+MS-UIGothic"/>
              </a:rPr>
              <a:t>化等情况的患者，不宜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SCHSDA+MS-UIGothic"/>
                <a:cs typeface="SCHSDA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CHSDA+MS-UIGothic"/>
                <a:cs typeface="SCHSDA+MS-UIGothic"/>
              </a:rPr>
              <a:t>皮式气管切开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SCHSDA+MS-UIGothic"/>
                <a:cs typeface="SCHSDA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CHSDA+MS-UIGothic"/>
                <a:cs typeface="SCHSDA+MS-UIGothic"/>
              </a:rPr>
              <a:t>手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术过</a:t>
            </a:r>
            <a:r>
              <a:rPr sz="3000">
                <a:solidFill>
                  <a:srgbClr val="00B6FF"/>
                </a:solidFill>
                <a:latin typeface="SCHSDA+MS-UIGothic"/>
                <a:cs typeface="SCHSDA+MS-UIGothic"/>
              </a:rPr>
              <a:t>程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简</a:t>
            </a:r>
            <a:r>
              <a:rPr sz="3000">
                <a:solidFill>
                  <a:srgbClr val="00B6FF"/>
                </a:solidFill>
                <a:latin typeface="SCHSDA+MS-UIGothic"/>
                <a:cs typeface="SCHSDA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75784" y="184657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CHSDA+MS-UIGothic"/>
                <a:cs typeface="SCHSDA+MS-UIGothic"/>
              </a:rPr>
              <a:t>切口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317740" y="184657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05DFF"/>
                </a:solidFill>
                <a:latin typeface="SCHSDA+MS-UIGothic"/>
                <a:cs typeface="SCHSDA+MS-UIGothic"/>
              </a:rPr>
              <a:t>放置套管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911600" y="2219801"/>
            <a:ext cx="1447800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SCHSDA+MS-UIGothic"/>
                <a:cs typeface="SCHSDA+MS-UIGothic"/>
              </a:rPr>
              <a:t>在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颈</a:t>
            </a:r>
            <a:r>
              <a:rPr sz="1200">
                <a:solidFill>
                  <a:srgbClr val="FFFFFF"/>
                </a:solidFill>
                <a:latin typeface="SCHSDA+MS-UIGothic"/>
                <a:cs typeface="SCHSDA+MS-UIGothic"/>
              </a:rPr>
              <a:t>前正中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200">
                <a:solidFill>
                  <a:srgbClr val="FFFFFF"/>
                </a:solidFill>
                <a:latin typeface="SCHSDA+MS-UIGothic"/>
                <a:cs typeface="SCHSDA+MS-UIGothic"/>
              </a:rPr>
              <a:t>或气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SCHSDA+MS-UIGothic"/>
                <a:cs typeface="SCHSDA+MS-UIGothic"/>
              </a:rPr>
              <a:t>管两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侧进</a:t>
            </a:r>
            <a:r>
              <a:rPr sz="1200">
                <a:solidFill>
                  <a:srgbClr val="FFFFFF"/>
                </a:solidFill>
                <a:latin typeface="SCHSDA+MS-UIGothic"/>
                <a:cs typeface="SCHSDA+MS-UIGothic"/>
              </a:rPr>
              <a:t>行切口。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108190" y="2297906"/>
            <a:ext cx="1497806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SCHSDA+MS-UIGothic"/>
                <a:cs typeface="SCHSDA+MS-UIGothic"/>
              </a:rPr>
              <a:t>将气管套管放置在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SCHSDA+MS-UIGothic"/>
                <a:cs typeface="SCHSDA+MS-UIGothic"/>
              </a:rPr>
              <a:t>气管内，固定套管。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155189" y="4534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7DFF4"/>
                </a:solidFill>
                <a:latin typeface="SCHSDA+MS-UIGothic"/>
                <a:cs typeface="SCHSDA+MS-UIGothic"/>
              </a:rPr>
              <a:t>麻醉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755640" y="457644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947E8"/>
                </a:solidFill>
                <a:latin typeface="SCHSDA+MS-UIGothic"/>
                <a:cs typeface="SCHSDA+MS-UIGothic"/>
              </a:rPr>
              <a:t>分离气管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912225" y="457644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7DFF4"/>
                </a:solidFill>
                <a:latin typeface="SimSun"/>
                <a:cs typeface="SimSun"/>
              </a:rPr>
              <a:t>缝</a:t>
            </a:r>
            <a:r>
              <a:rPr sz="1550" spc="25">
                <a:solidFill>
                  <a:srgbClr val="27DFF4"/>
                </a:solidFill>
                <a:latin typeface="SCHSDA+MS-UIGothic"/>
                <a:cs typeface="SCHSDA+MS-UIGothic"/>
              </a:rPr>
              <a:t>合切口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358389" y="4992211"/>
            <a:ext cx="1447800" cy="9296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SCHSDA+MS-UIGothic"/>
                <a:cs typeface="SCHSDA+MS-UIGothic"/>
              </a:rPr>
              <a:t>手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200">
                <a:solidFill>
                  <a:srgbClr val="FFFFFF"/>
                </a:solidFill>
                <a:latin typeface="SCHSDA+MS-UIGothic"/>
                <a:cs typeface="SCHSDA+MS-UIGothic"/>
              </a:rPr>
              <a:t>前需要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200">
                <a:solidFill>
                  <a:srgbClr val="FFFFFF"/>
                </a:solidFill>
                <a:latin typeface="SCHSDA+MS-UIGothic"/>
                <a:cs typeface="SCHSDA+MS-UIGothic"/>
              </a:rPr>
              <a:t>患者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200">
                <a:solidFill>
                  <a:srgbClr val="FFFFFF"/>
                </a:solidFill>
                <a:latin typeface="SCHSDA+MS-UIGothic"/>
                <a:cs typeface="SCHSDA+MS-UIGothic"/>
              </a:rPr>
              <a:t>行全身麻醉或局</a:t>
            </a:r>
          </a:p>
          <a:p>
            <a:pPr marL="0" marR="0">
              <a:lnSpc>
                <a:spcPts val="1200"/>
              </a:lnSpc>
              <a:spcBef>
                <a:spcPts val="909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SCHSDA+MS-UIGothic"/>
                <a:cs typeface="SCHSDA+MS-UIGothic"/>
              </a:rPr>
              <a:t>部麻醉。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5518784" y="5120481"/>
            <a:ext cx="1447800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SCHSDA+MS-UIGothic"/>
                <a:cs typeface="SCHSDA+MS-UIGothic"/>
              </a:rPr>
              <a:t>切开皮肤和皮下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组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织</a:t>
            </a:r>
            <a:r>
              <a:rPr sz="1200">
                <a:solidFill>
                  <a:srgbClr val="FFFFFF"/>
                </a:solidFill>
                <a:latin typeface="SCHSDA+MS-UIGothic"/>
                <a:cs typeface="SCHSDA+MS-UIGothic"/>
              </a:rPr>
              <a:t>，分离气管。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702675" y="5129371"/>
            <a:ext cx="1447800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缝</a:t>
            </a:r>
            <a:r>
              <a:rPr sz="1200">
                <a:solidFill>
                  <a:srgbClr val="FFFFFF"/>
                </a:solidFill>
                <a:latin typeface="SCHSDA+MS-UIGothic"/>
                <a:cs typeface="SCHSDA+MS-UIGothic"/>
              </a:rPr>
              <a:t>合皮肤和皮下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组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织</a:t>
            </a:r>
            <a:r>
              <a:rPr sz="1200">
                <a:solidFill>
                  <a:srgbClr val="FFFFFF"/>
                </a:solidFill>
                <a:latin typeface="SCHSDA+MS-UIGothic"/>
                <a:cs typeface="SCHSDA+MS-UIGothic"/>
              </a:rPr>
              <a:t>，固定套管。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OMNMMH+OMEENL+MicrosoftYaHei-Bold"/>
                <a:cs typeface="OMNMMH+OMEENL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124450" y="3559476"/>
            <a:ext cx="2663952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3800" spc="23">
                <a:solidFill>
                  <a:srgbClr val="00B6FF"/>
                </a:solidFill>
                <a:latin typeface="SCHSDA+MS-UIGothic"/>
                <a:cs typeface="SCHSDA+MS-UIGothic"/>
              </a:rPr>
              <a:t>前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3800">
                <a:solidFill>
                  <a:srgbClr val="00B6FF"/>
                </a:solidFill>
                <a:latin typeface="SCHSDA+MS-UIGothic"/>
                <a:cs typeface="SCHSDA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00B6FF"/>
                </a:solidFill>
                <a:latin typeface="SCHSDA+MS-UIGothic"/>
                <a:cs typeface="SCHSDA+MS-UIGothic"/>
              </a:rPr>
              <a:t>估患者状况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MNMMH+OMEENL+MicrosoftYaHei-Bold"/>
                <a:cs typeface="OMNMMH+OMEENL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MNMMH+OMEENL+MicrosoftYaHei-Bold"/>
                <a:cs typeface="OMNMMH+OMEENL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MNMMH+OMEENL+MicrosoftYaHei-Bold"/>
                <a:cs typeface="OMNMMH+OMEENL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评</a:t>
            </a:r>
            <a:r>
              <a:rPr sz="2000" spc="25">
                <a:solidFill>
                  <a:srgbClr val="00B6FF"/>
                </a:solidFill>
                <a:latin typeface="SCHSDA+MS-UIGothic"/>
                <a:cs typeface="SCHSDA+MS-UIGothic"/>
              </a:rPr>
              <a:t>估患者病情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评</a:t>
            </a:r>
            <a:r>
              <a:rPr sz="2000" spc="25">
                <a:solidFill>
                  <a:srgbClr val="00B6FF"/>
                </a:solidFill>
                <a:latin typeface="SCHSDA+MS-UIGothic"/>
                <a:cs typeface="SCHSDA+MS-UIGothic"/>
              </a:rPr>
              <a:t>估患者身体状况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评</a:t>
            </a:r>
            <a:r>
              <a:rPr sz="2000" spc="25">
                <a:solidFill>
                  <a:srgbClr val="00B6FF"/>
                </a:solidFill>
                <a:latin typeface="SCHSDA+MS-UIGothic"/>
                <a:cs typeface="SCHSDA+MS-UIGothic"/>
              </a:rPr>
              <a:t>估患者心理状况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CHSDA+MS-UIGothic"/>
                <a:cs typeface="SCHSDA+MS-UIGothic"/>
              </a:rPr>
              <a:t>心理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00B6FF"/>
                </a:solidFill>
                <a:latin typeface="SCHSDA+MS-UIGothic"/>
                <a:cs typeface="SCHSDA+MS-UIGothic"/>
              </a:rPr>
              <a:t>理与沟通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22094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CHSDA+MS-UIGothic"/>
                <a:cs typeface="SCHSDA+MS-UIGothic"/>
              </a:rPr>
              <a:t>解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释</a:t>
            </a:r>
            <a:r>
              <a:rPr sz="2000" spc="25">
                <a:solidFill>
                  <a:srgbClr val="FFFDFD"/>
                </a:solidFill>
                <a:latin typeface="SCHSDA+MS-UIGothic"/>
                <a:cs typeface="SCHSDA+MS-UIGothic"/>
              </a:rPr>
              <a:t>手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2000" spc="25">
                <a:solidFill>
                  <a:srgbClr val="FFFDFD"/>
                </a:solidFill>
                <a:latin typeface="SCHSDA+MS-UIGothic"/>
                <a:cs typeface="SCHSDA+MS-UIGothic"/>
              </a:rPr>
              <a:t>目的和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2000">
                <a:solidFill>
                  <a:srgbClr val="FFFDFD"/>
                </a:solidFill>
                <a:latin typeface="SCHSDA+MS-UIGothic"/>
                <a:cs typeface="SCHSDA+MS-UIGothic"/>
              </a:rPr>
              <a:t>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CHSDA+MS-UIGothic"/>
                <a:cs typeface="SCHSDA+MS-UIGothic"/>
              </a:rPr>
              <a:t>提供心理支持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CHSDA+MS-UIGothic"/>
                <a:cs typeface="SCHSDA+MS-UIGothic"/>
              </a:rPr>
              <a:t>向患者及家属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FFFDFD"/>
                </a:solidFill>
                <a:latin typeface="SCHSDA+MS-UIGothic"/>
                <a:cs typeface="SCHSDA+MS-UIGothic"/>
              </a:rPr>
              <a:t>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释经</a:t>
            </a:r>
            <a:r>
              <a:rPr sz="1500">
                <a:solidFill>
                  <a:srgbClr val="FFFDFD"/>
                </a:solidFill>
                <a:latin typeface="SCHSDA+MS-UIGothic"/>
                <a:cs typeface="SCHSDA+MS-UIGothic"/>
              </a:rPr>
              <a:t>皮式气管切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CHSDA+MS-UIGothic"/>
                <a:cs typeface="SCHSDA+MS-UIGothic"/>
              </a:rPr>
              <a:t>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SCHSDA+MS-UIGothic"/>
                <a:cs typeface="SCHSDA+MS-UIGothic"/>
              </a:rPr>
              <a:t>的目的、手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术过</a:t>
            </a:r>
            <a:r>
              <a:rPr sz="1500">
                <a:solidFill>
                  <a:srgbClr val="FFFDFD"/>
                </a:solidFill>
                <a:latin typeface="SCHSDA+MS-UIGothic"/>
                <a:cs typeface="SCHSDA+MS-UIGothic"/>
              </a:rPr>
              <a:t>程、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DFD"/>
                </a:solidFill>
                <a:latin typeface="SCHSDA+MS-UIGothic"/>
                <a:cs typeface="SCHSDA+MS-UIGothic"/>
              </a:rPr>
              <a:t>及注意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CHSDA+MS-UIGothic"/>
                <a:cs typeface="SCHSDA+MS-UIGothic"/>
              </a:rPr>
              <a:t>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DFD"/>
                </a:solidFill>
                <a:latin typeface="SCHSDA+MS-UIGothic"/>
                <a:cs typeface="SCHSDA+MS-UIGothic"/>
              </a:rPr>
              <a:t>，以减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FFFDFD"/>
                </a:solidFill>
                <a:latin typeface="SCHSDA+MS-UIGothic"/>
                <a:cs typeface="SCHSDA+MS-UIGothic"/>
              </a:rPr>
              <a:t>患者的焦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FFDFD"/>
                </a:solidFill>
                <a:latin typeface="SCHSDA+MS-UIGothic"/>
                <a:cs typeface="SCHSDA+MS-UIGothic"/>
              </a:rPr>
              <a:t>和恐惧。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FFFDFD"/>
                </a:solidFill>
                <a:latin typeface="SCHSDA+MS-UIGothic"/>
                <a:cs typeface="SCHSDA+MS-UIGothic"/>
              </a:rPr>
              <a:t>患者的心理状况，提供相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SCHSDA+MS-UIGothic"/>
                <a:cs typeface="SCHSDA+MS-UIGothic"/>
              </a:rPr>
              <a:t>的心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CHSDA+MS-UIGothic"/>
                <a:cs typeface="SCHSDA+MS-UIGothic"/>
              </a:rPr>
              <a:t>理支持和疏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SCHSDA+MS-UIGothic"/>
                <a:cs typeface="SCHSDA+MS-UIGothic"/>
              </a:rPr>
              <a:t>，帮助患者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树</a:t>
            </a:r>
            <a:r>
              <a:rPr sz="1500">
                <a:solidFill>
                  <a:srgbClr val="FFFDFD"/>
                </a:solidFill>
                <a:latin typeface="SCHSDA+MS-UIGothic"/>
                <a:cs typeface="SCHSDA+MS-UIGothic"/>
              </a:rPr>
              <a:t>立信心，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CHSDA+MS-UIGothic"/>
                <a:cs typeface="SCHSDA+MS-UIGothic"/>
              </a:rPr>
              <a:t>保持良好心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SCHSDA+MS-UIGothic"/>
                <a:cs typeface="SCHSDA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45709" y="385371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CHSDA+MS-UIGothic"/>
                <a:cs typeface="SCHSDA+MS-UIGothic"/>
              </a:rPr>
              <a:t>建立良好沟通渠道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CHSDA+MS-UIGothic"/>
                <a:cs typeface="SCHSDA+MS-UIGothic"/>
              </a:rPr>
              <a:t>与患者及家属保持密切沟通，及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SCHSDA+MS-UIGothic"/>
                <a:cs typeface="SCHSDA+MS-UIGothic"/>
              </a:rPr>
              <a:t>解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CHSDA+MS-UIGothic"/>
                <a:cs typeface="SCHSDA+MS-UIGothic"/>
              </a:rPr>
              <a:t>答疑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</a:t>
            </a:r>
            <a:r>
              <a:rPr sz="1500">
                <a:solidFill>
                  <a:srgbClr val="FFFDFD"/>
                </a:solidFill>
                <a:latin typeface="SCHSDA+MS-UIGothic"/>
                <a:cs typeface="SCHSDA+MS-UIGothic"/>
              </a:rPr>
              <a:t>，确保患者及家属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SCHSDA+MS-UIGothic"/>
                <a:cs typeface="SCHSDA+MS-UIGothic"/>
              </a:rPr>
              <a:t>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SCHSDA+MS-UIGothic"/>
                <a:cs typeface="SCHSDA+MS-UIGothic"/>
              </a:rPr>
              <a:t>有充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CHSDA+MS-UIGothic"/>
                <a:cs typeface="SCHSDA+MS-UIGothic"/>
              </a:rPr>
              <a:t>分了解。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00B6FF"/>
                </a:solidFill>
                <a:latin typeface="SCHSDA+MS-UIGothic"/>
                <a:cs typeface="SCHSDA+MS-UIGothic"/>
              </a:rPr>
              <a:t>前准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备</a:t>
            </a:r>
            <a:r>
              <a:rPr sz="3000">
                <a:solidFill>
                  <a:srgbClr val="00B6FF"/>
                </a:solidFill>
                <a:latin typeface="SCHSDA+MS-UIGothic"/>
                <a:cs typeface="SCHSDA+MS-UIGothic"/>
              </a:rPr>
              <a:t>事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CHSDA+MS-UIGothic"/>
                <a:cs typeface="SCHSDA+MS-UIGothic"/>
              </a:rPr>
              <a:t>确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认</a:t>
            </a:r>
            <a:r>
              <a:rPr sz="2300" spc="25">
                <a:solidFill>
                  <a:srgbClr val="00B6FF"/>
                </a:solidFill>
                <a:latin typeface="SCHSDA+MS-UIGothic"/>
                <a:cs typeface="SCHSDA+MS-UIGothic"/>
              </a:rPr>
              <a:t>手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300" spc="25">
                <a:solidFill>
                  <a:srgbClr val="00B6FF"/>
                </a:solidFill>
                <a:latin typeface="SCHSDA+MS-UIGothic"/>
                <a:cs typeface="SCHSDA+MS-UIGothic"/>
              </a:rPr>
              <a:t>室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环</a:t>
            </a:r>
            <a:r>
              <a:rPr sz="2300">
                <a:solidFill>
                  <a:srgbClr val="00B6FF"/>
                </a:solidFill>
                <a:latin typeface="SCHSDA+MS-UIGothic"/>
                <a:cs typeface="SCHSDA+MS-UIGothic"/>
              </a:rPr>
              <a:t>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CHSDA+MS-UIGothic"/>
                <a:cs typeface="SCHSDA+MS-UIGothic"/>
              </a:rPr>
              <a:t>确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认</a:t>
            </a:r>
            <a:r>
              <a:rPr sz="2300" spc="25">
                <a:solidFill>
                  <a:srgbClr val="00B6FF"/>
                </a:solidFill>
                <a:latin typeface="SCHSDA+MS-UIGothic"/>
                <a:cs typeface="SCHSDA+MS-UIGothic"/>
              </a:rPr>
              <a:t>手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术设备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CHSDA+MS-UIGothic"/>
                <a:cs typeface="SCHSDA+MS-UIGothic"/>
              </a:rPr>
              <a:t>确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认</a:t>
            </a:r>
            <a:r>
              <a:rPr sz="2300" spc="25">
                <a:solidFill>
                  <a:srgbClr val="00B6FF"/>
                </a:solidFill>
                <a:latin typeface="SCHSDA+MS-UIGothic"/>
                <a:cs typeface="SCHSDA+MS-UIGothic"/>
              </a:rPr>
              <a:t>手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300" spc="25">
                <a:solidFill>
                  <a:srgbClr val="00B6FF"/>
                </a:solidFill>
                <a:latin typeface="SCHSDA+MS-UIGothic"/>
                <a:cs typeface="SCHSDA+MS-UIGothic"/>
              </a:rPr>
              <a:t>人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OMNMMH+OMEENL+MicrosoftYaHei-Bold"/>
                <a:cs typeface="OMNMMH+OMEENL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124450" y="3559476"/>
            <a:ext cx="2663952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3800" spc="23">
                <a:solidFill>
                  <a:srgbClr val="00B6FF"/>
                </a:solidFill>
                <a:latin typeface="SCHSDA+MS-UIGothic"/>
                <a:cs typeface="SCHSDA+MS-UIGothic"/>
              </a:rPr>
              <a:t>中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3800">
                <a:solidFill>
                  <a:srgbClr val="00B6FF"/>
                </a:solidFill>
                <a:latin typeface="SCHSDA+MS-UIGothic"/>
                <a:cs typeface="SCHSDA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https://d.book118.com/578007043105006041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SimSun</vt:lpstr>
      <vt:lpstr>SCHSDA+MS-UIGothic</vt:lpstr>
      <vt:lpstr>GJCSEN+PGPOJC+ArialMT</vt:lpstr>
      <vt:lpstr>Times New Roman</vt:lpstr>
      <vt:lpstr>OMNMMH+OMEENL+MicrosoftYaHei-Bold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2024-09-20T12:58:21.630</cp:lastPrinted>
  <dcterms:created xsi:type="dcterms:W3CDTF">2024-09-20T04:58:21Z</dcterms:created>
  <dcterms:modified xsi:type="dcterms:W3CDTF">2024-09-20T04:58:22Z</dcterms:modified>
</cp:coreProperties>
</file>