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64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smtClean="0"/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jpe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2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4BE5BD-D738-4448-97E6-39E112BA47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346258-3111-4EA6-8FDE-063B529B97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180849-AD82-4E98-BDE0-244AB4AD02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E2F5D3-69C6-454A-A020-38D7765DBC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0A7751-634D-4742-B4A9-42D9FBA187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92C1A6-634D-4604-895D-3F9A1F7772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7CC710-AF62-449B-A473-84B9353179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9D2DC4-7F85-4330-8187-C8A57BD9C6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AACA4D-87ED-4AD4-9E60-13BA559F18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5467C3-66F0-4848-8848-7ED0E02F0D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9603A5-DF9C-4833-93DD-5AD21395DE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9"/>
          <p:cNvSpPr/>
          <p:nvPr>
            <p:custDataLst>
              <p:tags r:id="rId1"/>
            </p:custDataLst>
          </p:nvPr>
        </p:nvSpPr>
        <p:spPr>
          <a:xfrm>
            <a:off x="10682605" y="171958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cxnSp>
        <p:nvCxnSpPr>
          <p:cNvPr id="3145729" name="直接连接符 27"/>
          <p:cNvCxnSpPr/>
          <p:nvPr>
            <p:custDataLst>
              <p:tags r:id="rId2"/>
            </p:custDataLst>
          </p:nvPr>
        </p:nvCxnSpPr>
        <p:spPr>
          <a:xfrm>
            <a:off x="814371" y="6132093"/>
            <a:ext cx="873188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图片 20" descr="图片包含 游戏机, 灯光, 帽子&#10;&#10;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0"/>
            <a:ext cx="7661910" cy="4309110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668" name="正文"/>
          <p:cNvSpPr txBox="1">
            <a:spLocks noGrp="1"/>
          </p:cNvSpPr>
          <p:nvPr>
            <p:ph type="body" idx="4" hasCustomPrompt="1"/>
            <p:custDataLst>
              <p:tags r:id="rId5"/>
            </p:custDataLst>
          </p:nvPr>
        </p:nvSpPr>
        <p:spPr>
          <a:xfrm>
            <a:off x="5844620" y="4067810"/>
            <a:ext cx="5435521" cy="537210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r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5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" hasCustomPrompt="1"/>
            <p:custDataLst>
              <p:tags r:id="rId6"/>
            </p:custDataLst>
          </p:nvPr>
        </p:nvSpPr>
        <p:spPr>
          <a:xfrm>
            <a:off x="5844619" y="1795145"/>
            <a:ext cx="5435521" cy="22510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1" name="直接连接符 22"/>
          <p:cNvCxnSpPr/>
          <p:nvPr>
            <p:custDataLst>
              <p:tags r:id="rId7"/>
            </p:custDataLst>
          </p:nvPr>
        </p:nvCxnSpPr>
        <p:spPr>
          <a:xfrm>
            <a:off x="8512877" y="3940944"/>
            <a:ext cx="2767263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9619615" y="5966460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80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0" descr="图片包含 游戏机, 灯光, 帽子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344778" y="0"/>
            <a:ext cx="8847221" cy="4975261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cxnSp>
        <p:nvCxnSpPr>
          <p:cNvPr id="3145733" name="直接连接符 27"/>
          <p:cNvCxnSpPr/>
          <p:nvPr>
            <p:custDataLst>
              <p:tags r:id="rId3"/>
            </p:custDataLst>
          </p:nvPr>
        </p:nvCxnSpPr>
        <p:spPr>
          <a:xfrm>
            <a:off x="735013" y="6228346"/>
            <a:ext cx="1072197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678815" y="1666875"/>
            <a:ext cx="1150620" cy="2825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678815" y="406400"/>
            <a:ext cx="6918960" cy="12369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5" name="直接连接符 43"/>
          <p:cNvCxnSpPr/>
          <p:nvPr>
            <p:custDataLst>
              <p:tags r:id="rId6"/>
            </p:custDataLst>
          </p:nvPr>
        </p:nvCxnSpPr>
        <p:spPr>
          <a:xfrm>
            <a:off x="1845336" y="1807845"/>
            <a:ext cx="447040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2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37" name="直接连接符 22"/>
          <p:cNvCxnSpPr/>
          <p:nvPr>
            <p:custDataLst>
              <p:tags r:id="rId1"/>
            </p:custDataLst>
          </p:nvPr>
        </p:nvCxnSpPr>
        <p:spPr>
          <a:xfrm flipH="1">
            <a:off x="9185961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5"/>
          <p:cNvCxnSpPr/>
          <p:nvPr>
            <p:custDataLst>
              <p:tags r:id="rId2"/>
            </p:custDataLst>
          </p:nvPr>
        </p:nvCxnSpPr>
        <p:spPr>
          <a:xfrm>
            <a:off x="515176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4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>
            <a:off x="1736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pic>
        <p:nvPicPr>
          <p:cNvPr id="2097163" name="图片 6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 flipH="1">
            <a:off x="891732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0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151573" y="1497965"/>
            <a:ext cx="9888855" cy="10979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3044825" y="2595245"/>
            <a:ext cx="6141085" cy="1848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20" descr="图片包含 游戏机, 灯光, 帽子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120390" y="0"/>
            <a:ext cx="9071810" cy="5101559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770" name="椭圆 38"/>
          <p:cNvSpPr/>
          <p:nvPr>
            <p:custDataLst>
              <p:tags r:id="rId3"/>
            </p:custDataLst>
          </p:nvPr>
        </p:nvSpPr>
        <p:spPr>
          <a:xfrm>
            <a:off x="700405" y="184150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135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984250" y="1533525"/>
            <a:ext cx="5142230" cy="25838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5"/>
            </p:custDataLst>
          </p:nvPr>
        </p:nvCxnSpPr>
        <p:spPr>
          <a:xfrm>
            <a:off x="2780331" y="6132093"/>
            <a:ext cx="875411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84048" y="5967095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 panose="00000500000000000000" charset="-122"/>
                <a:ea typeface="MiSans" panose="00000500000000000000" charset="-122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 panose="00000500000000000000" charset="-122"/>
                <a:ea typeface="MiSans" panose="00000500000000000000" charset="-122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 panose="00000500000000000000" charset="-122"/>
                <a:ea typeface="MiSans" panose="00000500000000000000" charset="-122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399" y="1413194"/>
            <a:ext cx="10969199" cy="476376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399" y="365125"/>
            <a:ext cx="10969199" cy="9795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  <a:latin typeface="+mj-ea"/>
          <a:ea typeface="+mj-ea"/>
          <a:cs typeface="MiSans" panose="00000500000000000000" charset="-122"/>
          <a:sym typeface="MiSans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14" Type="http://schemas.openxmlformats.org/officeDocument/2006/relationships/tags" Target="../tags/tag140.xml" /><Relationship Id="rId15" Type="http://schemas.openxmlformats.org/officeDocument/2006/relationships/tags" Target="../tags/tag141.xml" /><Relationship Id="rId16" Type="http://schemas.openxmlformats.org/officeDocument/2006/relationships/tags" Target="../tags/tag142.xml" /><Relationship Id="rId17" Type="http://schemas.openxmlformats.org/officeDocument/2006/relationships/tags" Target="../tags/tag143.xml" /><Relationship Id="rId18" Type="http://schemas.openxmlformats.org/officeDocument/2006/relationships/tags" Target="../tags/tag144.xml" /><Relationship Id="rId19" Type="http://schemas.openxmlformats.org/officeDocument/2006/relationships/tags" Target="../tags/tag14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14" Type="http://schemas.openxmlformats.org/officeDocument/2006/relationships/tags" Target="../tags/tag158.xml" /><Relationship Id="rId15" Type="http://schemas.openxmlformats.org/officeDocument/2006/relationships/tags" Target="../tags/tag159.xml" /><Relationship Id="rId16" Type="http://schemas.openxmlformats.org/officeDocument/2006/relationships/tags" Target="../tags/tag160.xml" /><Relationship Id="rId17" Type="http://schemas.openxmlformats.org/officeDocument/2006/relationships/tags" Target="../tags/tag161.xml" /><Relationship Id="rId18" Type="http://schemas.openxmlformats.org/officeDocument/2006/relationships/tags" Target="../tags/tag162.xml" /><Relationship Id="rId19" Type="http://schemas.openxmlformats.org/officeDocument/2006/relationships/tags" Target="../tags/tag163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14" Type="http://schemas.openxmlformats.org/officeDocument/2006/relationships/tags" Target="../tags/tag176.xml" /><Relationship Id="rId15" Type="http://schemas.openxmlformats.org/officeDocument/2006/relationships/tags" Target="../tags/tag177.xml" /><Relationship Id="rId16" Type="http://schemas.openxmlformats.org/officeDocument/2006/relationships/tags" Target="../tags/tag178.xml" /><Relationship Id="rId17" Type="http://schemas.openxmlformats.org/officeDocument/2006/relationships/tags" Target="../tags/tag179.xml" /><Relationship Id="rId18" Type="http://schemas.openxmlformats.org/officeDocument/2006/relationships/tags" Target="../tags/tag180.xml" /><Relationship Id="rId19" Type="http://schemas.openxmlformats.org/officeDocument/2006/relationships/tags" Target="../tags/tag181.xml" /><Relationship Id="rId2" Type="http://schemas.openxmlformats.org/officeDocument/2006/relationships/tags" Target="../tags/tag164.xml" /><Relationship Id="rId20" Type="http://schemas.openxmlformats.org/officeDocument/2006/relationships/tags" Target="../tags/tag182.xml" /><Relationship Id="rId21" Type="http://schemas.openxmlformats.org/officeDocument/2006/relationships/tags" Target="../tags/tag183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14" Type="http://schemas.openxmlformats.org/officeDocument/2006/relationships/tags" Target="../tags/tag199.xml" /><Relationship Id="rId15" Type="http://schemas.openxmlformats.org/officeDocument/2006/relationships/tags" Target="../tags/tag200.xml" /><Relationship Id="rId16" Type="http://schemas.openxmlformats.org/officeDocument/2006/relationships/tags" Target="../tags/tag201.xml" /><Relationship Id="rId17" Type="http://schemas.openxmlformats.org/officeDocument/2006/relationships/tags" Target="../tags/tag202.xml" /><Relationship Id="rId18" Type="http://schemas.openxmlformats.org/officeDocument/2006/relationships/tags" Target="../tags/tag203.xml" /><Relationship Id="rId19" Type="http://schemas.openxmlformats.org/officeDocument/2006/relationships/tags" Target="../tags/tag204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3.xml" /><Relationship Id="rId11" Type="http://schemas.openxmlformats.org/officeDocument/2006/relationships/tags" Target="../tags/tag214.xml" /><Relationship Id="rId12" Type="http://schemas.openxmlformats.org/officeDocument/2006/relationships/tags" Target="../tags/tag215.xml" /><Relationship Id="rId13" Type="http://schemas.openxmlformats.org/officeDocument/2006/relationships/tags" Target="../tags/tag216.xml" /><Relationship Id="rId14" Type="http://schemas.openxmlformats.org/officeDocument/2006/relationships/tags" Target="../tags/tag217.xml" /><Relationship Id="rId15" Type="http://schemas.openxmlformats.org/officeDocument/2006/relationships/tags" Target="../tags/tag218.xml" /><Relationship Id="rId16" Type="http://schemas.openxmlformats.org/officeDocument/2006/relationships/tags" Target="../tags/tag219.xml" /><Relationship Id="rId17" Type="http://schemas.openxmlformats.org/officeDocument/2006/relationships/tags" Target="../tags/tag220.xml" /><Relationship Id="rId2" Type="http://schemas.openxmlformats.org/officeDocument/2006/relationships/tags" Target="../tags/tag205.xml" /><Relationship Id="rId3" Type="http://schemas.openxmlformats.org/officeDocument/2006/relationships/tags" Target="../tags/tag206.xml" /><Relationship Id="rId4" Type="http://schemas.openxmlformats.org/officeDocument/2006/relationships/tags" Target="../tags/tag207.xml" /><Relationship Id="rId5" Type="http://schemas.openxmlformats.org/officeDocument/2006/relationships/tags" Target="../tags/tag208.xml" /><Relationship Id="rId6" Type="http://schemas.openxmlformats.org/officeDocument/2006/relationships/tags" Target="../tags/tag209.xml" /><Relationship Id="rId7" Type="http://schemas.openxmlformats.org/officeDocument/2006/relationships/tags" Target="../tags/tag210.xml" /><Relationship Id="rId8" Type="http://schemas.openxmlformats.org/officeDocument/2006/relationships/tags" Target="../tags/tag211.xml" /><Relationship Id="rId9" Type="http://schemas.openxmlformats.org/officeDocument/2006/relationships/tags" Target="../tags/tag2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9.xml" /><Relationship Id="rId11" Type="http://schemas.openxmlformats.org/officeDocument/2006/relationships/tags" Target="../tags/tag230.xml" /><Relationship Id="rId12" Type="http://schemas.openxmlformats.org/officeDocument/2006/relationships/tags" Target="../tags/tag231.xml" /><Relationship Id="rId13" Type="http://schemas.openxmlformats.org/officeDocument/2006/relationships/tags" Target="../tags/tag232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tags" Target="../tags/tag226.xml" /><Relationship Id="rId8" Type="http://schemas.openxmlformats.org/officeDocument/2006/relationships/tags" Target="../tags/tag227.xml" /><Relationship Id="rId9" Type="http://schemas.openxmlformats.org/officeDocument/2006/relationships/tags" Target="../tags/tag22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1.xml" /><Relationship Id="rId11" Type="http://schemas.openxmlformats.org/officeDocument/2006/relationships/tags" Target="../tags/tag242.xml" /><Relationship Id="rId12" Type="http://schemas.openxmlformats.org/officeDocument/2006/relationships/tags" Target="../tags/tag243.xml" /><Relationship Id="rId13" Type="http://schemas.openxmlformats.org/officeDocument/2006/relationships/tags" Target="../tags/tag244.xml" /><Relationship Id="rId2" Type="http://schemas.openxmlformats.org/officeDocument/2006/relationships/tags" Target="../tags/tag233.xml" /><Relationship Id="rId3" Type="http://schemas.openxmlformats.org/officeDocument/2006/relationships/tags" Target="../tags/tag234.xml" /><Relationship Id="rId4" Type="http://schemas.openxmlformats.org/officeDocument/2006/relationships/tags" Target="../tags/tag235.xml" /><Relationship Id="rId5" Type="http://schemas.openxmlformats.org/officeDocument/2006/relationships/tags" Target="../tags/tag236.xml" /><Relationship Id="rId6" Type="http://schemas.openxmlformats.org/officeDocument/2006/relationships/tags" Target="../tags/tag237.xml" /><Relationship Id="rId7" Type="http://schemas.openxmlformats.org/officeDocument/2006/relationships/tags" Target="../tags/tag238.xml" /><Relationship Id="rId8" Type="http://schemas.openxmlformats.org/officeDocument/2006/relationships/tags" Target="../tags/tag239.xml" /><Relationship Id="rId9" Type="http://schemas.openxmlformats.org/officeDocument/2006/relationships/tags" Target="../tags/tag24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3.xml" /><Relationship Id="rId11" Type="http://schemas.openxmlformats.org/officeDocument/2006/relationships/tags" Target="../tags/tag254.xml" /><Relationship Id="rId12" Type="http://schemas.openxmlformats.org/officeDocument/2006/relationships/tags" Target="../tags/tag255.xml" /><Relationship Id="rId13" Type="http://schemas.openxmlformats.org/officeDocument/2006/relationships/tags" Target="../tags/tag256.xml" /><Relationship Id="rId14" Type="http://schemas.openxmlformats.org/officeDocument/2006/relationships/tags" Target="../tags/tag257.xml" /><Relationship Id="rId15" Type="http://schemas.openxmlformats.org/officeDocument/2006/relationships/tags" Target="../tags/tag258.xml" /><Relationship Id="rId16" Type="http://schemas.openxmlformats.org/officeDocument/2006/relationships/tags" Target="../tags/tag259.xml" /><Relationship Id="rId17" Type="http://schemas.openxmlformats.org/officeDocument/2006/relationships/tags" Target="../tags/tag260.xml" /><Relationship Id="rId2" Type="http://schemas.openxmlformats.org/officeDocument/2006/relationships/tags" Target="../tags/tag245.xml" /><Relationship Id="rId3" Type="http://schemas.openxmlformats.org/officeDocument/2006/relationships/tags" Target="../tags/tag246.xml" /><Relationship Id="rId4" Type="http://schemas.openxmlformats.org/officeDocument/2006/relationships/tags" Target="../tags/tag247.xml" /><Relationship Id="rId5" Type="http://schemas.openxmlformats.org/officeDocument/2006/relationships/tags" Target="../tags/tag248.xml" /><Relationship Id="rId6" Type="http://schemas.openxmlformats.org/officeDocument/2006/relationships/tags" Target="../tags/tag249.xml" /><Relationship Id="rId7" Type="http://schemas.openxmlformats.org/officeDocument/2006/relationships/tags" Target="../tags/tag250.xml" /><Relationship Id="rId8" Type="http://schemas.openxmlformats.org/officeDocument/2006/relationships/tags" Target="../tags/tag251.xml" /><Relationship Id="rId9" Type="http://schemas.openxmlformats.org/officeDocument/2006/relationships/tags" Target="../tags/tag25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61.xml" /><Relationship Id="rId3" Type="http://schemas.openxmlformats.org/officeDocument/2006/relationships/tags" Target="../tags/tag262.xml" /><Relationship Id="rId4" Type="http://schemas.openxmlformats.org/officeDocument/2006/relationships/tags" Target="../tags/tag26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015010127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PPT,a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3"/>
            <p:custDataLst>
              <p:tags r:id="rId4"/>
            </p:custDataLst>
          </p:nvPr>
        </p:nvSpPr>
        <p:spPr/>
        <p:txBody>
          <a:bodyPr>
            <a:normAutofit fontScale="93333"/>
          </a:bodyPr>
          <a:lstStyle/>
          <a:p>
            <a:r>
              <a:rPr lang="zh-CN" altLang="en-US"/>
              <a:t>能源新讲稿PPT课件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8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5455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0" name="矩形: 圆角 17"/>
          <p:cNvSpPr/>
          <p:nvPr>
            <p:custDataLst>
              <p:tags r:id="rId5"/>
            </p:custDataLst>
          </p:nvPr>
        </p:nvSpPr>
        <p:spPr>
          <a:xfrm>
            <a:off x="46990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2" name="序号"/>
          <p:cNvSpPr txBox="1"/>
          <p:nvPr>
            <p:custDataLst>
              <p:tags r:id="rId6"/>
            </p:custDataLst>
          </p:nvPr>
        </p:nvSpPr>
        <p:spPr>
          <a:xfrm>
            <a:off x="60198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标题"/>
          <p:cNvSpPr txBox="1"/>
          <p:nvPr>
            <p:custDataLst>
              <p:tags r:id="rId7"/>
            </p:custDataLst>
          </p:nvPr>
        </p:nvSpPr>
        <p:spPr>
          <a:xfrm>
            <a:off x="60198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添加目录标题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6" name="矩形: 圆角 7"/>
          <p:cNvSpPr/>
          <p:nvPr>
            <p:custDataLst>
              <p:tags r:id="rId8"/>
            </p:custDataLst>
          </p:nvPr>
        </p:nvSpPr>
        <p:spPr>
          <a:xfrm>
            <a:off x="2374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250634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0"/>
            </p:custDataLst>
          </p:nvPr>
        </p:nvSpPr>
        <p:spPr>
          <a:xfrm>
            <a:off x="250634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能源现状与趋势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矩形: 圆角 19"/>
          <p:cNvSpPr/>
          <p:nvPr>
            <p:custDataLst>
              <p:tags r:id="rId11"/>
            </p:custDataLst>
          </p:nvPr>
        </p:nvSpPr>
        <p:spPr>
          <a:xfrm>
            <a:off x="4279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12"/>
            </p:custDataLst>
          </p:nvPr>
        </p:nvSpPr>
        <p:spPr>
          <a:xfrm>
            <a:off x="441071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标题"/>
          <p:cNvSpPr txBox="1"/>
          <p:nvPr>
            <p:custDataLst>
              <p:tags r:id="rId13"/>
            </p:custDataLst>
          </p:nvPr>
        </p:nvSpPr>
        <p:spPr>
          <a:xfrm>
            <a:off x="441071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PPT课件制作技巧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8" name="矩形: 圆角 28"/>
          <p:cNvSpPr/>
          <p:nvPr>
            <p:custDataLst>
              <p:tags r:id="rId14"/>
            </p:custDataLst>
          </p:nvPr>
        </p:nvSpPr>
        <p:spPr>
          <a:xfrm>
            <a:off x="618363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6315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6315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PPT课件制作实践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4" name="矩形: 圆角 37"/>
          <p:cNvSpPr/>
          <p:nvPr>
            <p:custDataLst>
              <p:tags r:id="rId17"/>
            </p:custDataLst>
          </p:nvPr>
        </p:nvSpPr>
        <p:spPr>
          <a:xfrm>
            <a:off x="8087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8220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8220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PPT课件优化与发布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0" name="矩形: 圆角 45"/>
          <p:cNvSpPr/>
          <p:nvPr>
            <p:custDataLst>
              <p:tags r:id="rId20"/>
            </p:custDataLst>
          </p:nvPr>
        </p:nvSpPr>
        <p:spPr>
          <a:xfrm>
            <a:off x="9992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21"/>
            </p:custDataLst>
          </p:nvPr>
        </p:nvSpPr>
        <p:spPr>
          <a:xfrm>
            <a:off x="1012444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22"/>
            </p:custDataLst>
          </p:nvPr>
        </p:nvSpPr>
        <p:spPr>
          <a:xfrm>
            <a:off x="1012444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案例分析与实践经验分享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7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能源现状与趋势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全球能源消费现状</a:t>
            </a:r>
            <a:endParaRPr lang="zh-CN" altLang="en-US"/>
          </a:p>
        </p:txBody>
      </p:sp>
      <p:sp>
        <p:nvSpPr>
          <p:cNvPr id="1048942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44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4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石油：全球最大能源消费来源，占比超过30%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48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50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52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天然气：第二大能源消费来源，占比超过20%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5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56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58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煤炭：第三大能源消费来源，占比超过15%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60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62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64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7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可再生能源：包括太阳能、风能、水能等，占比逐年上升，成为未来能源发展的重要方向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9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能源转型趋势与挑战</a:t>
            </a:r>
            <a:endParaRPr lang="zh-CN" altLang="en-US"/>
          </a:p>
        </p:txBody>
      </p:sp>
      <p:sp>
        <p:nvSpPr>
          <p:cNvPr id="1049000" name="圆角矩形 3"/>
          <p:cNvSpPr/>
          <p:nvPr>
            <p:custDataLst>
              <p:tags r:id="rId2"/>
            </p:custDataLst>
          </p:nvPr>
        </p:nvSpPr>
        <p:spPr>
          <a:xfrm rot="16200000">
            <a:off x="2710325" y="1210849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2" name="圆角矩形 4"/>
          <p:cNvSpPr/>
          <p:nvPr>
            <p:custDataLst>
              <p:tags r:id="rId3"/>
            </p:custDataLst>
          </p:nvPr>
        </p:nvSpPr>
        <p:spPr>
          <a:xfrm rot="16200000">
            <a:off x="2710325" y="-193658"/>
            <a:ext cx="1122562" cy="532497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4" name="圆角矩形 11"/>
          <p:cNvSpPr/>
          <p:nvPr>
            <p:custDataLst>
              <p:tags r:id="rId4"/>
            </p:custDataLst>
          </p:nvPr>
        </p:nvSpPr>
        <p:spPr>
          <a:xfrm rot="16200000">
            <a:off x="8353488" y="-196880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6" name="圆角矩形 10"/>
          <p:cNvSpPr/>
          <p:nvPr>
            <p:custDataLst>
              <p:tags r:id="rId5"/>
            </p:custDataLst>
          </p:nvPr>
        </p:nvSpPr>
        <p:spPr>
          <a:xfrm rot="16200000">
            <a:off x="2710325" y="2611488"/>
            <a:ext cx="1122562" cy="532497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8" name="圆角矩形 31"/>
          <p:cNvSpPr/>
          <p:nvPr>
            <p:custDataLst>
              <p:tags r:id="rId6"/>
            </p:custDataLst>
          </p:nvPr>
        </p:nvSpPr>
        <p:spPr>
          <a:xfrm rot="16200000">
            <a:off x="8353488" y="1206337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0" name="圆角矩形 34"/>
          <p:cNvSpPr/>
          <p:nvPr>
            <p:custDataLst>
              <p:tags r:id="rId7"/>
            </p:custDataLst>
          </p:nvPr>
        </p:nvSpPr>
        <p:spPr>
          <a:xfrm rot="16200000">
            <a:off x="8353488" y="2609554"/>
            <a:ext cx="1122562" cy="532536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2" name="文本框 5"/>
          <p:cNvSpPr txBox="1"/>
          <p:nvPr>
            <p:custDataLst>
              <p:tags r:id="rId8"/>
            </p:custDataLst>
          </p:nvPr>
        </p:nvSpPr>
        <p:spPr>
          <a:xfrm>
            <a:off x="6446221" y="4712124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社会挑战：可再生能源的社会接受度和政策支持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014" name="文本框 6"/>
          <p:cNvSpPr txBox="1"/>
          <p:nvPr>
            <p:custDataLst>
              <p:tags r:id="rId9"/>
            </p:custDataLst>
          </p:nvPr>
        </p:nvSpPr>
        <p:spPr>
          <a:xfrm>
            <a:off x="6446221" y="3308906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环境挑战：可再生能源对环境的影响和适应性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016" name="文本框 13"/>
          <p:cNvSpPr txBox="1"/>
          <p:nvPr>
            <p:custDataLst>
              <p:tags r:id="rId10"/>
            </p:custDataLst>
          </p:nvPr>
        </p:nvSpPr>
        <p:spPr>
          <a:xfrm>
            <a:off x="803058" y="4712768"/>
            <a:ext cx="5101380" cy="112256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技术挑战：可再生能源技术的成熟度和稳定性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018" name="文本框 14"/>
          <p:cNvSpPr txBox="1"/>
          <p:nvPr>
            <p:custDataLst>
              <p:tags r:id="rId11"/>
            </p:custDataLst>
          </p:nvPr>
        </p:nvSpPr>
        <p:spPr>
          <a:xfrm>
            <a:off x="6446221" y="1905689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经济挑战：可再生能源的成本和效益问题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020" name="文本框 15"/>
          <p:cNvSpPr txBox="1"/>
          <p:nvPr>
            <p:custDataLst>
              <p:tags r:id="rId12"/>
            </p:custDataLst>
          </p:nvPr>
        </p:nvSpPr>
        <p:spPr>
          <a:xfrm>
            <a:off x="803058" y="1907623"/>
            <a:ext cx="5101380" cy="112256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趋势：从化石能源向可再生能源转型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022" name="文本框 16"/>
          <p:cNvSpPr txBox="1"/>
          <p:nvPr>
            <p:custDataLst>
              <p:tags r:id="rId13"/>
            </p:custDataLst>
          </p:nvPr>
        </p:nvSpPr>
        <p:spPr>
          <a:xfrm>
            <a:off x="803058" y="3313418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挑战：技术、经济、环境、社会等多方面挑战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024" name="圆角矩形 7"/>
          <p:cNvSpPr/>
          <p:nvPr>
            <p:custDataLst>
              <p:tags r:id="rId14"/>
            </p:custDataLst>
          </p:nvPr>
        </p:nvSpPr>
        <p:spPr>
          <a:xfrm rot="16200000">
            <a:off x="106929" y="3814245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26" name="圆角矩形 8"/>
          <p:cNvSpPr/>
          <p:nvPr>
            <p:custDataLst>
              <p:tags r:id="rId15"/>
            </p:custDataLst>
          </p:nvPr>
        </p:nvSpPr>
        <p:spPr>
          <a:xfrm rot="16200000">
            <a:off x="106929" y="2409739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28" name="圆角矩形 12"/>
          <p:cNvSpPr/>
          <p:nvPr>
            <p:custDataLst>
              <p:tags r:id="rId16"/>
            </p:custDataLst>
          </p:nvPr>
        </p:nvSpPr>
        <p:spPr>
          <a:xfrm rot="16200000">
            <a:off x="5750092" y="2407161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0" name="圆角矩形 27"/>
          <p:cNvSpPr/>
          <p:nvPr>
            <p:custDataLst>
              <p:tags r:id="rId17"/>
            </p:custDataLst>
          </p:nvPr>
        </p:nvSpPr>
        <p:spPr>
          <a:xfrm rot="16200000">
            <a:off x="106929" y="5214239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32" name="圆角矩形 32"/>
          <p:cNvSpPr/>
          <p:nvPr>
            <p:custDataLst>
              <p:tags r:id="rId18"/>
            </p:custDataLst>
          </p:nvPr>
        </p:nvSpPr>
        <p:spPr>
          <a:xfrm rot="16200000">
            <a:off x="5750092" y="3810378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4" name="圆角矩形 35"/>
          <p:cNvSpPr/>
          <p:nvPr>
            <p:custDataLst>
              <p:tags r:id="rId19"/>
            </p:custDataLst>
          </p:nvPr>
        </p:nvSpPr>
        <p:spPr>
          <a:xfrm rot="16200000">
            <a:off x="5750092" y="5213595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6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可再生能源的发展潜力</a:t>
            </a:r>
            <a:endParaRPr lang="zh-CN" altLang="en-US"/>
          </a:p>
        </p:txBody>
      </p:sp>
      <p:sp>
        <p:nvSpPr>
          <p:cNvPr id="1049070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711775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矩形 4"/>
          <p:cNvSpPr/>
          <p:nvPr>
            <p:custDataLst>
              <p:tags r:id="rId3"/>
            </p:custDataLst>
          </p:nvPr>
        </p:nvSpPr>
        <p:spPr>
          <a:xfrm>
            <a:off x="622352" y="4365314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文本框 5"/>
          <p:cNvSpPr txBox="1"/>
          <p:nvPr>
            <p:custDataLst>
              <p:tags r:id="rId4"/>
            </p:custDataLst>
          </p:nvPr>
        </p:nvSpPr>
        <p:spPr>
          <a:xfrm>
            <a:off x="920429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生物质能：清洁、可再生、无污染，未来发展潜力巨大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076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18066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78" name="矩形 57"/>
          <p:cNvSpPr/>
          <p:nvPr>
            <p:custDataLst>
              <p:tags r:id="rId6"/>
            </p:custDataLst>
          </p:nvPr>
        </p:nvSpPr>
        <p:spPr>
          <a:xfrm>
            <a:off x="4328643" y="4365314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0" name="文本框 58"/>
          <p:cNvSpPr txBox="1"/>
          <p:nvPr>
            <p:custDataLst>
              <p:tags r:id="rId7"/>
            </p:custDataLst>
          </p:nvPr>
        </p:nvSpPr>
        <p:spPr>
          <a:xfrm>
            <a:off x="4626719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地热能：清洁、可再生、无污染，未来发展潜力巨大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082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123723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4" name="矩形 61"/>
          <p:cNvSpPr/>
          <p:nvPr>
            <p:custDataLst>
              <p:tags r:id="rId9"/>
            </p:custDataLst>
          </p:nvPr>
        </p:nvSpPr>
        <p:spPr>
          <a:xfrm>
            <a:off x="8034934" y="4365314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6" name="文本框 62"/>
          <p:cNvSpPr txBox="1"/>
          <p:nvPr>
            <p:custDataLst>
              <p:tags r:id="rId10"/>
            </p:custDataLst>
          </p:nvPr>
        </p:nvSpPr>
        <p:spPr>
          <a:xfrm>
            <a:off x="8333010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海洋能：清洁、可再生、无污染，未来发展潜力巨大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088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697189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90" name="矩形 65"/>
          <p:cNvSpPr/>
          <p:nvPr>
            <p:custDataLst>
              <p:tags r:id="rId12"/>
            </p:custDataLst>
          </p:nvPr>
        </p:nvSpPr>
        <p:spPr>
          <a:xfrm>
            <a:off x="608400" y="1864645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2" name="文本框 66"/>
          <p:cNvSpPr txBox="1"/>
          <p:nvPr>
            <p:custDataLst>
              <p:tags r:id="rId13"/>
            </p:custDataLst>
          </p:nvPr>
        </p:nvSpPr>
        <p:spPr>
          <a:xfrm>
            <a:off x="906476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太阳能：清洁、可再生、无污染，未来发展潜力巨大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094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03479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6" name="矩形 69"/>
          <p:cNvSpPr/>
          <p:nvPr>
            <p:custDataLst>
              <p:tags r:id="rId15"/>
            </p:custDataLst>
          </p:nvPr>
        </p:nvSpPr>
        <p:spPr>
          <a:xfrm>
            <a:off x="4314057" y="1864645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8" name="文本框 70"/>
          <p:cNvSpPr txBox="1"/>
          <p:nvPr>
            <p:custDataLst>
              <p:tags r:id="rId16"/>
            </p:custDataLst>
          </p:nvPr>
        </p:nvSpPr>
        <p:spPr>
          <a:xfrm>
            <a:off x="4612133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风能：清洁、可再生、无污染，未来发展潜力巨大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100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109770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02" name="矩形 73"/>
          <p:cNvSpPr/>
          <p:nvPr>
            <p:custDataLst>
              <p:tags r:id="rId18"/>
            </p:custDataLst>
          </p:nvPr>
        </p:nvSpPr>
        <p:spPr>
          <a:xfrm>
            <a:off x="8020347" y="1864645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4" name="文本框 74"/>
          <p:cNvSpPr txBox="1"/>
          <p:nvPr>
            <p:custDataLst>
              <p:tags r:id="rId19"/>
            </p:custDataLst>
          </p:nvPr>
        </p:nvSpPr>
        <p:spPr>
          <a:xfrm>
            <a:off x="8318424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水能：清洁、可再生、无污染，未来发展潜力巨大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3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能源安全与可持续发展</a:t>
            </a:r>
            <a:endParaRPr lang="zh-CN" altLang="en-US"/>
          </a:p>
        </p:txBody>
      </p:sp>
      <p:sp>
        <p:nvSpPr>
          <p:cNvPr id="1049140" name="Freeform 27"/>
          <p:cNvSpPr/>
          <p:nvPr>
            <p:custDataLst>
              <p:tags r:id="rId2"/>
            </p:custDataLst>
          </p:nvPr>
        </p:nvSpPr>
        <p:spPr bwMode="auto">
          <a:xfrm>
            <a:off x="690958" y="5987748"/>
            <a:ext cx="186957" cy="171836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2" name="矩形: 圆角 32"/>
          <p:cNvSpPr/>
          <p:nvPr>
            <p:custDataLst>
              <p:tags r:id="rId3"/>
            </p:custDataLst>
          </p:nvPr>
        </p:nvSpPr>
        <p:spPr>
          <a:xfrm flipH="1">
            <a:off x="819017" y="1490400"/>
            <a:ext cx="2208097" cy="47588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4" name="任意多边形: 形状 33"/>
          <p:cNvSpPr/>
          <p:nvPr>
            <p:custDataLst>
              <p:tags r:id="rId4"/>
            </p:custDataLst>
          </p:nvPr>
        </p:nvSpPr>
        <p:spPr bwMode="auto">
          <a:xfrm>
            <a:off x="690958" y="5188814"/>
            <a:ext cx="2183841" cy="90384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146" name="正文"/>
          <p:cNvSpPr txBox="1"/>
          <p:nvPr>
            <p:custDataLst>
              <p:tags r:id="rId5"/>
            </p:custDataLst>
          </p:nvPr>
        </p:nvSpPr>
        <p:spPr>
          <a:xfrm>
            <a:off x="952172" y="1580232"/>
            <a:ext cx="1941988" cy="35890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能源安全：确保能源供应的稳定性和可靠性，避免能源短缺和价格波动对经济和社会造成负面影响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48" name="标题"/>
          <p:cNvSpPr txBox="1"/>
          <p:nvPr>
            <p:custDataLst>
              <p:tags r:id="rId6"/>
            </p:custDataLst>
          </p:nvPr>
        </p:nvSpPr>
        <p:spPr>
          <a:xfrm>
            <a:off x="759766" y="5237872"/>
            <a:ext cx="2087863" cy="65871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50" name="Freeform 27"/>
          <p:cNvSpPr/>
          <p:nvPr>
            <p:custDataLst>
              <p:tags r:id="rId7"/>
            </p:custDataLst>
          </p:nvPr>
        </p:nvSpPr>
        <p:spPr bwMode="auto">
          <a:xfrm>
            <a:off x="3513348" y="5987748"/>
            <a:ext cx="186957" cy="171836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2" name="矩形: 圆角 38"/>
          <p:cNvSpPr/>
          <p:nvPr>
            <p:custDataLst>
              <p:tags r:id="rId8"/>
            </p:custDataLst>
          </p:nvPr>
        </p:nvSpPr>
        <p:spPr>
          <a:xfrm flipH="1">
            <a:off x="3641407" y="1490400"/>
            <a:ext cx="2208097" cy="47588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4" name="任意多边形: 形状 39"/>
          <p:cNvSpPr/>
          <p:nvPr>
            <p:custDataLst>
              <p:tags r:id="rId9"/>
            </p:custDataLst>
          </p:nvPr>
        </p:nvSpPr>
        <p:spPr bwMode="auto">
          <a:xfrm>
            <a:off x="3513348" y="5188814"/>
            <a:ext cx="2183841" cy="90384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156" name="正文"/>
          <p:cNvSpPr txBox="1"/>
          <p:nvPr>
            <p:custDataLst>
              <p:tags r:id="rId10"/>
            </p:custDataLst>
          </p:nvPr>
        </p:nvSpPr>
        <p:spPr>
          <a:xfrm>
            <a:off x="3774563" y="1580232"/>
            <a:ext cx="1941988" cy="35890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可持续发展：在满足当前能源需求的同时，保护生态环境，减少对化石能源的依赖，推动清洁能源的发展和应用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58" name="标题"/>
          <p:cNvSpPr txBox="1"/>
          <p:nvPr>
            <p:custDataLst>
              <p:tags r:id="rId11"/>
            </p:custDataLst>
          </p:nvPr>
        </p:nvSpPr>
        <p:spPr>
          <a:xfrm>
            <a:off x="3582156" y="5237872"/>
            <a:ext cx="2087863" cy="65871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60" name="Freeform 27"/>
          <p:cNvSpPr/>
          <p:nvPr>
            <p:custDataLst>
              <p:tags r:id="rId12"/>
            </p:custDataLst>
          </p:nvPr>
        </p:nvSpPr>
        <p:spPr bwMode="auto">
          <a:xfrm>
            <a:off x="6335738" y="5987748"/>
            <a:ext cx="186957" cy="171836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2" name="矩形: 圆角 68"/>
          <p:cNvSpPr/>
          <p:nvPr>
            <p:custDataLst>
              <p:tags r:id="rId13"/>
            </p:custDataLst>
          </p:nvPr>
        </p:nvSpPr>
        <p:spPr>
          <a:xfrm flipH="1">
            <a:off x="6463797" y="1490400"/>
            <a:ext cx="2208097" cy="47588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4" name="任意多边形: 形状 69"/>
          <p:cNvSpPr/>
          <p:nvPr>
            <p:custDataLst>
              <p:tags r:id="rId14"/>
            </p:custDataLst>
          </p:nvPr>
        </p:nvSpPr>
        <p:spPr bwMode="auto">
          <a:xfrm>
            <a:off x="6335738" y="5188814"/>
            <a:ext cx="2183841" cy="90384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166" name="正文"/>
          <p:cNvSpPr txBox="1"/>
          <p:nvPr>
            <p:custDataLst>
              <p:tags r:id="rId15"/>
            </p:custDataLst>
          </p:nvPr>
        </p:nvSpPr>
        <p:spPr>
          <a:xfrm>
            <a:off x="6596953" y="1580232"/>
            <a:ext cx="1941988" cy="35890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9375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挑战与机遇：能源安全与可持续发展面临诸多挑战，如能源价格波动、环境污染、气候变化等，但同时也带来了新的机遇，如清洁能源技术的创新和应用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68" name="标题"/>
          <p:cNvSpPr txBox="1"/>
          <p:nvPr>
            <p:custDataLst>
              <p:tags r:id="rId16"/>
            </p:custDataLst>
          </p:nvPr>
        </p:nvSpPr>
        <p:spPr>
          <a:xfrm>
            <a:off x="6404546" y="5237872"/>
            <a:ext cx="2087863" cy="65871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70" name="Freeform 27"/>
          <p:cNvSpPr/>
          <p:nvPr>
            <p:custDataLst>
              <p:tags r:id="rId17"/>
            </p:custDataLst>
          </p:nvPr>
        </p:nvSpPr>
        <p:spPr bwMode="auto">
          <a:xfrm>
            <a:off x="9158129" y="5987748"/>
            <a:ext cx="186957" cy="171836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72" name="矩形: 圆角 74"/>
          <p:cNvSpPr/>
          <p:nvPr>
            <p:custDataLst>
              <p:tags r:id="rId18"/>
            </p:custDataLst>
          </p:nvPr>
        </p:nvSpPr>
        <p:spPr>
          <a:xfrm flipH="1">
            <a:off x="9286825" y="1490400"/>
            <a:ext cx="2208097" cy="47588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74" name="任意多边形: 形状 75"/>
          <p:cNvSpPr/>
          <p:nvPr>
            <p:custDataLst>
              <p:tags r:id="rId19"/>
            </p:custDataLst>
          </p:nvPr>
        </p:nvSpPr>
        <p:spPr bwMode="auto">
          <a:xfrm>
            <a:off x="9158129" y="5188814"/>
            <a:ext cx="2183841" cy="90384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176" name="正文"/>
          <p:cNvSpPr txBox="1"/>
          <p:nvPr>
            <p:custDataLst>
              <p:tags r:id="rId20"/>
            </p:custDataLst>
          </p:nvPr>
        </p:nvSpPr>
        <p:spPr>
          <a:xfrm>
            <a:off x="9419343" y="1580232"/>
            <a:ext cx="1941988" cy="35890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937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政策与措施：政府和企业需要采取一系列政策和措施，如能源多元化、提高能源效率、推广清洁能源等，以实现能源安全与可持续发展的目标。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78" name="标题"/>
          <p:cNvSpPr txBox="1"/>
          <p:nvPr>
            <p:custDataLst>
              <p:tags r:id="rId21"/>
            </p:custDataLst>
          </p:nvPr>
        </p:nvSpPr>
        <p:spPr>
          <a:xfrm>
            <a:off x="9227573" y="5237872"/>
            <a:ext cx="2087863" cy="65871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1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21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PPT课件制作技巧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内容策划与组织</a:t>
            </a:r>
            <a:endParaRPr lang="zh-CN" altLang="en-US"/>
          </a:p>
        </p:txBody>
      </p:sp>
      <p:sp>
        <p:nvSpPr>
          <p:cNvPr id="1049250" name="任意多边形 20"/>
          <p:cNvSpPr/>
          <p:nvPr>
            <p:custDataLst>
              <p:tags r:id="rId2"/>
            </p:custDataLst>
          </p:nvPr>
        </p:nvSpPr>
        <p:spPr>
          <a:xfrm rot="2700000">
            <a:off x="854212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608400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确定主题：明确PPT课件的主题和目的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4" name="矩形 42"/>
          <p:cNvSpPr/>
          <p:nvPr>
            <p:custDataLst>
              <p:tags r:id="rId4"/>
            </p:custDataLst>
          </p:nvPr>
        </p:nvSpPr>
        <p:spPr>
          <a:xfrm>
            <a:off x="646609" y="2912543"/>
            <a:ext cx="1607418" cy="113830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6" name="任意多边形 18"/>
          <p:cNvSpPr/>
          <p:nvPr>
            <p:custDataLst>
              <p:tags r:id="rId5"/>
            </p:custDataLst>
          </p:nvPr>
        </p:nvSpPr>
        <p:spPr>
          <a:xfrm rot="5400000">
            <a:off x="2712449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465363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收集资料：搜集与主题相关的资料和数据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0" name="矩形 43"/>
          <p:cNvSpPr/>
          <p:nvPr>
            <p:custDataLst>
              <p:tags r:id="rId7"/>
            </p:custDataLst>
          </p:nvPr>
        </p:nvSpPr>
        <p:spPr>
          <a:xfrm>
            <a:off x="2503572" y="2912543"/>
            <a:ext cx="1607418" cy="113830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4568775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322326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制定大纲：根据资料和数据制定PPT课件的大纲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6" name="矩形 44"/>
          <p:cNvSpPr/>
          <p:nvPr>
            <p:custDataLst>
              <p:tags r:id="rId10"/>
            </p:custDataLst>
          </p:nvPr>
        </p:nvSpPr>
        <p:spPr>
          <a:xfrm>
            <a:off x="4360535" y="2912543"/>
            <a:ext cx="1607418" cy="113830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425738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179289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制作PPT：根据大纲制作PPT课件，注意图文并茂，逻辑清晰，语言简洁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2" name="矩形 45"/>
          <p:cNvSpPr/>
          <p:nvPr>
            <p:custDataLst>
              <p:tags r:id="rId13"/>
            </p:custDataLst>
          </p:nvPr>
        </p:nvSpPr>
        <p:spPr>
          <a:xfrm>
            <a:off x="6218135" y="2912543"/>
            <a:ext cx="1607418" cy="113830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4" name="任意多边形 19"/>
          <p:cNvSpPr/>
          <p:nvPr>
            <p:custDataLst>
              <p:tags r:id="rId14"/>
            </p:custDataLst>
          </p:nvPr>
        </p:nvSpPr>
        <p:spPr>
          <a:xfrm rot="16200000" flipV="1">
            <a:off x="8284611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6" name="文本框 36"/>
          <p:cNvSpPr txBox="1"/>
          <p:nvPr>
            <p:custDataLst>
              <p:tags r:id="rId15"/>
            </p:custDataLst>
          </p:nvPr>
        </p:nvSpPr>
        <p:spPr bwMode="auto">
          <a:xfrm>
            <a:off x="8036889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修改完善：在制作过程中不断修改和完善，确保PPT课件的质量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8" name="矩形 46"/>
          <p:cNvSpPr/>
          <p:nvPr>
            <p:custDataLst>
              <p:tags r:id="rId16"/>
            </p:custDataLst>
          </p:nvPr>
        </p:nvSpPr>
        <p:spPr>
          <a:xfrm>
            <a:off x="8075098" y="2912543"/>
            <a:ext cx="1607418" cy="113830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80" name="任意多边形 23"/>
          <p:cNvSpPr/>
          <p:nvPr>
            <p:custDataLst>
              <p:tags r:id="rId17"/>
            </p:custDataLst>
          </p:nvPr>
        </p:nvSpPr>
        <p:spPr>
          <a:xfrm rot="18900000" flipV="1">
            <a:off x="10140301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82" name="文本框 39"/>
          <p:cNvSpPr txBox="1"/>
          <p:nvPr>
            <p:custDataLst>
              <p:tags r:id="rId18"/>
            </p:custDataLst>
          </p:nvPr>
        </p:nvSpPr>
        <p:spPr bwMode="auto">
          <a:xfrm>
            <a:off x="9893852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演示练习：在正式演讲前，进行多次演示练习，确保演讲的流畅性和准确性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4" name="矩形 47"/>
          <p:cNvSpPr/>
          <p:nvPr>
            <p:custDataLst>
              <p:tags r:id="rId19"/>
            </p:custDataLst>
          </p:nvPr>
        </p:nvSpPr>
        <p:spPr>
          <a:xfrm>
            <a:off x="9932698" y="2912543"/>
            <a:ext cx="1607418" cy="113830"/>
          </a:xfrm>
          <a:prstGeom prst="rect">
            <a:avLst/>
          </a:pr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1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视觉设计原则</a:t>
            </a:r>
            <a:endParaRPr lang="zh-CN" altLang="en-US"/>
          </a:p>
        </p:txBody>
      </p:sp>
      <p:sp>
        <p:nvSpPr>
          <p:cNvPr id="1049320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2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4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6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统一风格：保持整个PPT的视觉风格一致，避免混乱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8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0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2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4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简洁明了：避免过多复杂的元素，保持页面简洁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8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0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2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对比鲜明：使用对比色和形状，增强视觉效果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4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6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8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0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信息层次：合理安排信息层次，突出重点内容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8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动画与过渡效果</a:t>
            </a:r>
            <a:endParaRPr lang="zh-CN" altLang="en-US"/>
          </a:p>
        </p:txBody>
      </p:sp>
      <p:sp>
        <p:nvSpPr>
          <p:cNvPr id="1049386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动画类型：包括进入、退出、强调、路径等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8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0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2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过渡效果：包括淡入淡出、擦除、缩放等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4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8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动画设置：调整动画速度、持续时间、延迟等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0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2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4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动画与内容的结合：根据内容需要选择合适的动画和过渡效果，增强视觉效果和信息传达效果。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6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8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4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音频与视频素材的运用</a:t>
            </a:r>
            <a:endParaRPr lang="zh-CN" altLang="en-US"/>
          </a:p>
        </p:txBody>
      </p:sp>
      <p:sp>
        <p:nvSpPr>
          <p:cNvPr id="1049444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音频素材：选择与主题相关的背景音乐，增强氛围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6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8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0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视频素材：选择与主题相关的视频，增强视觉效果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2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4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6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音频与视频的结合：将音频和视频素材进行合理搭配，增强表现力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8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0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2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音频与视频的剪辑：对音频和视频素材进行剪辑，使其更加符合主题和课件内容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4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6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0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交互功能与演示逻辑</a:t>
            </a:r>
            <a:endParaRPr lang="zh-CN" altLang="en-US"/>
          </a:p>
        </p:txBody>
      </p:sp>
      <p:sp>
        <p:nvSpPr>
          <p:cNvPr id="1049502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4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6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内容组织：使用图表、图片、视频等元素，使内容更加直观易懂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0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2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4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6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交互功能：使用动画、超链接、按钮等元素，增强观众参与感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8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0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2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4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演示逻辑：按照主题、背景、内容、结论等顺序进行演示，确保观众理解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6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8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0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2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演示技巧：注意语速、语调、表情等，提高演示效果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6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56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PPT课件制作实践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https://d.book118.com/578015010127006022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!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449.5&quot;,&quot;top&quot;:&quot;73.65&quot;,&quot;width&quot;:&quot;484.9&quot;,&quot;height&quot;:&quot;312.7&quot;}"/>
  <p:tag name="KSO_WM_SLIDE_ID" val="custom2023026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2"/>
  <p:tag name="KSO_WM_UNIT_INDEX" val="1_1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1"/>
  <p:tag name="KSO_WM_UNIT_INDEX" val="1_1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1"/>
  <p:tag name="KSO_WM_UNIT_INDEX" val="1_2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1"/>
  <p:tag name="KSO_WM_UNIT_INDEX" val="1_3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1"/>
  <p:tag name="KSO_WM_UNIT_INDEX" val="1_4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2"/>
  <p:tag name="KSO_WM_UNIT_INDEX" val="1_5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1"/>
  <p:tag name="KSO_WM_UNIT_INDEX" val="1_5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2"/>
  <p:tag name="KSO_WM_UNIT_INDEX" val="1_6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1"/>
  <p:tag name="KSO_WM_UNIT_INDEX" val="1_6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1"/>
  <p:tag name="KSO_WM_UNIT_INDEX" val="1_4_1"/>
  <p:tag name="KSO_WM_UNIT_LAYERLEVEL" val="1_1_1"/>
  <p:tag name="KSO_WM_UNIT_LINE_FORE_SCHEMECOLOR_INDEX" val="7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2"/>
  <p:tag name="KSO_WM_UNIT_INDEX" val="1_4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2"/>
  <p:tag name="KSO_WM_UNIT_INDEX" val="1_5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1"/>
  <p:tag name="KSO_WM_UNIT_INDEX" val="1_6_1"/>
  <p:tag name="KSO_WM_UNIT_LAYERLEVEL" val="1_1_1"/>
  <p:tag name="KSO_WM_UNIT_LINE_FORE_SCHEMECOLOR_INDEX" val="7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2"/>
  <p:tag name="KSO_WM_UNIT_INDEX" val="1_6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2"/>
  <p:tag name="KSO_WM_UNIT_INDEX" val="1_1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1"/>
  <p:tag name="KSO_WM_UNIT_INDEX" val="1_2_1"/>
  <p:tag name="KSO_WM_UNIT_LAYERLEVEL" val="1_1_1"/>
  <p:tag name="KSO_WM_UNIT_LINE_FORE_SCHEMECOLOR_INDEX" val="7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2"/>
  <p:tag name="KSO_WM_UNIT_INDEX" val="1_2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2"/>
  <p:tag name="KSO_WM_UNIT_INDEX" val="1_3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1_3"/>
  <p:tag name="KSO_WM_UNIT_INDEX" val="1_1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1"/>
  <p:tag name="KSO_WM_UNIT_INDEX" val="1_1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2"/>
  <p:tag name="KSO_WM_UNIT_INDEX" val="1_1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1_1"/>
  <p:tag name="KSO_WM_UNIT_INDEX" val="1_1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2_3"/>
  <p:tag name="KSO_WM_UNIT_INDEX" val="1_2_3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1"/>
  <p:tag name="KSO_WM_UNIT_INDEX" val="1_2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2"/>
  <p:tag name="KSO_WM_UNIT_INDEX" val="1_2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2_1"/>
  <p:tag name="KSO_WM_UNIT_INDEX" val="1_2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3_3"/>
  <p:tag name="KSO_WM_UNIT_INDEX" val="1_3_3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1"/>
  <p:tag name="KSO_WM_UNIT_INDEX" val="1_3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2"/>
  <p:tag name="KSO_WM_UNIT_INDEX" val="1_3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3_1"/>
  <p:tag name="KSO_WM_UNIT_INDEX" val="1_3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4_3"/>
  <p:tag name="KSO_WM_UNIT_INDEX" val="1_4_3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1"/>
  <p:tag name="KSO_WM_UNIT_INDEX" val="1_4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2"/>
  <p:tag name="KSO_WM_UNIT_INDEX" val="1_4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4_1"/>
  <p:tag name="KSO_WM_UNIT_INDEX" val="1_4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86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1"/>
  <p:tag name="KSO_WM_UNIT_INDEX" val="1_1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2"/>
  <p:tag name="KSO_WM_UNIT_INDEX" val="1_1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1"/>
  <p:tag name="KSO_WM_UNIT_INDEX" val="1_2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2"/>
  <p:tag name="KSO_WM_UNIT_INDEX" val="1_2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1"/>
  <p:tag name="KSO_WM_UNIT_INDEX" val="1_3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2"/>
  <p:tag name="KSO_WM_UNIT_INDEX" val="1_3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1"/>
  <p:tag name="KSO_WM_UNIT_INDEX" val="1_4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2"/>
  <p:tag name="KSO_WM_UNIT_INDEX" val="1_4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1"/>
  <p:tag name="KSO_WM_UNIT_INDEX" val="1_5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2"/>
  <p:tag name="KSO_WM_UNIT_INDEX" val="1_5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1"/>
  <p:tag name="KSO_WM_UNIT_INDEX" val="1_6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6_1"/>
  <p:tag name="KSO_WM_UNIT_INDEX" val="1_6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2"/>
  <p:tag name="KSO_WM_UNIT_INDEX" val="1_6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63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26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3">
      <a:dk1>
        <a:srgbClr val="000000"/>
      </a:dk1>
      <a:lt1>
        <a:srgbClr val="FFFFFF"/>
      </a:lt1>
      <a:dk2>
        <a:srgbClr val="0E0733"/>
      </a:dk2>
      <a:lt2>
        <a:srgbClr val="DCD7F9"/>
      </a:lt2>
      <a:accent1>
        <a:srgbClr val="FF00D9"/>
      </a:accent1>
      <a:accent2>
        <a:srgbClr val="FADC00"/>
      </a:accent2>
      <a:accent3>
        <a:srgbClr val="765AEC"/>
      </a:accent3>
      <a:accent4>
        <a:srgbClr val="53A9F3"/>
      </a:accent4>
      <a:accent5>
        <a:srgbClr val="FF8660"/>
      </a:accent5>
      <a:accent6>
        <a:srgbClr val="E55353"/>
      </a:accent6>
      <a:hlink>
        <a:srgbClr val="0563C1"/>
      </a:hlink>
      <a:folHlink>
        <a:srgbClr val="954D72"/>
      </a:folHlink>
    </a:clrScheme>
    <a:fontScheme name="自定义 37">
      <a:majorFont>
        <a:latin typeface="MiSans" panose="00000500000000000000" charset="-122"/>
        <a:ea typeface="MiSans" panose="00000500000000000000" charset="-122"/>
        <a:cs typeface="Arial"/>
      </a:majorFont>
      <a:minorFont>
        <a:latin typeface="MiSans" panose="00000500000000000000" charset="-122"/>
        <a:ea typeface="MiSans" panose="00000500000000000000" charset="-122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16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3">
      <vt:lpstr>Arial</vt:lpstr>
      <vt:lpstr>Calibri</vt:lpstr>
      <vt:lpstr>MiSans</vt:lpstr>
      <vt:lpstr>Wingdings</vt:lpstr>
      <vt:lpstr>Calibri Light</vt:lpstr>
      <vt:lpstr>微软雅黑</vt:lpstr>
      <vt:lpstr>Office Theme</vt:lpstr>
      <vt:lpstr>能源新讲稿PPT课件</vt:lpstr>
      <vt:lpstr>目录</vt:lpstr>
      <vt:lpstr>单击添加章节标题</vt:lpstr>
      <vt:lpstr>能源现状与趋势</vt:lpstr>
      <vt:lpstr>全球能源消费现状</vt:lpstr>
      <vt:lpstr>能源转型趋势与挑战</vt:lpstr>
      <vt:lpstr>可再生能源的发展潜力</vt:lpstr>
      <vt:lpstr>能源安全与可持续发展</vt:lpstr>
      <vt:lpstr>PPT课件制作技巧</vt:lpstr>
      <vt:lpstr>内容策划与组织</vt:lpstr>
      <vt:lpstr>视觉设计原则</vt:lpstr>
      <vt:lpstr>动画与过渡效果</vt:lpstr>
      <vt:lpstr>音频与视频素材的运用</vt:lpstr>
      <vt:lpstr>交互功能与演示逻辑</vt:lpstr>
      <vt:lpstr>PPT课件制作实践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2024-08-29T02:35:25.259</cp:lastPrinted>
  <dcterms:created xsi:type="dcterms:W3CDTF">2024-08-28T18:35:25Z</dcterms:created>
  <dcterms:modified xsi:type="dcterms:W3CDTF">2024-08-28T18:35:28Z</dcterms:modified>
</cp:coreProperties>
</file>