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ADF4F-5526-425A-B4E2-8B84C106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7E918-532E-4A34-B6D0-60CE2A666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1F185-FA37-448D-9F98-0BB20253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67B34-476A-42C6-9FD0-F34B33C7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E7697F-E5C9-4BAA-AC57-B58319BD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4CB12B-9807-4FC6-8330-178EC868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33993-8F46-477E-96F3-47C8AF7D3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490F9-1B56-4F09-BBF0-9ED9ED8C0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424D6-EE78-4B28-9541-559003BA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C50BD-91AC-40A8-9E71-80887AF3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8F705-C36E-4B1E-BDF3-2252495A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5036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事法院：专门处理海事纠纷的司法机构\n## 1.海事法院的历史沿革与发展\n### 1.1海事法院的起源与初期发展\n### 1.2海事法院在现代社会的重要性\n### 1.3海事法院的国际合作与交流\n## 2.海事法院的管辖范围与权限\n### 2.1海事法院管辖的海事纠纷类型\n### 2.2海事法院的管辖权原则\n### 2.3海事法院在处理纠纷中的权力与义务\n## 3.海事法院的组织结构与管理体制\n### 3.1海事法院的组织架构与人员配置\n### 3.2海事法院的审判程序与制度\n### 3.3海事法院的管理体制与监督机制\n## 4.海事法院的案例分析与研究\n### 4.1海事法院的经典案例分析\n### 4.2海事法院在处理新型海事纠纷中的挑战\n### 4.3海事法院的未来发展趋势与建议\n## 5.海事法院与相关法律法规\n### 5.1海事法院在适用法律法规中的地位与作用\n### 5.2海事法院在解释与适用法律法规中的原则与技巧\n### 5.3海事法院在促进法律法规完善与发展中的贡献与影响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海事法院：专门处理海事纠纷的司法机构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海事法院的历史沿革与发展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海事法院起源于古希腊和古罗马时期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主要负责处理海上贸易和航行中的纠纷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为维护海洋贸易秩序和海上安全发挥了重要作用</a:t>
                </a:r>
                <a:endParaRPr/>
              </a:p>
            </p:txBody>
          </p:sp>
          <p:pic>
            <p:nvPicPr>
              <p:cNvPr id="1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中世纪时期，海事法院在欧洲逐渐衰落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陆地贸易逐渐成为主导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海事法院的地位和作用受到削弱</a:t>
                </a:r>
                <a:endParaRPr/>
              </a:p>
            </p:txBody>
          </p:sp>
          <p:pic>
            <p:nvPicPr>
              <p:cNvPr id="1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近现代时期，随着海上贸易的复兴和海洋法的制定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海事法院得到重新重视和发展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专门处理海事纠纷的司法机构纷纷建立</a:t>
                </a:r>
                <a:endParaRPr/>
              </a:p>
            </p:txBody>
          </p:sp>
          <p:pic>
            <p:nvPicPr>
              <p:cNvPr id="1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海事法院的起源与初期发展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海事法院在维护海洋秩序和保护海洋权益方面具有重要作用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负责处理各类海事纠纷，保障当事人的合法权益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促进海洋贸易和航运业的健康发展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海事法院在国际交流与合作中发挥着越来越重要的作用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参与国际海事立法和司法实践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与其他国家的海事法院建立合作关系，共同应对海事纠纷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海事法院在海洋环境保护和海洋资源利用方面也具有重要地位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负责审理涉及海洋环境保护和海洋资源利用的纠纷案件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为保护海洋环境和资源提供司法保障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海事法院在现代社会的重要性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海事法院积极参与国际海事组织（IMO）的活动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参与国际海事立法和司法实践，推动国际海事法的统一和发展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与其他国家的海事法院建立合作关系，共同应对海事纠纷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海事法院与地区性海事法院加强交流与合作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通过定期举办研讨会和交流活动，分享海事审判经验和案例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加强在人才培养和技术支持方面的合作</a:t>
                </a:r>
                <a:endParaRPr/>
              </a:p>
            </p:txBody>
          </p:sp>
          <p:pic>
            <p:nvPicPr>
              <p:cNvPr id="1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海事法院与非政府组织和学术机构的合作与交流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与非政府组织合作，共同开展海洋环境保护和海洋资源利用的宣传和教育活动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与学术机构合作，共同研究海事法律问题和审判实践</a:t>
                </a:r>
                <a:endParaRPr/>
              </a:p>
            </p:txBody>
          </p:sp>
          <p:pic>
            <p:nvPicPr>
              <p:cNvPr id="2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海事法院的国际合作与交流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海事法院的管辖范围与权限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10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负责审理因船舶碰撞、触碰等原因引发的纠纷案件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保护当事人的合法权益，维护海上航行安全</a:t>
                </a:r>
                <a:endParaRPr/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船舶碰撞和船舶损坏纠纷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负责审理涉及海上货物运输、保险等方面的纠纷案件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为当事人提供司法保障，促进海上贸易和航运业的发展</a:t>
                </a:r>
                <a:endParaRPr/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海上货物和船舶保险纠纷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负责审理涉及海上劳动、渔船租赁等方面的纠纷案件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保护劳动者的合法权益，维护海上劳动秩序</a:t>
                </a:r>
                <a:endParaRPr/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海上劳动和渔船纠纷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海洋污染和海洋资源利用纠纷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负责审理涉及海洋环境污染、资源利用等方面的纠纷案件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保护海洋环境和资源，维护海洋生态安全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海事法院管辖的海事纠纷类型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属地管辖原则</a:t>
                </a:r>
                <a:endParaRPr/>
              </a:p>
            </p:txBody>
          </p:sp>
          <p:sp>
            <p:nvSpPr>
              <p:cNvPr id="22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以案件发生地作为确定管辖权的依据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有助于及时、有效地处理海事纠纷</a:t>
                </a:r>
                <a:endParaRPr/>
              </a:p>
            </p:txBody>
          </p:sp>
        </p:grpSp>
        <p:grpSp>
          <p:nvGrpSpPr>
            <p:cNvPr id="23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协议管辖原则</a:t>
                </a:r>
                <a:endParaRPr/>
              </a:p>
            </p:txBody>
          </p:sp>
          <p:sp>
            <p:nvSpPr>
              <p:cNvPr id="2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以当事人之间的协议作为确定管辖权的依据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体现了当事人的意思自治，有利于纠纷的解决</a:t>
                </a:r>
                <a:endParaRPr/>
              </a:p>
            </p:txBody>
          </p:sp>
        </p:grpSp>
        <p:grpSp>
          <p:nvGrpSpPr>
            <p:cNvPr id="23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专属管辖原则</a:t>
                </a:r>
                <a:endParaRPr/>
              </a:p>
            </p:txBody>
          </p:sp>
          <p:sp>
            <p:nvSpPr>
              <p:cNvPr id="2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针对特定类型的海事纠纷，规定只能由特定海事法院管辖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有助于统一裁判尺度，提高司法效率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海事法院的管辖权原则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审理海事纠纷案件，作出判决和裁定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对当事人采取强制措施，确保案件的执行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参与国际海事立法和司法实践，推动国际海事法的统一和发展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义务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公正、公平地审理案件，保障当事人的合法权益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提高司法效率，及时解决海事纠纷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与其他国家的海事法院加强交流与合作，共同应对海事纠纷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海事法院在处理纠纷中的权力与义务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海事法院的组织结构与管理体制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海事法院的组织架构与人员配置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一般设有立案、审判、执行等部门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根据需要设有派出法庭和专门的审判委员会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配备专业的法官、书记员和其他工作人员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人员选拔和培训严格，确保队伍的专业素质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https://d.book118.com/578025036003006040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海事法院：专门处理海事纠纷的司法机构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2024-09-18T02:29:46.000</cp:lastPrinted>
  <dcterms:created xsi:type="dcterms:W3CDTF">2024-09-17T18:29:46Z</dcterms:created>
  <dcterms:modified xsi:type="dcterms:W3CDTF">2024-09-17T18:29:47Z</dcterms:modified>
</cp:coreProperties>
</file>