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02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8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DE12D-3888-4606-B5B8-3EF281D60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8FE5A-82C6-4A59-8F9E-683E39DE8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2C32BC-0332-411E-A5A4-E871249C0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5253B4-327A-4977-8F61-0C7FA9B45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939270-5E34-44D7-AD15-91776B92D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6C5AC3-7879-49A0-B103-FFD5A8B7A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FC09CB-E071-4F2B-BC0F-21934C2D7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16E7E9-09E4-42AA-B39E-92A759438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E07C65-40BF-4129-BC87-76BFC684A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0198D-9544-4F42-B0C5-4990F30C0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966A22-4831-47EC-BB9D-DE4587061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011" r:id="rId2"/>
    <p:sldLayoutId id="2147496012" r:id="rId3"/>
    <p:sldLayoutId id="2147496013" r:id="rId4"/>
    <p:sldLayoutId id="2147496014" r:id="rId5"/>
    <p:sldLayoutId id="2147496015" r:id="rId6"/>
    <p:sldLayoutId id="2147496016" r:id="rId7"/>
    <p:sldLayoutId id="2147496017" r:id="rId8"/>
    <p:sldLayoutId id="2147496018" r:id="rId9"/>
    <p:sldLayoutId id="2147496019" r:id="rId10"/>
    <p:sldLayoutId id="214749602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tags" Target="../tags/tag113.xml" /><Relationship Id="rId20" Type="http://schemas.openxmlformats.org/officeDocument/2006/relationships/tags" Target="../tags/tag131.xml" /><Relationship Id="rId21" Type="http://schemas.openxmlformats.org/officeDocument/2006/relationships/tags" Target="../tags/tag132.xml" /><Relationship Id="rId22" Type="http://schemas.openxmlformats.org/officeDocument/2006/relationships/tags" Target="../tags/tag133.xml" /><Relationship Id="rId23" Type="http://schemas.openxmlformats.org/officeDocument/2006/relationships/tags" Target="../tags/tag134.xml" /><Relationship Id="rId24" Type="http://schemas.openxmlformats.org/officeDocument/2006/relationships/tags" Target="../tags/tag135.xml" /><Relationship Id="rId25" Type="http://schemas.openxmlformats.org/officeDocument/2006/relationships/tags" Target="../tags/tag136.xml" /><Relationship Id="rId26" Type="http://schemas.openxmlformats.org/officeDocument/2006/relationships/tags" Target="../tags/tag137.xml" /><Relationship Id="rId27" Type="http://schemas.openxmlformats.org/officeDocument/2006/relationships/tags" Target="../tags/tag138.xml" /><Relationship Id="rId28" Type="http://schemas.openxmlformats.org/officeDocument/2006/relationships/tags" Target="../tags/tag139.xml" /><Relationship Id="rId29" Type="http://schemas.openxmlformats.org/officeDocument/2006/relationships/tags" Target="../tags/tag140.xml" /><Relationship Id="rId3" Type="http://schemas.openxmlformats.org/officeDocument/2006/relationships/tags" Target="../tags/tag114.xml" /><Relationship Id="rId30" Type="http://schemas.openxmlformats.org/officeDocument/2006/relationships/tags" Target="../tags/tag141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18" Type="http://schemas.openxmlformats.org/officeDocument/2006/relationships/tags" Target="../tags/tag269.xml" /><Relationship Id="rId19" Type="http://schemas.openxmlformats.org/officeDocument/2006/relationships/tags" Target="../tags/tag270.xml" /><Relationship Id="rId2" Type="http://schemas.openxmlformats.org/officeDocument/2006/relationships/tags" Target="../tags/tag253.xml" /><Relationship Id="rId20" Type="http://schemas.openxmlformats.org/officeDocument/2006/relationships/tags" Target="../tags/tag271.xml" /><Relationship Id="rId21" Type="http://schemas.openxmlformats.org/officeDocument/2006/relationships/tags" Target="../tags/tag272.xml" /><Relationship Id="rId22" Type="http://schemas.openxmlformats.org/officeDocument/2006/relationships/tags" Target="../tags/tag273.xml" /><Relationship Id="rId23" Type="http://schemas.openxmlformats.org/officeDocument/2006/relationships/tags" Target="../tags/tag274.xml" /><Relationship Id="rId24" Type="http://schemas.openxmlformats.org/officeDocument/2006/relationships/tags" Target="../tags/tag275.xml" /><Relationship Id="rId25" Type="http://schemas.openxmlformats.org/officeDocument/2006/relationships/tags" Target="../tags/tag276.xml" /><Relationship Id="rId26" Type="http://schemas.openxmlformats.org/officeDocument/2006/relationships/tags" Target="../tags/tag277.xml" /><Relationship Id="rId27" Type="http://schemas.openxmlformats.org/officeDocument/2006/relationships/tags" Target="../tags/tag278.xml" /><Relationship Id="rId28" Type="http://schemas.openxmlformats.org/officeDocument/2006/relationships/tags" Target="../tags/tag279.xml" /><Relationship Id="rId29" Type="http://schemas.openxmlformats.org/officeDocument/2006/relationships/tags" Target="../tags/tag280.xml" /><Relationship Id="rId3" Type="http://schemas.openxmlformats.org/officeDocument/2006/relationships/tags" Target="../tags/tag254.xml" /><Relationship Id="rId30" Type="http://schemas.openxmlformats.org/officeDocument/2006/relationships/tags" Target="../tags/tag281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2505312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预防校园欺凌：培养学生的正面心态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预防校园欺凌的重要性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保护学生身心健康</a:t>
            </a:r>
            <a:endParaRPr lang="zh-CN" altLang="en-US"/>
          </a:p>
        </p:txBody>
      </p:sp>
      <p:sp>
        <p:nvSpPr>
          <p:cNvPr id="1048852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54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56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58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预防校园欺凌有助于提高学生的自信心和自尊心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62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64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66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校园欺凌对学生的身心健康造成严重影响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0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2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4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预防校园欺凌有助于培养学生的正面心态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78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0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882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预防校园欺凌有助于培养学生的社交能力和团队合作精神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维护校园安全稳定</a:t>
            </a:r>
            <a:endParaRPr lang="zh-CN" altLang="en-US"/>
          </a:p>
        </p:txBody>
      </p:sp>
      <p:sp>
        <p:nvSpPr>
          <p:cNvPr id="1048918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校园欺凌对受害者的身心健康造成严重影响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校园欺凌可能导致学生辍学、成绩下降等问题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校园欺凌可能引发社会问题，影响社会稳定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预防校园欺凌有助于培养学生的正面心态，提高学生的综合素质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培养学生正面心态</a:t>
            </a:r>
            <a:endParaRPr lang="zh-CN" altLang="en-US"/>
          </a:p>
        </p:txBody>
      </p:sp>
      <p:sp>
        <p:nvSpPr>
          <p:cNvPr id="1048976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6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8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0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2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正面心态有助于学生建立自信和自尊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正面心态有助于学生形成积极的人生观和价值观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正面心态有助于学生应对压力和挫折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正面心态有助于学生建立良好的人际关系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提高学生综合素质</a:t>
            </a:r>
            <a:endParaRPr lang="zh-CN" altLang="en-US"/>
          </a:p>
        </p:txBody>
      </p:sp>
      <p:sp>
        <p:nvSpPr>
          <p:cNvPr id="1049054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教育方法：通过课程、讲座、实践活动等方式，培养学生的正面心态和综合素质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校园欺凌的影响：对学生的身心健康、学业成绩和社会适应能力产生负面影响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提高学生综合素质的重要性：帮助学生建立自信、增强抗压能力、提高人际交往能力，从而减少校园欺凌的发生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家庭和学校的合作：家长和教师需要共同关注学生的心理健康，及时发现和解决问题，为学生创造一个健康、和谐的成长环境。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校园欺凌的表现形式</a:t>
            </a:r>
            <a:endParaRPr lang="zh-CN" altLang="en-US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身体欺凌</a:t>
            </a:r>
            <a:endParaRPr lang="zh-CN" altLang="en-US"/>
          </a:p>
        </p:txBody>
      </p:sp>
      <p:sp>
        <p:nvSpPr>
          <p:cNvPr id="1049148" name="矩形 38"/>
          <p:cNvSpPr/>
          <p:nvPr>
            <p:custDataLst>
              <p:tags r:id="rId2"/>
            </p:custDataLst>
          </p:nvPr>
        </p:nvSpPr>
        <p:spPr>
          <a:xfrm rot="204112">
            <a:off x="1524000" y="2005741"/>
            <a:ext cx="2918684" cy="152408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0" name="矩形 39"/>
          <p:cNvSpPr/>
          <p:nvPr>
            <p:custDataLst>
              <p:tags r:id="rId3"/>
            </p:custDataLst>
          </p:nvPr>
        </p:nvSpPr>
        <p:spPr>
          <a:xfrm>
            <a:off x="1527449" y="2006316"/>
            <a:ext cx="2918684" cy="15240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TextBox 2"/>
          <p:cNvSpPr txBox="1"/>
          <p:nvPr>
            <p:custDataLst>
              <p:tags r:id="rId4"/>
            </p:custDataLst>
          </p:nvPr>
        </p:nvSpPr>
        <p:spPr>
          <a:xfrm>
            <a:off x="1696473" y="2125322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推搡、踢打、掐捏等身体攻击行为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54" name="矩形 100"/>
          <p:cNvSpPr/>
          <p:nvPr>
            <p:custDataLst>
              <p:tags r:id="rId5"/>
            </p:custDataLst>
          </p:nvPr>
        </p:nvSpPr>
        <p:spPr>
          <a:xfrm rot="204112">
            <a:off x="4978055" y="2005741"/>
            <a:ext cx="2918684" cy="1524085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矩形 101"/>
          <p:cNvSpPr/>
          <p:nvPr>
            <p:custDataLst>
              <p:tags r:id="rId6"/>
            </p:custDataLst>
          </p:nvPr>
        </p:nvSpPr>
        <p:spPr>
          <a:xfrm>
            <a:off x="4981505" y="2006316"/>
            <a:ext cx="2918684" cy="15240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TextBox 2"/>
          <p:cNvSpPr txBox="1"/>
          <p:nvPr>
            <p:custDataLst>
              <p:tags r:id="rId7"/>
            </p:custDataLst>
          </p:nvPr>
        </p:nvSpPr>
        <p:spPr>
          <a:xfrm>
            <a:off x="5151103" y="2125322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抢夺、毁坏他人财物</a:t>
            </a:r>
            <a:endParaRPr lang="zh-CN" altLang="en-US" sz="2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60" name="矩形 122"/>
          <p:cNvSpPr/>
          <p:nvPr>
            <p:custDataLst>
              <p:tags r:id="rId8"/>
            </p:custDataLst>
          </p:nvPr>
        </p:nvSpPr>
        <p:spPr>
          <a:xfrm rot="204112">
            <a:off x="8432111" y="2005741"/>
            <a:ext cx="2918684" cy="1524085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矩形 123"/>
          <p:cNvSpPr/>
          <p:nvPr>
            <p:custDataLst>
              <p:tags r:id="rId9"/>
            </p:custDataLst>
          </p:nvPr>
        </p:nvSpPr>
        <p:spPr>
          <a:xfrm>
            <a:off x="8435560" y="2006316"/>
            <a:ext cx="2918684" cy="15240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TextBox 2"/>
          <p:cNvSpPr txBox="1"/>
          <p:nvPr>
            <p:custDataLst>
              <p:tags r:id="rId10"/>
            </p:custDataLst>
          </p:nvPr>
        </p:nvSpPr>
        <p:spPr>
          <a:xfrm>
            <a:off x="8604009" y="2125322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强迫他人做不愿意做的事情</a:t>
            </a:r>
            <a:endParaRPr lang="zh-CN" altLang="en-US" sz="2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66" name="矩形 89"/>
          <p:cNvSpPr/>
          <p:nvPr>
            <p:custDataLst>
              <p:tags r:id="rId11"/>
            </p:custDataLst>
          </p:nvPr>
        </p:nvSpPr>
        <p:spPr>
          <a:xfrm rot="204112">
            <a:off x="1524000" y="4012174"/>
            <a:ext cx="2918684" cy="15240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90"/>
          <p:cNvSpPr/>
          <p:nvPr>
            <p:custDataLst>
              <p:tags r:id="rId12"/>
            </p:custDataLst>
          </p:nvPr>
        </p:nvSpPr>
        <p:spPr>
          <a:xfrm>
            <a:off x="1527449" y="4012749"/>
            <a:ext cx="2918684" cy="15240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TextBox 2"/>
          <p:cNvSpPr txBox="1"/>
          <p:nvPr>
            <p:custDataLst>
              <p:tags r:id="rId13"/>
            </p:custDataLst>
          </p:nvPr>
        </p:nvSpPr>
        <p:spPr>
          <a:xfrm>
            <a:off x="1696473" y="4131756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威胁、恐吓、侮辱他人</a:t>
            </a:r>
            <a:endParaRPr lang="zh-CN" altLang="en-US" sz="2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2" name="矩形 111"/>
          <p:cNvSpPr/>
          <p:nvPr>
            <p:custDataLst>
              <p:tags r:id="rId14"/>
            </p:custDataLst>
          </p:nvPr>
        </p:nvSpPr>
        <p:spPr>
          <a:xfrm rot="204112">
            <a:off x="4978055" y="4012174"/>
            <a:ext cx="2918684" cy="1524085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112"/>
          <p:cNvSpPr/>
          <p:nvPr>
            <p:custDataLst>
              <p:tags r:id="rId15"/>
            </p:custDataLst>
          </p:nvPr>
        </p:nvSpPr>
        <p:spPr>
          <a:xfrm>
            <a:off x="4981505" y="4012749"/>
            <a:ext cx="2918684" cy="15240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176" name="TextBox 2"/>
          <p:cNvSpPr txBox="1"/>
          <p:nvPr>
            <p:custDataLst>
              <p:tags r:id="rId16"/>
            </p:custDataLst>
          </p:nvPr>
        </p:nvSpPr>
        <p:spPr>
          <a:xfrm>
            <a:off x="5151103" y="4131756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孤立、排挤他人</a:t>
            </a:r>
            <a:endParaRPr lang="zh-CN" altLang="en-US" sz="2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8" name="矩形 8"/>
          <p:cNvSpPr/>
          <p:nvPr>
            <p:custDataLst>
              <p:tags r:id="rId17"/>
            </p:custDataLst>
          </p:nvPr>
        </p:nvSpPr>
        <p:spPr>
          <a:xfrm rot="204112">
            <a:off x="8432111" y="4012174"/>
            <a:ext cx="2918684" cy="1524085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矩形 9"/>
          <p:cNvSpPr/>
          <p:nvPr>
            <p:custDataLst>
              <p:tags r:id="rId18"/>
            </p:custDataLst>
          </p:nvPr>
        </p:nvSpPr>
        <p:spPr>
          <a:xfrm>
            <a:off x="8435560" y="4012749"/>
            <a:ext cx="2918684" cy="15240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182" name="TextBox 2"/>
          <p:cNvSpPr txBox="1"/>
          <p:nvPr>
            <p:custDataLst>
              <p:tags r:id="rId19"/>
            </p:custDataLst>
          </p:nvPr>
        </p:nvSpPr>
        <p:spPr>
          <a:xfrm>
            <a:off x="8605158" y="4131756"/>
            <a:ext cx="2592984" cy="1258347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散布谣言、诽谤他人</a:t>
            </a:r>
            <a:endParaRPr lang="zh-CN" altLang="en-US" sz="25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言语欺凌</a:t>
            </a:r>
            <a:endParaRPr lang="zh-CN" altLang="en-US"/>
          </a:p>
        </p:txBody>
      </p:sp>
      <p:sp>
        <p:nvSpPr>
          <p:cNvPr id="1049218" name="圆角矩形 5"/>
          <p:cNvSpPr/>
          <p:nvPr>
            <p:custDataLst>
              <p:tags r:id="rId2"/>
            </p:custDataLst>
          </p:nvPr>
        </p:nvSpPr>
        <p:spPr>
          <a:xfrm>
            <a:off x="1545051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圆角矩形 3"/>
          <p:cNvSpPr/>
          <p:nvPr>
            <p:custDataLst>
              <p:tags r:id="rId3"/>
            </p:custDataLst>
          </p:nvPr>
        </p:nvSpPr>
        <p:spPr>
          <a:xfrm>
            <a:off x="1524000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文本框 5"/>
          <p:cNvSpPr txBox="1"/>
          <p:nvPr>
            <p:custDataLst>
              <p:tags r:id="rId4"/>
            </p:custDataLst>
          </p:nvPr>
        </p:nvSpPr>
        <p:spPr>
          <a:xfrm>
            <a:off x="1682169" y="1985341"/>
            <a:ext cx="1971422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辱骂、嘲笑、讽刺、挖苦等言语攻击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6"/>
          <p:cNvSpPr/>
          <p:nvPr>
            <p:custDataLst>
              <p:tags r:id="rId5"/>
            </p:custDataLst>
          </p:nvPr>
        </p:nvSpPr>
        <p:spPr>
          <a:xfrm>
            <a:off x="1687858" y="4908621"/>
            <a:ext cx="616176" cy="616745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6"/>
            </p:custDataLst>
          </p:nvPr>
        </p:nvSpPr>
        <p:spPr>
          <a:xfrm>
            <a:off x="4053565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圆角矩形 13"/>
          <p:cNvSpPr/>
          <p:nvPr>
            <p:custDataLst>
              <p:tags r:id="rId7"/>
            </p:custDataLst>
          </p:nvPr>
        </p:nvSpPr>
        <p:spPr>
          <a:xfrm>
            <a:off x="4027393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圆角矩形 15"/>
          <p:cNvSpPr/>
          <p:nvPr>
            <p:custDataLst>
              <p:tags r:id="rId8"/>
            </p:custDataLst>
          </p:nvPr>
        </p:nvSpPr>
        <p:spPr>
          <a:xfrm>
            <a:off x="4236199" y="4913173"/>
            <a:ext cx="616176" cy="616745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32" name="文本框 10"/>
          <p:cNvSpPr txBox="1"/>
          <p:nvPr>
            <p:custDataLst>
              <p:tags r:id="rId9"/>
            </p:custDataLst>
          </p:nvPr>
        </p:nvSpPr>
        <p:spPr>
          <a:xfrm>
            <a:off x="4186700" y="1989893"/>
            <a:ext cx="1970284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威胁、恐吓、侮辱、歧视等言语暴力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5"/>
          <p:cNvSpPr/>
          <p:nvPr>
            <p:custDataLst>
              <p:tags r:id="rId10"/>
            </p:custDataLst>
          </p:nvPr>
        </p:nvSpPr>
        <p:spPr>
          <a:xfrm>
            <a:off x="6556958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圆角矩形 3"/>
          <p:cNvSpPr/>
          <p:nvPr>
            <p:custDataLst>
              <p:tags r:id="rId11"/>
            </p:custDataLst>
          </p:nvPr>
        </p:nvSpPr>
        <p:spPr>
          <a:xfrm>
            <a:off x="6535906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23"/>
          <p:cNvSpPr txBox="1"/>
          <p:nvPr>
            <p:custDataLst>
              <p:tags r:id="rId12"/>
            </p:custDataLst>
          </p:nvPr>
        </p:nvSpPr>
        <p:spPr>
          <a:xfrm>
            <a:off x="6694075" y="1985341"/>
            <a:ext cx="1971422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散布谣言、恶意中伤、诽谤等言语伤害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6"/>
          <p:cNvSpPr/>
          <p:nvPr>
            <p:custDataLst>
              <p:tags r:id="rId13"/>
            </p:custDataLst>
          </p:nvPr>
        </p:nvSpPr>
        <p:spPr>
          <a:xfrm>
            <a:off x="6699765" y="4908621"/>
            <a:ext cx="616176" cy="616745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42" name="圆角矩形 12"/>
          <p:cNvSpPr/>
          <p:nvPr>
            <p:custDataLst>
              <p:tags r:id="rId14"/>
            </p:custDataLst>
          </p:nvPr>
        </p:nvSpPr>
        <p:spPr>
          <a:xfrm>
            <a:off x="9065471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圆角矩形 13"/>
          <p:cNvSpPr/>
          <p:nvPr>
            <p:custDataLst>
              <p:tags r:id="rId15"/>
            </p:custDataLst>
          </p:nvPr>
        </p:nvSpPr>
        <p:spPr>
          <a:xfrm>
            <a:off x="9039299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圆角矩形 15"/>
          <p:cNvSpPr/>
          <p:nvPr>
            <p:custDataLst>
              <p:tags r:id="rId16"/>
            </p:custDataLst>
          </p:nvPr>
        </p:nvSpPr>
        <p:spPr>
          <a:xfrm>
            <a:off x="9248105" y="4913173"/>
            <a:ext cx="616176" cy="616745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248" name="文本框 32"/>
          <p:cNvSpPr txBox="1"/>
          <p:nvPr>
            <p:custDataLst>
              <p:tags r:id="rId17"/>
            </p:custDataLst>
          </p:nvPr>
        </p:nvSpPr>
        <p:spPr>
          <a:xfrm>
            <a:off x="9198606" y="1989893"/>
            <a:ext cx="1970284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利用网络、社交媒体等渠道进行言语欺凌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网络欺凌</a:t>
            </a:r>
            <a:endParaRPr lang="zh-CN" altLang="en-US"/>
          </a:p>
        </p:txBody>
      </p:sp>
      <p:sp>
        <p:nvSpPr>
          <p:cNvPr id="1049284" name="矩形 38"/>
          <p:cNvSpPr/>
          <p:nvPr>
            <p:custDataLst>
              <p:tags r:id="rId2"/>
            </p:custDataLst>
          </p:nvPr>
        </p:nvSpPr>
        <p:spPr>
          <a:xfrm rot="204112">
            <a:off x="18214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39"/>
          <p:cNvSpPr/>
          <p:nvPr>
            <p:custDataLst>
              <p:tags r:id="rId3"/>
            </p:custDataLst>
          </p:nvPr>
        </p:nvSpPr>
        <p:spPr>
          <a:xfrm>
            <a:off x="18261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TextBox 2"/>
          <p:cNvSpPr txBox="1"/>
          <p:nvPr>
            <p:custDataLst>
              <p:tags r:id="rId4"/>
            </p:custDataLst>
          </p:nvPr>
        </p:nvSpPr>
        <p:spPr>
          <a:xfrm>
            <a:off x="20634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网络辱骂：通过社交媒体、论坛等平台发布侮辱性、攻击性的言论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90" name="矩形 100"/>
          <p:cNvSpPr/>
          <p:nvPr>
            <p:custDataLst>
              <p:tags r:id="rId5"/>
            </p:custDataLst>
          </p:nvPr>
        </p:nvSpPr>
        <p:spPr>
          <a:xfrm rot="204112">
            <a:off x="69557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101"/>
          <p:cNvSpPr/>
          <p:nvPr>
            <p:custDataLst>
              <p:tags r:id="rId6"/>
            </p:custDataLst>
          </p:nvPr>
        </p:nvSpPr>
        <p:spPr>
          <a:xfrm>
            <a:off x="69611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TextBox 2"/>
          <p:cNvSpPr txBox="1"/>
          <p:nvPr>
            <p:custDataLst>
              <p:tags r:id="rId7"/>
            </p:custDataLst>
          </p:nvPr>
        </p:nvSpPr>
        <p:spPr>
          <a:xfrm>
            <a:off x="71990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网络恐吓：通过电子邮件、短信等方式发送威胁、恐吓的信息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96" name="矩形 122"/>
          <p:cNvSpPr/>
          <p:nvPr>
            <p:custDataLst>
              <p:tags r:id="rId8"/>
            </p:custDataLst>
          </p:nvPr>
        </p:nvSpPr>
        <p:spPr>
          <a:xfrm rot="204112">
            <a:off x="18214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123"/>
          <p:cNvSpPr/>
          <p:nvPr>
            <p:custDataLst>
              <p:tags r:id="rId9"/>
            </p:custDataLst>
          </p:nvPr>
        </p:nvSpPr>
        <p:spPr>
          <a:xfrm>
            <a:off x="18261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TextBox 2"/>
          <p:cNvSpPr txBox="1"/>
          <p:nvPr>
            <p:custDataLst>
              <p:tags r:id="rId10"/>
            </p:custDataLst>
          </p:nvPr>
        </p:nvSpPr>
        <p:spPr>
          <a:xfrm>
            <a:off x="20627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网络曝光：未经他人同意，擅自发布他人的隐私信息或照片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02" name="矩形 89"/>
          <p:cNvSpPr/>
          <p:nvPr>
            <p:custDataLst>
              <p:tags r:id="rId11"/>
            </p:custDataLst>
          </p:nvPr>
        </p:nvSpPr>
        <p:spPr>
          <a:xfrm rot="204112">
            <a:off x="69557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90"/>
          <p:cNvSpPr/>
          <p:nvPr>
            <p:custDataLst>
              <p:tags r:id="rId12"/>
            </p:custDataLst>
          </p:nvPr>
        </p:nvSpPr>
        <p:spPr>
          <a:xfrm>
            <a:off x="69611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TextBox 2"/>
          <p:cNvSpPr txBox="1"/>
          <p:nvPr>
            <p:custDataLst>
              <p:tags r:id="rId13"/>
            </p:custDataLst>
          </p:nvPr>
        </p:nvSpPr>
        <p:spPr>
          <a:xfrm>
            <a:off x="71977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网络谣言：通过社交媒体等平台传播不实信息，损害他人名誉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社交欺凌</a:t>
            </a:r>
            <a:endParaRPr lang="zh-CN" altLang="en-US"/>
          </a:p>
        </p:txBody>
      </p:sp>
      <p:sp>
        <p:nvSpPr>
          <p:cNvPr id="1049342" name="矩形: 圆角 2"/>
          <p:cNvSpPr/>
          <p:nvPr>
            <p:custDataLst>
              <p:tags r:id="rId2"/>
            </p:custDataLst>
          </p:nvPr>
        </p:nvSpPr>
        <p:spPr>
          <a:xfrm>
            <a:off x="1524000" y="1638776"/>
            <a:ext cx="4534710" cy="1239494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44" name="Freeform 6"/>
          <p:cNvSpPr/>
          <p:nvPr>
            <p:custDataLst>
              <p:tags r:id="rId3"/>
            </p:custDataLst>
          </p:nvPr>
        </p:nvSpPr>
        <p:spPr bwMode="auto">
          <a:xfrm>
            <a:off x="1524000" y="1727214"/>
            <a:ext cx="917202" cy="1063375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6" name="正文"/>
          <p:cNvSpPr txBox="1"/>
          <p:nvPr>
            <p:custDataLst>
              <p:tags r:id="rId4"/>
            </p:custDataLst>
          </p:nvPr>
        </p:nvSpPr>
        <p:spPr>
          <a:xfrm>
            <a:off x="2458596" y="1647905"/>
            <a:ext cx="3313234" cy="122124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孤立：故意疏远、排斥他人，使其感到孤独和无助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8" name="矩形: 圆角 61"/>
          <p:cNvSpPr/>
          <p:nvPr>
            <p:custDataLst>
              <p:tags r:id="rId5"/>
            </p:custDataLst>
          </p:nvPr>
        </p:nvSpPr>
        <p:spPr>
          <a:xfrm>
            <a:off x="6818900" y="1638776"/>
            <a:ext cx="4534710" cy="1239494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50" name="Freeform 6"/>
          <p:cNvSpPr/>
          <p:nvPr>
            <p:custDataLst>
              <p:tags r:id="rId6"/>
            </p:custDataLst>
          </p:nvPr>
        </p:nvSpPr>
        <p:spPr bwMode="auto">
          <a:xfrm>
            <a:off x="6818900" y="1727214"/>
            <a:ext cx="917202" cy="1063375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2" name="正文"/>
          <p:cNvSpPr txBox="1"/>
          <p:nvPr>
            <p:custDataLst>
              <p:tags r:id="rId7"/>
            </p:custDataLst>
          </p:nvPr>
        </p:nvSpPr>
        <p:spPr>
          <a:xfrm>
            <a:off x="7753496" y="1647905"/>
            <a:ext cx="3313234" cy="122124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嘲笑：对他人的外貌、行为、语言等进行嘲笑和讽刺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4" name="矩形: 圆角 99"/>
          <p:cNvSpPr/>
          <p:nvPr>
            <p:custDataLst>
              <p:tags r:id="rId8"/>
            </p:custDataLst>
          </p:nvPr>
        </p:nvSpPr>
        <p:spPr>
          <a:xfrm>
            <a:off x="1524000" y="3151360"/>
            <a:ext cx="4534710" cy="1239494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56" name="Freeform 6"/>
          <p:cNvSpPr/>
          <p:nvPr>
            <p:custDataLst>
              <p:tags r:id="rId9"/>
            </p:custDataLst>
          </p:nvPr>
        </p:nvSpPr>
        <p:spPr bwMode="auto">
          <a:xfrm>
            <a:off x="1524000" y="3239228"/>
            <a:ext cx="917202" cy="1063375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8" name="正文"/>
          <p:cNvSpPr txBox="1"/>
          <p:nvPr>
            <p:custDataLst>
              <p:tags r:id="rId10"/>
            </p:custDataLst>
          </p:nvPr>
        </p:nvSpPr>
        <p:spPr>
          <a:xfrm>
            <a:off x="2458596" y="3160489"/>
            <a:ext cx="3313234" cy="122124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排挤：故意排斥他人，使其无法融入集体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0" name="矩形: 圆角 95"/>
          <p:cNvSpPr/>
          <p:nvPr>
            <p:custDataLst>
              <p:tags r:id="rId11"/>
            </p:custDataLst>
          </p:nvPr>
        </p:nvSpPr>
        <p:spPr>
          <a:xfrm>
            <a:off x="6818900" y="3151360"/>
            <a:ext cx="4534710" cy="1239494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62" name="Freeform 6"/>
          <p:cNvSpPr/>
          <p:nvPr>
            <p:custDataLst>
              <p:tags r:id="rId12"/>
            </p:custDataLst>
          </p:nvPr>
        </p:nvSpPr>
        <p:spPr bwMode="auto">
          <a:xfrm>
            <a:off x="6818900" y="3239228"/>
            <a:ext cx="917202" cy="1063375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64" name="正文"/>
          <p:cNvSpPr txBox="1"/>
          <p:nvPr>
            <p:custDataLst>
              <p:tags r:id="rId13"/>
            </p:custDataLst>
          </p:nvPr>
        </p:nvSpPr>
        <p:spPr>
          <a:xfrm>
            <a:off x="7753496" y="3160489"/>
            <a:ext cx="3313234" cy="122124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散布谣言：故意散布他人的负面消息，损害其声誉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6" name="矩形: 圆角 110"/>
          <p:cNvSpPr/>
          <p:nvPr>
            <p:custDataLst>
              <p:tags r:id="rId14"/>
            </p:custDataLst>
          </p:nvPr>
        </p:nvSpPr>
        <p:spPr>
          <a:xfrm>
            <a:off x="1524000" y="4663944"/>
            <a:ext cx="4534710" cy="1239494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68" name="Freeform 6"/>
          <p:cNvSpPr/>
          <p:nvPr>
            <p:custDataLst>
              <p:tags r:id="rId15"/>
            </p:custDataLst>
          </p:nvPr>
        </p:nvSpPr>
        <p:spPr bwMode="auto">
          <a:xfrm>
            <a:off x="1524000" y="4751812"/>
            <a:ext cx="917202" cy="1063375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70" name="正文"/>
          <p:cNvSpPr txBox="1"/>
          <p:nvPr>
            <p:custDataLst>
              <p:tags r:id="rId16"/>
            </p:custDataLst>
          </p:nvPr>
        </p:nvSpPr>
        <p:spPr>
          <a:xfrm>
            <a:off x="2458596" y="4673073"/>
            <a:ext cx="3313234" cy="122124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网络欺凌：通过社交媒体、网络论坛等渠道对他人进行攻击和侮辱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预防校园欺凌的措施</a:t>
            </a:r>
            <a:endParaRPr lang="zh-CN" altLang="en-US"/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加强法律法规宣传教育</a:t>
            </a:r>
            <a:endParaRPr lang="zh-CN" altLang="en-US"/>
          </a:p>
        </p:txBody>
      </p:sp>
      <p:sp>
        <p:nvSpPr>
          <p:cNvPr id="1049434" name="圆角矩形 5"/>
          <p:cNvSpPr/>
          <p:nvPr>
            <p:custDataLst>
              <p:tags r:id="rId2"/>
            </p:custDataLst>
          </p:nvPr>
        </p:nvSpPr>
        <p:spPr>
          <a:xfrm>
            <a:off x="1545051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圆角矩形 3"/>
          <p:cNvSpPr/>
          <p:nvPr>
            <p:custDataLst>
              <p:tags r:id="rId3"/>
            </p:custDataLst>
          </p:nvPr>
        </p:nvSpPr>
        <p:spPr>
          <a:xfrm>
            <a:off x="1524000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文本框 5"/>
          <p:cNvSpPr txBox="1"/>
          <p:nvPr>
            <p:custDataLst>
              <p:tags r:id="rId4"/>
            </p:custDataLst>
          </p:nvPr>
        </p:nvSpPr>
        <p:spPr>
          <a:xfrm>
            <a:off x="1682169" y="1985341"/>
            <a:ext cx="1971422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开展法律法规知识讲座，提高学生的法律意识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16"/>
          <p:cNvSpPr/>
          <p:nvPr>
            <p:custDataLst>
              <p:tags r:id="rId5"/>
            </p:custDataLst>
          </p:nvPr>
        </p:nvSpPr>
        <p:spPr>
          <a:xfrm>
            <a:off x="1687858" y="4908621"/>
            <a:ext cx="616176" cy="616745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01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42" name="圆角矩形 12"/>
          <p:cNvSpPr/>
          <p:nvPr>
            <p:custDataLst>
              <p:tags r:id="rId6"/>
            </p:custDataLst>
          </p:nvPr>
        </p:nvSpPr>
        <p:spPr>
          <a:xfrm>
            <a:off x="4053565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圆角矩形 13"/>
          <p:cNvSpPr/>
          <p:nvPr>
            <p:custDataLst>
              <p:tags r:id="rId7"/>
            </p:custDataLst>
          </p:nvPr>
        </p:nvSpPr>
        <p:spPr>
          <a:xfrm>
            <a:off x="4027393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圆角矩形 15"/>
          <p:cNvSpPr/>
          <p:nvPr>
            <p:custDataLst>
              <p:tags r:id="rId8"/>
            </p:custDataLst>
          </p:nvPr>
        </p:nvSpPr>
        <p:spPr>
          <a:xfrm>
            <a:off x="4236199" y="4913173"/>
            <a:ext cx="616176" cy="616745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02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48" name="文本框 10"/>
          <p:cNvSpPr txBox="1"/>
          <p:nvPr>
            <p:custDataLst>
              <p:tags r:id="rId9"/>
            </p:custDataLst>
          </p:nvPr>
        </p:nvSpPr>
        <p:spPr>
          <a:xfrm>
            <a:off x="4186700" y="1989893"/>
            <a:ext cx="1970284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组织学生观看相关法律法规宣传片，增强学生的法律观念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5"/>
          <p:cNvSpPr/>
          <p:nvPr>
            <p:custDataLst>
              <p:tags r:id="rId10"/>
            </p:custDataLst>
          </p:nvPr>
        </p:nvSpPr>
        <p:spPr>
          <a:xfrm>
            <a:off x="6556958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圆角矩形 3"/>
          <p:cNvSpPr/>
          <p:nvPr>
            <p:custDataLst>
              <p:tags r:id="rId11"/>
            </p:custDataLst>
          </p:nvPr>
        </p:nvSpPr>
        <p:spPr>
          <a:xfrm>
            <a:off x="6535906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文本框 23"/>
          <p:cNvSpPr txBox="1"/>
          <p:nvPr>
            <p:custDataLst>
              <p:tags r:id="rId12"/>
            </p:custDataLst>
          </p:nvPr>
        </p:nvSpPr>
        <p:spPr>
          <a:xfrm>
            <a:off x="6694075" y="1985341"/>
            <a:ext cx="1971422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开展法律法规知识竞赛，激发学生学习法律的兴趣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6"/>
          <p:cNvSpPr/>
          <p:nvPr>
            <p:custDataLst>
              <p:tags r:id="rId13"/>
            </p:custDataLst>
          </p:nvPr>
        </p:nvSpPr>
        <p:spPr>
          <a:xfrm>
            <a:off x="6699765" y="4908621"/>
            <a:ext cx="616176" cy="616745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03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14"/>
            </p:custDataLst>
          </p:nvPr>
        </p:nvSpPr>
        <p:spPr>
          <a:xfrm>
            <a:off x="9065471" y="1691761"/>
            <a:ext cx="2288329" cy="4200011"/>
          </a:xfrm>
          <a:prstGeom prst="roundRect">
            <a:avLst>
              <a:gd name="adj" fmla="val 6621"/>
            </a:avLst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圆角矩形 13"/>
          <p:cNvSpPr/>
          <p:nvPr>
            <p:custDataLst>
              <p:tags r:id="rId15"/>
            </p:custDataLst>
          </p:nvPr>
        </p:nvSpPr>
        <p:spPr>
          <a:xfrm>
            <a:off x="9039299" y="1650228"/>
            <a:ext cx="2288329" cy="4200011"/>
          </a:xfrm>
          <a:prstGeom prst="roundRect">
            <a:avLst>
              <a:gd name="adj" fmla="val 6621"/>
            </a:avLst>
          </a:prstGeom>
          <a:solidFill>
            <a:schemeClr val="bg1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圆角矩形 15"/>
          <p:cNvSpPr/>
          <p:nvPr>
            <p:custDataLst>
              <p:tags r:id="rId16"/>
            </p:custDataLst>
          </p:nvPr>
        </p:nvSpPr>
        <p:spPr>
          <a:xfrm>
            <a:off x="9248105" y="4913173"/>
            <a:ext cx="616176" cy="616745"/>
          </a:xfrm>
          <a:prstGeom prst="roundRect">
            <a:avLst>
              <a:gd name="adj" fmla="val 23765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6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latin typeface="+mn-ea"/>
              </a:rPr>
              <a:t>04</a:t>
            </a:r>
            <a:endParaRPr lang="en-US" altLang="zh-CN" sz="3600" b="1">
              <a:latin typeface="+mn-ea"/>
            </a:endParaRPr>
          </a:p>
        </p:txBody>
      </p:sp>
      <p:sp>
        <p:nvSpPr>
          <p:cNvPr id="1049464" name="文本框 32"/>
          <p:cNvSpPr txBox="1"/>
          <p:nvPr>
            <p:custDataLst>
              <p:tags r:id="rId17"/>
            </p:custDataLst>
          </p:nvPr>
        </p:nvSpPr>
        <p:spPr>
          <a:xfrm>
            <a:off x="9198606" y="1989893"/>
            <a:ext cx="1970284" cy="27616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加强家长对法律法规的宣传教育，提高家长的法律意识</a:t>
            </a:r>
            <a:endParaRPr lang="zh-CN" altLang="en-US" sz="23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提高师生安全意识</a:t>
            </a:r>
            <a:endParaRPr lang="zh-CN" altLang="en-US"/>
          </a:p>
        </p:txBody>
      </p:sp>
      <p:sp>
        <p:nvSpPr>
          <p:cNvPr id="10495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6491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2" name="矩形 65"/>
          <p:cNvSpPr/>
          <p:nvPr>
            <p:custDataLst>
              <p:tags r:id="rId3"/>
            </p:custDataLst>
          </p:nvPr>
        </p:nvSpPr>
        <p:spPr>
          <a:xfrm>
            <a:off x="15348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文本框 66"/>
          <p:cNvSpPr txBox="1"/>
          <p:nvPr>
            <p:custDataLst>
              <p:tags r:id="rId4"/>
            </p:custDataLst>
          </p:nvPr>
        </p:nvSpPr>
        <p:spPr>
          <a:xfrm>
            <a:off x="19169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定期开展安全教育活动，提高师生对校园欺凌的认识和防范意识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8560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矩形 69"/>
          <p:cNvSpPr/>
          <p:nvPr>
            <p:custDataLst>
              <p:tags r:id="rId6"/>
            </p:custDataLst>
          </p:nvPr>
        </p:nvSpPr>
        <p:spPr>
          <a:xfrm>
            <a:off x="67410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文本框 70"/>
          <p:cNvSpPr txBox="1"/>
          <p:nvPr>
            <p:custDataLst>
              <p:tags r:id="rId7"/>
            </p:custDataLst>
          </p:nvPr>
        </p:nvSpPr>
        <p:spPr>
          <a:xfrm>
            <a:off x="71237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加强师生之间的沟通和交流，及时发现和解决问题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6491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4" name="文本框 74"/>
          <p:cNvSpPr txBox="1"/>
          <p:nvPr>
            <p:custDataLst>
              <p:tags r:id="rId9"/>
            </p:custDataLst>
          </p:nvPr>
        </p:nvSpPr>
        <p:spPr>
          <a:xfrm>
            <a:off x="19169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加强校园安全管理，提高校园安全设施和设备的使用效率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16" name="矩形 73"/>
          <p:cNvSpPr/>
          <p:nvPr>
            <p:custDataLst>
              <p:tags r:id="rId10"/>
            </p:custDataLst>
          </p:nvPr>
        </p:nvSpPr>
        <p:spPr>
          <a:xfrm>
            <a:off x="15348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9144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矩形 84"/>
          <p:cNvSpPr/>
          <p:nvPr>
            <p:custDataLst>
              <p:tags r:id="rId12"/>
            </p:custDataLst>
          </p:nvPr>
        </p:nvSpPr>
        <p:spPr>
          <a:xfrm>
            <a:off x="68001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文本框 85"/>
          <p:cNvSpPr txBox="1"/>
          <p:nvPr>
            <p:custDataLst>
              <p:tags r:id="rId13"/>
            </p:custDataLst>
          </p:nvPr>
        </p:nvSpPr>
        <p:spPr>
          <a:xfrm>
            <a:off x="71822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加强师生心理健康教育，提高师生心理素质和应对能力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建立学生心理健康档案</a:t>
            </a:r>
            <a:endParaRPr lang="zh-CN" altLang="en-US"/>
          </a:p>
        </p:txBody>
      </p:sp>
      <p:sp>
        <p:nvSpPr>
          <p:cNvPr id="1049558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8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90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92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94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目的：及时发现和解决学生的心理问题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作用：为预防校园欺凌提供依据，有助于及时发现和干预学生的心理问题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方法：通过问卷调查、访谈、观察等方式收集信息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内容：包括学生的性格特点、情绪变化、人际关系等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https://d.book118.com/578025053120006033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60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1"/>
  <p:tag name="KSO_WM_UNIT_INDEX" val="1_5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2"/>
  <p:tag name="KSO_WM_UNIT_INDEX" val="1_5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2"/>
  <p:tag name="KSO_WM_UNIT_INDEX" val="1_6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1"/>
  <p:tag name="KSO_WM_UNIT_INDEX" val="1_6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4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4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4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4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i*1_5_1"/>
  <p:tag name="KSO_WM_UNIT_INDEX" val="1_5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4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4*l_h_f*1_5_1"/>
  <p:tag name="KSO_WM_UNIT_INDEX" val="1_5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2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2"/>
  <p:tag name="KSO_WM_UNIT_INDEX" val="1_1_2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1_3"/>
  <p:tag name="KSO_WM_UNIT_INDEX" val="1_1_3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1_1"/>
  <p:tag name="KSO_WM_UNIT_INDEX" val="1_1_1"/>
  <p:tag name="KSO_WM_UNIT_LAYERLEVEL" val="1_1_1"/>
  <p:tag name="KSO_WM_UNIT_SUBTYPE" val="d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2"/>
  <p:tag name="KSO_WM_UNIT_INDEX" val="1_2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3"/>
  <p:tag name="KSO_WM_UNIT_INDEX" val="1_2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2_1"/>
  <p:tag name="KSO_WM_UNIT_INDEX" val="1_2_1"/>
  <p:tag name="KSO_WM_UNIT_LAYERLEVEL" val="1_1_1"/>
  <p:tag name="KSO_WM_UNIT_SUBTYPE" val="d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2"/>
  <p:tag name="KSO_WM_UNIT_INDEX" val="1_3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3_3"/>
  <p:tag name="KSO_WM_UNIT_INDEX" val="1_3_3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7_3*l_h_i*1_3_1"/>
  <p:tag name="KSO_WM_UNIT_INDEX" val="1_3_1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bfbfbf&quot;,&quot;transparency&quot;:0},&quot;type&quot;:1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2"/>
  <p:tag name="KSO_WM_UNIT_INDEX" val="1_4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3"/>
  <p:tag name="KSO_WM_UNIT_INDEX" val="1_4_3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a6a6a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i*1_4_1"/>
  <p:tag name="KSO_WM_UNIT_INDEX" val="1_4_1"/>
  <p:tag name="KSO_WM_UNIT_LAYERLEVEL" val="1_1_1"/>
  <p:tag name="KSO_WM_UNIT_SUBTYPE" val="d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,&quot;width&quot;:863.75}"/>
  <p:tag name="KSO_WM_TAG_VERSION" val="3.0"/>
  <p:tag name="KSO_WM_TEMPLATE_CATEGORY" val="diagram"/>
  <p:tag name="KSO_WM_TEMPLATE_INDEX" val="20231377"/>
  <p:tag name="KSO_WM_UNIT_COMPATIBLE" val="0"/>
  <p:tag name="KSO_WM_UNIT_DIAGRAM_ISNUMVISUAL" val="0"/>
  <p:tag name="KSO_WM_UNIT_DIAGRAM_ISREFERUNIT" val="0"/>
  <p:tag name="KSO_WM_UNIT_HIGHLIGHT" val="0"/>
  <p:tag name="KSO_WM_UNIT_ID" val="diagram20231377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Montserrat ExtraBold</vt:lpstr>
      <vt:lpstr>Office Theme</vt:lpstr>
      <vt:lpstr>预防校园欺凌：培养学生的正面心态</vt:lpstr>
      <vt:lpstr>目录</vt:lpstr>
      <vt:lpstr>预防校园欺凌的重要性</vt:lpstr>
      <vt:lpstr>保护学生身心健康</vt:lpstr>
      <vt:lpstr>维护校园安全稳定</vt:lpstr>
      <vt:lpstr>培养学生正面心态</vt:lpstr>
      <vt:lpstr>提高学生综合素质</vt:lpstr>
      <vt:lpstr>校园欺凌的表现形式</vt:lpstr>
      <vt:lpstr>身体欺凌</vt:lpstr>
      <vt:lpstr>言语欺凌</vt:lpstr>
      <vt:lpstr>网络欺凌</vt:lpstr>
      <vt:lpstr>社交欺凌</vt:lpstr>
      <vt:lpstr>预防校园欺凌的措施</vt:lpstr>
      <vt:lpstr>加强法律法规宣传教育</vt:lpstr>
      <vt:lpstr>提高师生安全意识</vt:lpstr>
      <vt:lpstr>建立学生心理健康档案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2024-09-11T19:47:06.081</cp:lastPrinted>
  <dcterms:created xsi:type="dcterms:W3CDTF">2024-09-11T11:47:06Z</dcterms:created>
  <dcterms:modified xsi:type="dcterms:W3CDTF">2024-09-11T11:47:08Z</dcterms:modified>
</cp:coreProperties>
</file>