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5.png" /><Relationship Id="rId6" Type="http://schemas.openxmlformats.org/officeDocument/2006/relationships/image" Target="../media/image6.svg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67E61-D840-4D8B-8E13-BDCE651F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475DB-5AE4-4722-BB27-D1B60D385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EAAEF-11E8-4BE1-969B-577B15CEC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A8566-9BA9-4AFB-B396-79CA46D51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10BBB4-308F-4BCD-808A-7ADE0EF56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7560F3-6ACB-4C7D-95BA-1B0906B84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2CF78-37AF-4BE0-A853-6C75F8615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A55CA-855E-4BD6-BFE6-E6B446D8A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6866F-4A7D-4777-BC8F-921852B35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FAFF0-A264-42E1-8037-7D20A344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83E3B-75AE-42C4-8EBE-77BF5F7E5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pic>
        <p:nvPicPr>
          <p:cNvPr id="12" name="@svg_logo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0837" y="5840527"/>
            <a:ext cx="609600" cy="122798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8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9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0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7.png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ags" Target="../tags/tag65.xml" /><Relationship Id="rId19" Type="http://schemas.openxmlformats.org/officeDocument/2006/relationships/tags" Target="../tags/tag6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@png_b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219700" y="3917984"/>
            <a:ext cx="6972301" cy="2940017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ags" Target="../tags/tag151.xml" /><Relationship Id="rId27" Type="http://schemas.openxmlformats.org/officeDocument/2006/relationships/tags" Target="../tags/tag152.xml" /><Relationship Id="rId28" Type="http://schemas.openxmlformats.org/officeDocument/2006/relationships/tags" Target="../tags/tag153.xml" /><Relationship Id="rId29" Type="http://schemas.openxmlformats.org/officeDocument/2006/relationships/tags" Target="../tags/tag154.xml" /><Relationship Id="rId3" Type="http://schemas.openxmlformats.org/officeDocument/2006/relationships/tags" Target="../tags/tag128.xml" /><Relationship Id="rId30" Type="http://schemas.openxmlformats.org/officeDocument/2006/relationships/tags" Target="../tags/tag155.xml" /><Relationship Id="rId31" Type="http://schemas.openxmlformats.org/officeDocument/2006/relationships/tags" Target="../tags/tag156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tags" Target="../tags/tag226.xml" /><Relationship Id="rId30" Type="http://schemas.openxmlformats.org/officeDocument/2006/relationships/tags" Target="../tags/tag253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16" Type="http://schemas.openxmlformats.org/officeDocument/2006/relationships/tags" Target="../tags/tag268.xml" /><Relationship Id="rId17" Type="http://schemas.openxmlformats.org/officeDocument/2006/relationships/tags" Target="../tags/tag269.xml" /><Relationship Id="rId18" Type="http://schemas.openxmlformats.org/officeDocument/2006/relationships/tags" Target="../tags/tag270.xml" /><Relationship Id="rId19" Type="http://schemas.openxmlformats.org/officeDocument/2006/relationships/tags" Target="../tags/tag271.xml" /><Relationship Id="rId2" Type="http://schemas.openxmlformats.org/officeDocument/2006/relationships/tags" Target="../tags/tag254.xml" /><Relationship Id="rId20" Type="http://schemas.openxmlformats.org/officeDocument/2006/relationships/tags" Target="../tags/tag272.xml" /><Relationship Id="rId21" Type="http://schemas.openxmlformats.org/officeDocument/2006/relationships/tags" Target="../tags/tag273.xml" /><Relationship Id="rId22" Type="http://schemas.openxmlformats.org/officeDocument/2006/relationships/tags" Target="../tags/tag274.xml" /><Relationship Id="rId23" Type="http://schemas.openxmlformats.org/officeDocument/2006/relationships/tags" Target="../tags/tag275.xml" /><Relationship Id="rId24" Type="http://schemas.openxmlformats.org/officeDocument/2006/relationships/tags" Target="../tags/tag276.xml" /><Relationship Id="rId25" Type="http://schemas.openxmlformats.org/officeDocument/2006/relationships/tags" Target="../tags/tag277.xml" /><Relationship Id="rId26" Type="http://schemas.openxmlformats.org/officeDocument/2006/relationships/tags" Target="../tags/tag278.xml" /><Relationship Id="rId27" Type="http://schemas.openxmlformats.org/officeDocument/2006/relationships/tags" Target="../tags/tag279.xml" /><Relationship Id="rId28" Type="http://schemas.openxmlformats.org/officeDocument/2006/relationships/tags" Target="../tags/tag280.xml" /><Relationship Id="rId29" Type="http://schemas.openxmlformats.org/officeDocument/2006/relationships/tags" Target="../tags/tag281.xml" /><Relationship Id="rId3" Type="http://schemas.openxmlformats.org/officeDocument/2006/relationships/tags" Target="../tags/tag255.xml" /><Relationship Id="rId30" Type="http://schemas.openxmlformats.org/officeDocument/2006/relationships/tags" Target="../tags/tag282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600110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薪酬制度设计与公平性评估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6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薪酬制度设计的重要性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8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薪酬制度设计的策略与方法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1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2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薪酬制度公平性的评估方法与标准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4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5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薪酬制度设计与公平性的案例分析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8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结论与展望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0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薪酬制度设计的原则与要素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薪酬制度设计的重要性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吸引和留住人才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薪酬制度是吸引和留住人才的重要因素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合理的薪酬制度可以提高员工的工作满意度和忠诚度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良好的薪酬制度可以激发员工的积极性和创造力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薪酬制度设计需要充分考虑员工的需求和期望，以实现企业和员工的双赢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提高员工满意度和忠诚度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4799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7300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7387" y="2166938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薪酬制度设计是影响员工满意度和忠诚度的重要因素之一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389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6391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合理的薪酬制度可以激励员工提高工作效率和质量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98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48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良好的薪酬制度有助于吸引和留住优秀人才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2071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457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薪酬制度设计需要充分考虑员工的需求和期望，以实现员工满意度和忠诚度的提升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促进企业可持续发展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薪酬制度设计是吸引和留住人才的关键因素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合理的薪酬制度可以激发员工的工作积极性和创造力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良好的薪酬制度有助于提高企业的竞争力和品牌形象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薪酬制度设计是实现企业可持续发展的重要保障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薪酬制度设计的原则与要素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公平性原则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薪酬制度设计应遵循公平性原则，确保员工薪酬与工作绩效、岗位价值、个人能力等因素相匹配。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公平性原则还要求企业在设计薪酬制度时，充分考虑员工的工作表现、工作成果等因素，避免出现薪酬分配不公的现象。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公平性原则还要求企业在设计薪酬制度时，充分考虑员工的个人能力、工作经验、学历等因素，避免出现薪酬分配不公的现象。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公平性原则要求企业在设计薪酬制度时，充分考虑员工的工作性质、工作难度、工作责任等因素，避免出现薪酬分配不公的现象。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激励性原则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4799" y="3154317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6599" y="3154317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0200" y="3154317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8399" y="3154317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6729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薪酬制度应与员工的绩效挂钩，体现多劳多得的原则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4799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薪酬制度应能够激发员工的工作积极性和创造力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6664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薪酬制度应具有挑战性，鼓励员工追求更高的目标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7597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薪酬制度应具有公平性，避免员工之间的不公平感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竞争性原则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薪酬水平要与市场行情相匹配，保证企业能够吸引和留住优秀人才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薪酬结构要合理，保证员工之间的公平性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薪酬制度要具有激励性，鼓励员工提高工作效率和绩效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薪酬制度要符合法律法规，保证企业的合法性和合规性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合法性原则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遵守国家法律法规，确保薪酬制度合法合规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遵循行业标准和惯例，保证薪酬制度的合理性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尊重员工权益，保障员工合法权益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考虑企业实际情况，制定切实可行的薪酬制度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薪酬制度设计的要素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694799" y="1782723"/>
            <a:ext cx="3206758" cy="167451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698589" y="1783354"/>
            <a:ext cx="3206758" cy="1674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884295" y="1914106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公平性：确保薪酬分配的公平性，避免员工之间的不公平感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4489769" y="1782723"/>
            <a:ext cx="3206758" cy="167451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4493559" y="1783354"/>
            <a:ext cx="3206758" cy="167451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4679896" y="1914106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竞争性：薪酬水平要与市场水平相适应，以吸引和留住优秀人才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8284739" y="1782723"/>
            <a:ext cx="3206758" cy="167451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8288529" y="1783354"/>
            <a:ext cx="3206758" cy="167451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8473603" y="1914106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激励性：薪酬制度要能够激发员工的工作积极性和创造力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94799" y="3987191"/>
            <a:ext cx="3206758" cy="167451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98589" y="3987823"/>
            <a:ext cx="3206758" cy="167451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884295" y="4118575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可操作性：薪酬制度要简单明了，易于理解和执行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12" name="矩形 111"/>
          <p:cNvSpPr/>
          <p:nvPr>
            <p:custDataLst>
              <p:tags r:id="rId14"/>
            </p:custDataLst>
          </p:nvPr>
        </p:nvSpPr>
        <p:spPr>
          <a:xfrm rot="204112">
            <a:off x="4489769" y="3987191"/>
            <a:ext cx="3206758" cy="1674511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3" name="矩形 112"/>
          <p:cNvSpPr/>
          <p:nvPr>
            <p:custDataLst>
              <p:tags r:id="rId15"/>
            </p:custDataLst>
          </p:nvPr>
        </p:nvSpPr>
        <p:spPr>
          <a:xfrm>
            <a:off x="4493559" y="3987823"/>
            <a:ext cx="3206758" cy="167451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0" name="TextBox 2"/>
          <p:cNvSpPr txBox="1"/>
          <p:nvPr>
            <p:custDataLst>
              <p:tags r:id="rId16"/>
            </p:custDataLst>
          </p:nvPr>
        </p:nvSpPr>
        <p:spPr>
          <a:xfrm>
            <a:off x="4679896" y="4118575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合法性：薪酬制度要符合国家法律法规和政策规定，避免法律风险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 rot="204112">
            <a:off x="8284739" y="3987191"/>
            <a:ext cx="3206758" cy="1674511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>
            <p:custDataLst>
              <p:tags r:id="rId18"/>
            </p:custDataLst>
          </p:nvPr>
        </p:nvSpPr>
        <p:spPr>
          <a:xfrm>
            <a:off x="8288529" y="3987823"/>
            <a:ext cx="3206758" cy="167451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1" name="TextBox 2"/>
          <p:cNvSpPr txBox="1"/>
          <p:nvPr>
            <p:custDataLst>
              <p:tags r:id="rId19"/>
            </p:custDataLst>
          </p:nvPr>
        </p:nvSpPr>
        <p:spPr>
          <a:xfrm>
            <a:off x="8474866" y="4118575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适应性：薪酬制度要能够适应企业的发展变化，及时调整和优化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薪酬制度设计的策略与方法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基于职位的薪酬制度设计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职位薪酬调整：根据市场变化和公司业绩调整薪酬标准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职位薪酬设计：根据职位评价结果制定薪酬标准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职位评价：评估职位的价值和重要性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职位分析：明确职位职责和要求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基于能力的薪酬制度设计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能力评估：通过考核、测评等方式评估员工的能力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持续改进：根据企业发展和员工能力变化，不断调整薪酬制度，保持公平性和激励性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激励机制：通过提高薪酬水平激发员工的工作积极性和创造力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薪酬结构：根据能力等级设定不同的薪酬水平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绩效薪酬制度设计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2706" y="3970592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1791" y="4049739"/>
            <a:ext cx="5492050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7468" y="4282675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1529" y="4479577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2320" y="4680983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07627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1119" y="4424238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2301" y="446606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22475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35725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4060" y="3498928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12036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04458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21069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7725" y="3462894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6324" y="4268518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381769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00811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789086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07746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180959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5004" y="4876598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0575" y="4573523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5728" y="3621188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570997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4799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绩效薪酬制度的定义和目的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0060" y="3642422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绩效薪酬制度的评估和改进方法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0351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绩效薪酬制度的实施步骤和流程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4508" y="1551789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绩效薪酬制度的设计原则和依据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https://d.book118.com/578046001106006043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61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6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99.xml><?xml version="1.0" encoding="utf-8"?>
<p:tagLst xmlns:p="http://schemas.openxmlformats.org/presentationml/2006/main">
  <p:tag name="KSO_WM_TEMPLATE_CATEGORY" val="custom"/>
  <p:tag name="KSO_WM_TEMPLATE_INDEX" val="20231218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6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TEMPLATE_CATEGORY" val="custom"/>
  <p:tag name="KSO_WM_TEMPLATE_INDEX" val="20231218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66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  <p:tag name="KSO_WM_UNIT_VALUE" val="12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6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09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4.xml><?xml version="1.0" encoding="utf-8"?>
<p:tagLst xmlns:p="http://schemas.openxmlformats.org/presentationml/2006/main">
  <p:tag name="KSO_WM_TEMPLATE_CATEGORY" val="custom"/>
  <p:tag name="KSO_WM_TEMPLATE_INDEX" val="20231218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薪酬制度设计与公平性评估</vt:lpstr>
      <vt:lpstr>目录</vt:lpstr>
      <vt:lpstr>薪酬制度设计的重要性</vt:lpstr>
      <vt:lpstr>吸引和留住人才</vt:lpstr>
      <vt:lpstr>提高员工满意度和忠诚度</vt:lpstr>
      <vt:lpstr>促进企业可持续发展</vt:lpstr>
      <vt:lpstr>薪酬制度设计的原则与要素</vt:lpstr>
      <vt:lpstr>公平性原则</vt:lpstr>
      <vt:lpstr>激励性原则</vt:lpstr>
      <vt:lpstr>竞争性原则</vt:lpstr>
      <vt:lpstr>合法性原则</vt:lpstr>
      <vt:lpstr>薪酬制度设计的要素</vt:lpstr>
      <vt:lpstr>薪酬制度设计的策略与方法</vt:lpstr>
      <vt:lpstr>基于职位的薪酬制度设计</vt:lpstr>
      <vt:lpstr>基于能力的薪酬制度设计</vt:lpstr>
      <vt:lpstr>绩效薪酬制度设计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2024-09-23T07:31:52.227</cp:lastPrinted>
  <dcterms:created xsi:type="dcterms:W3CDTF">2024-09-22T23:31:52Z</dcterms:created>
  <dcterms:modified xsi:type="dcterms:W3CDTF">2024-09-22T23:31:54Z</dcterms:modified>
</cp:coreProperties>
</file>