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9"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2" r:id="rId32"/>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tags" Target="tags/tag297.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heme" Target="theme/theme1.xml" /><Relationship Id="rId37"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t>2</a:t>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t>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28</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slideMaster" Target="../slideMasters/slideMaster2.xml" /><Relationship Id="rId2" Type="http://schemas.openxmlformats.org/officeDocument/2006/relationships/tags" Target="../tags/tag12.xml" /><Relationship Id="rId3" Type="http://schemas.openxmlformats.org/officeDocument/2006/relationships/image" Target="../media/image3.png"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tags" Target="../tags/tag16.xml" /><Relationship Id="rId8" Type="http://schemas.openxmlformats.org/officeDocument/2006/relationships/tags" Target="../tags/tag17.xml" /><Relationship Id="rId9" Type="http://schemas.openxmlformats.org/officeDocument/2006/relationships/tags" Target="../tags/tag18.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9.xml" /><Relationship Id="rId10" Type="http://schemas.openxmlformats.org/officeDocument/2006/relationships/tags" Target="../tags/tag26.xml" /><Relationship Id="rId11" Type="http://schemas.openxmlformats.org/officeDocument/2006/relationships/tags" Target="../tags/tag27.xml" /><Relationship Id="rId12" Type="http://schemas.openxmlformats.org/officeDocument/2006/relationships/slideMaster" Target="../slideMasters/slideMaster2.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image" Target="../media/image4.png" /><Relationship Id="rId6" Type="http://schemas.openxmlformats.org/officeDocument/2006/relationships/tags" Target="../tags/tag23.xml" /><Relationship Id="rId7" Type="http://schemas.openxmlformats.org/officeDocument/2006/relationships/image" Target="../media/image5.png" /><Relationship Id="rId8" Type="http://schemas.openxmlformats.org/officeDocument/2006/relationships/tags" Target="../tags/tag24.xml" /><Relationship Id="rId9" Type="http://schemas.openxmlformats.org/officeDocument/2006/relationships/tags" Target="../tags/tag25.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6.png" /><Relationship Id="rId2" Type="http://schemas.openxmlformats.org/officeDocument/2006/relationships/tags" Target="../tags/tag28.xml" /><Relationship Id="rId3" Type="http://schemas.openxmlformats.org/officeDocument/2006/relationships/tags" Target="../tags/tag29.xml" /><Relationship Id="rId4" Type="http://schemas.openxmlformats.org/officeDocument/2006/relationships/tags" Target="../tags/tag30.xml" /><Relationship Id="rId5" Type="http://schemas.openxmlformats.org/officeDocument/2006/relationships/tags" Target="../tags/tag31.xml" /><Relationship Id="rId6" Type="http://schemas.openxmlformats.org/officeDocument/2006/relationships/tags" Target="../tags/tag32.xml" /><Relationship Id="rId7" Type="http://schemas.openxmlformats.org/officeDocument/2006/relationships/tags" Target="../tags/tag33.xml" /><Relationship Id="rId8" Type="http://schemas.openxmlformats.org/officeDocument/2006/relationships/tags" Target="../tags/tag34.xml" /><Relationship Id="rId9"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6.png" /><Relationship Id="rId10" Type="http://schemas.openxmlformats.org/officeDocument/2006/relationships/tags" Target="../tags/tag43.xml" /><Relationship Id="rId11" Type="http://schemas.openxmlformats.org/officeDocument/2006/relationships/slideMaster" Target="../slideMasters/slideMaster2.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tags" Target="../tags/tag37.xml" /><Relationship Id="rId5" Type="http://schemas.openxmlformats.org/officeDocument/2006/relationships/tags" Target="../tags/tag38.xml" /><Relationship Id="rId6" Type="http://schemas.openxmlformats.org/officeDocument/2006/relationships/tags" Target="../tags/tag39.xml" /><Relationship Id="rId7" Type="http://schemas.openxmlformats.org/officeDocument/2006/relationships/tags" Target="../tags/tag40.xml" /><Relationship Id="rId8" Type="http://schemas.openxmlformats.org/officeDocument/2006/relationships/tags" Target="../tags/tag41.xml" /><Relationship Id="rId9" Type="http://schemas.openxmlformats.org/officeDocument/2006/relationships/tags" Target="../tags/tag4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image" Target="../media/image7.png" /><Relationship Id="rId7" Type="http://schemas.openxmlformats.org/officeDocument/2006/relationships/tags" Target="../tags/tag49.xml" /><Relationship Id="rId8" Type="http://schemas.openxmlformats.org/officeDocument/2006/relationships/tags" Target="../tags/tag50.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8.png" /><Relationship Id="rId2" Type="http://schemas.openxmlformats.org/officeDocument/2006/relationships/tags" Target="../tags/tag54.xml" /><Relationship Id="rId3" Type="http://schemas.openxmlformats.org/officeDocument/2006/relationships/tags" Target="../tags/tag55.xml" /><Relationship Id="rId4" Type="http://schemas.openxmlformats.org/officeDocument/2006/relationships/tags" Target="../tags/tag56.xml" /><Relationship Id="rId5" Type="http://schemas.openxmlformats.org/officeDocument/2006/relationships/tags" Target="../tags/tag57.xml" /><Relationship Id="rId6" Type="http://schemas.openxmlformats.org/officeDocument/2006/relationships/tags" Target="../tags/tag58.xml" /><Relationship Id="rId7" Type="http://schemas.openxmlformats.org/officeDocument/2006/relationships/tags" Target="../tags/tag59.xml" /><Relationship Id="rId8" Type="http://schemas.openxmlformats.org/officeDocument/2006/relationships/tags" Target="../tags/tag60.xml" /><Relationship Id="rId9"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61.xml" /><Relationship Id="rId3" Type="http://schemas.openxmlformats.org/officeDocument/2006/relationships/tags" Target="../tags/tag62.xml" /><Relationship Id="rId4" Type="http://schemas.openxmlformats.org/officeDocument/2006/relationships/tags" Target="../tags/tag63.xml" /><Relationship Id="rId5" Type="http://schemas.openxmlformats.org/officeDocument/2006/relationships/tags" Target="../tags/tag64.xml" /><Relationship Id="rId6" Type="http://schemas.openxmlformats.org/officeDocument/2006/relationships/tags" Target="../tags/tag65.xml" /><Relationship Id="rId7" Type="http://schemas.openxmlformats.org/officeDocument/2006/relationships/tags" Target="../tags/tag66.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6.png" /><Relationship Id="rId2" Type="http://schemas.openxmlformats.org/officeDocument/2006/relationships/tags" Target="../tags/tag67.xml" /><Relationship Id="rId3" Type="http://schemas.openxmlformats.org/officeDocument/2006/relationships/tags" Target="../tags/tag68.xml" /><Relationship Id="rId4" Type="http://schemas.openxmlformats.org/officeDocument/2006/relationships/tags" Target="../tags/tag69.xml" /><Relationship Id="rId5" Type="http://schemas.openxmlformats.org/officeDocument/2006/relationships/tags" Target="../tags/tag70.xml" /><Relationship Id="rId6" Type="http://schemas.openxmlformats.org/officeDocument/2006/relationships/tags" Target="../tags/tag71.xml" /><Relationship Id="rId7"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72.xml" /><Relationship Id="rId10" Type="http://schemas.openxmlformats.org/officeDocument/2006/relationships/tags" Target="../tags/tag80.xml" /><Relationship Id="rId11" Type="http://schemas.openxmlformats.org/officeDocument/2006/relationships/tags" Target="../tags/tag81.xml" /><Relationship Id="rId12" Type="http://schemas.openxmlformats.org/officeDocument/2006/relationships/tags" Target="../tags/tag82.xml" /><Relationship Id="rId13" Type="http://schemas.openxmlformats.org/officeDocument/2006/relationships/tags" Target="../tags/tag83.xml" /><Relationship Id="rId14" Type="http://schemas.openxmlformats.org/officeDocument/2006/relationships/tags" Target="../tags/tag84.xml" /><Relationship Id="rId15" Type="http://schemas.openxmlformats.org/officeDocument/2006/relationships/slideMaster" Target="../slideMasters/slideMaster2.xml" /><Relationship Id="rId2" Type="http://schemas.openxmlformats.org/officeDocument/2006/relationships/tags" Target="../tags/tag73.xml" /><Relationship Id="rId3" Type="http://schemas.openxmlformats.org/officeDocument/2006/relationships/tags" Target="../tags/tag74.xml" /><Relationship Id="rId4" Type="http://schemas.openxmlformats.org/officeDocument/2006/relationships/image" Target="../media/image1.png"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tags" Target="../tags/tag79.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85.xml" /><Relationship Id="rId2" Type="http://schemas.openxmlformats.org/officeDocument/2006/relationships/tags" Target="../tags/tag86.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image" Target="../media/image2.png" /><Relationship Id="rId6" Type="http://schemas.openxmlformats.org/officeDocument/2006/relationships/tags" Target="../tags/tag89.xml" /><Relationship Id="rId7" Type="http://schemas.openxmlformats.org/officeDocument/2006/relationships/image" Target="../media/image3.png" /><Relationship Id="rId8" Type="http://schemas.openxmlformats.org/officeDocument/2006/relationships/tags" Target="../tags/tag90.xml" /><Relationship Id="rId9"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tags" Target="../tags/tag98.xml" /><Relationship Id="rId11" Type="http://schemas.openxmlformats.org/officeDocument/2006/relationships/slideMaster" Target="../slideMasters/slideMaster2.xml" /><Relationship Id="rId2" Type="http://schemas.openxmlformats.org/officeDocument/2006/relationships/tags" Target="../tags/tag91.xml" /><Relationship Id="rId3" Type="http://schemas.openxmlformats.org/officeDocument/2006/relationships/image" Target="../media/image3.png"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99.xml" /><Relationship Id="rId10" Type="http://schemas.openxmlformats.org/officeDocument/2006/relationships/tags" Target="../tags/tag106.xml" /><Relationship Id="rId11" Type="http://schemas.openxmlformats.org/officeDocument/2006/relationships/tags" Target="../tags/tag107.xml" /><Relationship Id="rId12" Type="http://schemas.openxmlformats.org/officeDocument/2006/relationships/slideMaster" Target="../slideMasters/slideMaster2.xml" /><Relationship Id="rId2" Type="http://schemas.openxmlformats.org/officeDocument/2006/relationships/image" Target="../media/image10.png" /><Relationship Id="rId3" Type="http://schemas.openxmlformats.org/officeDocument/2006/relationships/tags" Target="../tags/tag100.xml" /><Relationship Id="rId4" Type="http://schemas.openxmlformats.org/officeDocument/2006/relationships/image" Target="../media/image6.png" /><Relationship Id="rId5" Type="http://schemas.openxmlformats.org/officeDocument/2006/relationships/tags" Target="../tags/tag101.xml" /><Relationship Id="rId6" Type="http://schemas.openxmlformats.org/officeDocument/2006/relationships/tags" Target="../tags/tag102.xml" /><Relationship Id="rId7" Type="http://schemas.openxmlformats.org/officeDocument/2006/relationships/tags" Target="../tags/tag103.xml" /><Relationship Id="rId8" Type="http://schemas.openxmlformats.org/officeDocument/2006/relationships/tags" Target="../tags/tag104.xml" /><Relationship Id="rId9" Type="http://schemas.openxmlformats.org/officeDocument/2006/relationships/tags" Target="../tags/tag105.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08.xml" /><Relationship Id="rId10" Type="http://schemas.openxmlformats.org/officeDocument/2006/relationships/tags" Target="../tags/tag115.xml" /><Relationship Id="rId11" Type="http://schemas.openxmlformats.org/officeDocument/2006/relationships/tags" Target="../tags/tag116.xml" /><Relationship Id="rId12" Type="http://schemas.openxmlformats.org/officeDocument/2006/relationships/slideMaster" Target="../slideMasters/slideMaster2.xml" /><Relationship Id="rId2" Type="http://schemas.openxmlformats.org/officeDocument/2006/relationships/image" Target="../media/image10.png" /><Relationship Id="rId3" Type="http://schemas.openxmlformats.org/officeDocument/2006/relationships/tags" Target="../tags/tag109.xml" /><Relationship Id="rId4" Type="http://schemas.openxmlformats.org/officeDocument/2006/relationships/image" Target="../media/image6.png"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tags" Target="../tags/tag113.xml" /><Relationship Id="rId9" Type="http://schemas.openxmlformats.org/officeDocument/2006/relationships/tags" Target="../tags/tag114.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10.png" /><Relationship Id="rId10" Type="http://schemas.openxmlformats.org/officeDocument/2006/relationships/slideMaster" Target="../slideMasters/slideMaster2.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tags" Target="../tags/tag122.xml" /><Relationship Id="rId8" Type="http://schemas.openxmlformats.org/officeDocument/2006/relationships/tags" Target="../tags/tag123.xml" /><Relationship Id="rId9" Type="http://schemas.openxmlformats.org/officeDocument/2006/relationships/tags" Target="../tags/tag124.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125.xml" /><Relationship Id="rId10" Type="http://schemas.openxmlformats.org/officeDocument/2006/relationships/image" Target="../media/image6.png" /><Relationship Id="rId11" Type="http://schemas.openxmlformats.org/officeDocument/2006/relationships/tags" Target="../tags/tag134.xml" /><Relationship Id="rId12" Type="http://schemas.openxmlformats.org/officeDocument/2006/relationships/slideMaster" Target="../slideMasters/slideMaster2.xml" /><Relationship Id="rId2" Type="http://schemas.openxmlformats.org/officeDocument/2006/relationships/tags" Target="../tags/tag126.xml" /><Relationship Id="rId3" Type="http://schemas.openxmlformats.org/officeDocument/2006/relationships/tags" Target="../tags/tag127.xml" /><Relationship Id="rId4" Type="http://schemas.openxmlformats.org/officeDocument/2006/relationships/tags" Target="../tags/tag128.xml" /><Relationship Id="rId5" Type="http://schemas.openxmlformats.org/officeDocument/2006/relationships/tags" Target="../tags/tag129.xml" /><Relationship Id="rId6" Type="http://schemas.openxmlformats.org/officeDocument/2006/relationships/tags" Target="../tags/tag130.xml" /><Relationship Id="rId7" Type="http://schemas.openxmlformats.org/officeDocument/2006/relationships/tags" Target="../tags/tag131.xml" /><Relationship Id="rId8" Type="http://schemas.openxmlformats.org/officeDocument/2006/relationships/tags" Target="../tags/tag132.xml" /><Relationship Id="rId9" Type="http://schemas.openxmlformats.org/officeDocument/2006/relationships/tags" Target="../tags/tag133.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tags" Target="../tags/tag142.xml" /><Relationship Id="rId11" Type="http://schemas.openxmlformats.org/officeDocument/2006/relationships/slideMaster" Target="../slideMasters/slideMaster2.xml" /><Relationship Id="rId2" Type="http://schemas.openxmlformats.org/officeDocument/2006/relationships/tags" Target="../tags/tag135.xml" /><Relationship Id="rId3" Type="http://schemas.openxmlformats.org/officeDocument/2006/relationships/image" Target="../media/image3.png"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2CBEC6D-4803-4457-A26F-EEDE3789CA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C02367-7745-49C1-BA4C-B52D3D585B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594B034-751D-4139-82BC-77B710372C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8978E53-5772-4DA5-9916-A4862FF899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52B75C-8F0D-449E-B78C-40A602F625B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752CCB8-69F8-47BB-8271-4685C763C88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0E2EC79-FF88-4C1F-A701-260A602CCD2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2D8133-5119-4C32-9DF8-C911297307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D01934-5B3E-457C-86C2-65A26611DF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B90703-171E-4E75-B67A-6247F6890F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1DA87E-6D08-4E77-8273-566C5E1FD0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xfrm>
      </p:grpSpPr>
      <p:pic>
        <p:nvPicPr>
          <p:cNvPr id="32" name="图片 31"/>
          <p:cNvPicPr>
            <a:picLocks noChangeAspect="1"/>
          </p:cNvPicPr>
          <p:nvPr>
            <p:custDataLst>
              <p:tags r:id="rId2"/>
            </p:custDataLst>
          </p:nvPr>
        </p:nvPicPr>
        <p:blipFill>
          <a:blip r:embed="rId1"/>
          <a:stretch>
            <a:fillRect/>
          </a:stretch>
        </p:blipFill>
        <p:spPr>
          <a:xfrm>
            <a:off x="9456527" y="3783089"/>
            <a:ext cx="2735473" cy="3074911"/>
          </a:xfrm>
          <a:prstGeom prst="rect">
            <a:avLst/>
          </a:prstGeom>
        </p:spPr>
      </p:pic>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2024/1/4</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pic>
        <p:nvPicPr>
          <p:cNvPr id="33" name="图片 32"/>
          <p:cNvPicPr>
            <a:picLocks noChangeAspect="1"/>
          </p:cNvPicPr>
          <p:nvPr>
            <p:custDataLst>
              <p:tags r:id="rId6"/>
            </p:custDataLst>
          </p:nvPr>
        </p:nvPicPr>
        <p:blipFill>
          <a:blip r:embed="rId1"/>
          <a:stretch>
            <a:fillRect/>
          </a:stretch>
        </p:blipFill>
        <p:spPr>
          <a:xfrm rot="10800000">
            <a:off x="0" y="0"/>
            <a:ext cx="2735473" cy="3074911"/>
          </a:xfrm>
          <a:prstGeom prst="rect">
            <a:avLst/>
          </a:prstGeom>
        </p:spPr>
      </p:pic>
      <p:sp>
        <p:nvSpPr>
          <p:cNvPr id="34" name="矩形 33"/>
          <p:cNvSpPr/>
          <p:nvPr>
            <p:custDataLst>
              <p:tags r:id="rId7"/>
            </p:custDataLst>
          </p:nvPr>
        </p:nvSpPr>
        <p:spPr>
          <a:xfrm>
            <a:off x="3552371" y="1823125"/>
            <a:ext cx="5087258" cy="289289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1" name="矩形 40"/>
          <p:cNvSpPr/>
          <p:nvPr>
            <p:custDataLst>
              <p:tags r:id="rId8"/>
            </p:custDataLst>
          </p:nvPr>
        </p:nvSpPr>
        <p:spPr>
          <a:xfrm>
            <a:off x="5185229" y="1808610"/>
            <a:ext cx="1799772" cy="5703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089DA3"/>
              </a:solidFill>
            </a:endParaRPr>
          </a:p>
        </p:txBody>
      </p:sp>
      <p:sp>
        <p:nvSpPr>
          <p:cNvPr id="2" name="标题 1"/>
          <p:cNvSpPr>
            <a:spLocks noGrp="1"/>
          </p:cNvSpPr>
          <p:nvPr>
            <p:ph type="ctrTitle" hasCustomPrompt="1"/>
            <p:custDataLst>
              <p:tags r:id="rId9"/>
            </p:custDataLst>
          </p:nvPr>
        </p:nvSpPr>
        <p:spPr>
          <a:xfrm>
            <a:off x="3579742" y="2541283"/>
            <a:ext cx="5030855" cy="876586"/>
          </a:xfrm>
          <a:noFill/>
        </p:spPr>
        <p:txBody>
          <a:bodyPr lIns="90000" tIns="46800" rIns="90000" bIns="0" anchor="b" anchorCtr="0">
            <a:normAutofit/>
          </a:bodyPr>
          <a:lstStyle>
            <a:lvl1pPr algn="ctr">
              <a:lnSpc>
                <a:spcPct val="130000"/>
              </a:lnSpc>
              <a:defRPr sz="4800" spc="0" baseline="0">
                <a:solidFill>
                  <a:schemeClr val="accent1"/>
                </a:solidFill>
                <a:latin typeface="+mj-ea"/>
                <a:ea typeface="+mj-ea"/>
              </a:defRPr>
            </a:lvl1pPr>
          </a:lstStyle>
          <a:p>
            <a:r>
              <a:rPr lang="zh-CN" altLang="en-US"/>
              <a:t>编辑标题</a:t>
            </a:r>
          </a:p>
        </p:txBody>
      </p:sp>
      <p:sp>
        <p:nvSpPr>
          <p:cNvPr id="3" name="副标题 2"/>
          <p:cNvSpPr>
            <a:spLocks noGrp="1"/>
          </p:cNvSpPr>
          <p:nvPr>
            <p:ph type="subTitle" idx="1" hasCustomPrompt="1"/>
            <p:custDataLst>
              <p:tags r:id="rId10"/>
            </p:custDataLst>
          </p:nvPr>
        </p:nvSpPr>
        <p:spPr>
          <a:xfrm>
            <a:off x="3579742" y="3509848"/>
            <a:ext cx="5030857" cy="873920"/>
          </a:xfrm>
        </p:spPr>
        <p:txBody>
          <a:bodyPr lIns="90000" tIns="0" rIns="90000" bIns="46800">
            <a:normAutofit/>
          </a:bodyPr>
          <a:lstStyle>
            <a:lvl1pPr marL="0" indent="0" algn="ctr" eaLnBrk="1" fontAlgn="auto" latinLnBrk="0" hangingPunct="1">
              <a:lnSpc>
                <a:spcPct val="130000"/>
              </a:lnSpc>
              <a:buNone/>
              <a:defRPr sz="1400" u="none" strike="noStrike" kern="1200" cap="none" spc="0" normalizeH="0" baseline="0">
                <a:solidFill>
                  <a:schemeClr val="accent1"/>
                </a:solidFill>
                <a:uFillTx/>
                <a:latin typeface="微软雅黑"/>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单击此处编辑副标题</a:t>
            </a:r>
          </a:p>
        </p:txBody>
      </p:sp>
      <p:sp>
        <p:nvSpPr>
          <p:cNvPr id="5" name="文本占位符 4"/>
          <p:cNvSpPr>
            <a:spLocks noGrp="1"/>
          </p:cNvSpPr>
          <p:nvPr>
            <p:ph type="body" sz="quarter" idx="13" hasCustomPrompt="1"/>
            <p:custDataLst>
              <p:tags r:id="rId11"/>
            </p:custDataLst>
          </p:nvPr>
        </p:nvSpPr>
        <p:spPr>
          <a:xfrm>
            <a:off x="4880914" y="5179319"/>
            <a:ext cx="2529965" cy="518364"/>
          </a:xfrm>
        </p:spPr>
        <p:txBody>
          <a:bodyPr anchor="ctr">
            <a:normAutofit/>
          </a:bodyPr>
          <a:lstStyle>
            <a:lvl1pPr marL="0" indent="0" algn="ctr">
              <a:lnSpc>
                <a:spcPct val="130000"/>
              </a:lnSpc>
              <a:buNone/>
              <a:defRPr sz="1400" spc="0" baseline="0">
                <a:solidFill>
                  <a:schemeClr val="accent1"/>
                </a:solidFill>
                <a:latin typeface="微软雅黑"/>
              </a:defRPr>
            </a:lvl1pPr>
          </a:lstStyle>
          <a:p>
            <a:pPr lvl="0"/>
            <a:r>
              <a:rPr lang="zh-CN" altLang="en-US"/>
              <a:t>编辑文本</a:t>
            </a:r>
          </a:p>
        </p:txBody>
      </p:sp>
      <p:sp>
        <p:nvSpPr>
          <p:cNvPr id="7" name="文本占位符 6"/>
          <p:cNvSpPr>
            <a:spLocks noGrp="1"/>
          </p:cNvSpPr>
          <p:nvPr>
            <p:ph type="body" sz="quarter" idx="14" hasCustomPrompt="1"/>
            <p:custDataLst>
              <p:tags r:id="rId12"/>
            </p:custDataLst>
          </p:nvPr>
        </p:nvSpPr>
        <p:spPr>
          <a:xfrm>
            <a:off x="4880913" y="5753526"/>
            <a:ext cx="2529965" cy="518364"/>
          </a:xfrm>
        </p:spPr>
        <p:txBody>
          <a:bodyPr anchor="ctr">
            <a:normAutofit/>
          </a:bodyPr>
          <a:lstStyle>
            <a:lvl1pPr marL="0" indent="0" algn="ctr">
              <a:lnSpc>
                <a:spcPct val="130000"/>
              </a:lnSpc>
              <a:buNone/>
              <a:defRPr sz="1400" spc="0" baseline="0">
                <a:solidFill>
                  <a:schemeClr val="accent1"/>
                </a:solidFill>
                <a:latin typeface="微软雅黑"/>
              </a:defRPr>
            </a:lvl1pPr>
          </a:lstStyle>
          <a:p>
            <a:pPr lvl="0"/>
            <a:r>
              <a:rPr lang="zh-CN" altLang="en-US"/>
              <a:t>编辑文本</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stretch>
            <a:fillRect/>
          </a:stretch>
        </p:blipFill>
        <p:spPr>
          <a:xfrm>
            <a:off x="0" y="0"/>
            <a:ext cx="1585595" cy="1783715"/>
          </a:xfrm>
          <a:prstGeom prst="rect">
            <a:avLst/>
          </a:prstGeom>
        </p:spPr>
      </p:pic>
      <p:pic>
        <p:nvPicPr>
          <p:cNvPr id="8" name="图片 7"/>
          <p:cNvPicPr>
            <a:picLocks noChangeAspect="1"/>
          </p:cNvPicPr>
          <p:nvPr>
            <p:custDataLst>
              <p:tags r:id="rId4"/>
            </p:custDataLst>
          </p:nvPr>
        </p:nvPicPr>
        <p:blipFill>
          <a:blip r:embed="rId3"/>
          <a:stretch>
            <a:fillRect/>
          </a:stretch>
        </p:blipFill>
        <p:spPr>
          <a:xfrm>
            <a:off x="10257790" y="4682490"/>
            <a:ext cx="1932305" cy="2175510"/>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75000"/>
                    <a:lumOff val="25000"/>
                  </a:schemeClr>
                </a:solidFill>
                <a:uFillTx/>
                <a:latin typeface="微软雅黑"/>
                <a:ea typeface="微软雅黑"/>
                <a:cs typeface="+mj-cs"/>
                <a:sym typeface="+mn-ea"/>
              </a:defRPr>
            </a:lvl1pPr>
          </a:lstStyle>
          <a:p>
            <a:pPr lvl="0"/>
            <a:r>
              <a:rPr>
                <a:sym typeface="+mn-ea"/>
              </a:rPr>
              <a:t>单击此处编辑母版标题样式</a:t>
            </a:r>
          </a:p>
        </p:txBody>
      </p:sp>
      <p:sp>
        <p:nvSpPr>
          <p:cNvPr id="3" name="内容占位符 2"/>
          <p:cNvSpPr>
            <a:spLocks noGrp="1"/>
          </p:cNvSpPr>
          <p:nvPr>
            <p:ph idx="1"/>
            <p:custDataLst>
              <p:tags r:id="rId6"/>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微软雅黑"/>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日期占位符 3"/>
          <p:cNvSpPr>
            <a:spLocks noGrp="1"/>
          </p:cNvSpPr>
          <p:nvPr>
            <p:ph type="dt" sz="half" idx="10"/>
            <p:custDataLst>
              <p:tags r:id="rId7"/>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5" name="页脚占位符 4"/>
          <p:cNvSpPr>
            <a:spLocks noGrp="1"/>
          </p:cNvSpPr>
          <p:nvPr>
            <p:ph type="ftr" sz="quarter" idx="11"/>
            <p:custDataLst>
              <p:tags r:id="rId8"/>
            </p:custDataLst>
          </p:nvPr>
        </p:nvSpPr>
        <p:spPr/>
        <p:txBody>
          <a:bodyPr/>
          <a:lstStyle>
            <a:lvl1pPr>
              <a:defRPr>
                <a:latin typeface="微软雅黑"/>
                <a:ea typeface="微软雅黑"/>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solidFill>
          <a:schemeClr val="bg2"/>
        </a:solidFill>
        <a:effectLst/>
      </p:bgPr>
    </p:bg>
    <p:spTree>
      <p:nvGrpSpPr>
        <p:cNvPr id="1" name=""/>
        <p:cNvGrpSpPr/>
        <p:nvPr/>
      </p:nvGrpSpPr>
      <p:grpSpPr>
        <a:xfrm>
          <a:off x="0" y="0"/>
          <a:ext cx="0" cy="0"/>
        </a:xfrm>
      </p:grpSpPr>
      <p:sp>
        <p:nvSpPr>
          <p:cNvPr id="4" name="日期占位符 3"/>
          <p:cNvSpPr>
            <a:spLocks noGrp="1"/>
          </p:cNvSpPr>
          <p:nvPr>
            <p:ph type="dt" sz="half" idx="10"/>
            <p:custDataLst>
              <p:tags r:id="rId1"/>
            </p:custDataLst>
          </p:nvPr>
        </p:nvSpPr>
        <p:spPr/>
        <p:txBody>
          <a:bodyPr/>
          <a:lstStyle/>
          <a:p>
            <a:fld id="{760FBDFE-C587-4B4C-A407-44438C67B59E}" type="datetimeFigureOut">
              <a:rPr lang="zh-CN" altLang="en-US" smtClean="0"/>
              <a:t>2024/1/4</a:t>
            </a:fld>
            <a:endParaRPr lang="zh-CN" altLang="en-US"/>
          </a:p>
        </p:txBody>
      </p:sp>
      <p:sp>
        <p:nvSpPr>
          <p:cNvPr id="5" name="页脚占位符 4"/>
          <p:cNvSpPr>
            <a:spLocks noGrp="1"/>
          </p:cNvSpPr>
          <p:nvPr>
            <p:ph type="ftr" sz="quarter" idx="11"/>
            <p:custDataLst>
              <p:tags r:id="rId2"/>
            </p:custDataLst>
          </p:nvPr>
        </p:nvSpPr>
        <p:spPr/>
        <p:txBody>
          <a:bodyPr/>
          <a:lstStyle/>
          <a:p>
            <a:endParaRPr lang="zh-CN" altLang="en-US"/>
          </a:p>
        </p:txBody>
      </p:sp>
      <p:sp>
        <p:nvSpPr>
          <p:cNvPr id="6"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椭圆 6"/>
          <p:cNvSpPr/>
          <p:nvPr>
            <p:custDataLst>
              <p:tags r:id="rId4"/>
            </p:custDataLst>
          </p:nvPr>
        </p:nvSpPr>
        <p:spPr>
          <a:xfrm>
            <a:off x="5192274" y="2030825"/>
            <a:ext cx="1691339" cy="169133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pic>
        <p:nvPicPr>
          <p:cNvPr id="8" name="图片 7"/>
          <p:cNvPicPr>
            <a:picLocks noChangeAspect="1"/>
          </p:cNvPicPr>
          <p:nvPr>
            <p:custDataLst>
              <p:tags r:id="rId6"/>
            </p:custDataLst>
          </p:nvPr>
        </p:nvPicPr>
        <p:blipFill>
          <a:blip r:embed="rId5"/>
          <a:stretch>
            <a:fillRect/>
          </a:stretch>
        </p:blipFill>
        <p:spPr>
          <a:xfrm rot="20537792">
            <a:off x="4093956" y="2117196"/>
            <a:ext cx="1446018" cy="1416305"/>
          </a:xfrm>
          <a:prstGeom prst="rect">
            <a:avLst/>
          </a:prstGeom>
        </p:spPr>
      </p:pic>
      <p:pic>
        <p:nvPicPr>
          <p:cNvPr id="9" name="图片 8"/>
          <p:cNvPicPr>
            <a:picLocks noChangeAspect="1"/>
          </p:cNvPicPr>
          <p:nvPr>
            <p:custDataLst>
              <p:tags r:id="rId8"/>
            </p:custDataLst>
          </p:nvPr>
        </p:nvPicPr>
        <p:blipFill>
          <a:blip r:embed="rId7"/>
          <a:stretch>
            <a:fillRect/>
          </a:stretch>
        </p:blipFill>
        <p:spPr>
          <a:xfrm rot="20321898" flipH="1">
            <a:off x="6340831" y="1528911"/>
            <a:ext cx="1529998" cy="1498560"/>
          </a:xfrm>
          <a:prstGeom prst="rect">
            <a:avLst/>
          </a:prstGeom>
        </p:spPr>
      </p:pic>
      <p:sp>
        <p:nvSpPr>
          <p:cNvPr id="13" name="任意形状 10"/>
          <p:cNvSpPr/>
          <p:nvPr>
            <p:custDataLst>
              <p:tags r:id="rId9"/>
            </p:custDataLst>
          </p:nvPr>
        </p:nvSpPr>
        <p:spPr>
          <a:xfrm>
            <a:off x="-57786" y="0"/>
            <a:ext cx="12249786" cy="6858000"/>
          </a:xfrm>
          <a:custGeom>
            <a:gdLst>
              <a:gd name="connsiteX0" fmla="*/ 201707 w 12192001"/>
              <a:gd name="connsiteY0" fmla="*/ 188259 h 6858000"/>
              <a:gd name="connsiteX1" fmla="*/ 201707 w 12192001"/>
              <a:gd name="connsiteY1" fmla="*/ 6669741 h 6858000"/>
              <a:gd name="connsiteX2" fmla="*/ 11967883 w 12192001"/>
              <a:gd name="connsiteY2" fmla="*/ 6669741 h 6858000"/>
              <a:gd name="connsiteX3" fmla="*/ 11967883 w 12192001"/>
              <a:gd name="connsiteY3" fmla="*/ 188259 h 6858000"/>
              <a:gd name="connsiteX4" fmla="*/ 0 w 12192001"/>
              <a:gd name="connsiteY4" fmla="*/ 0 h 6858000"/>
              <a:gd name="connsiteX5" fmla="*/ 12192001 w 12192001"/>
              <a:gd name="connsiteY5" fmla="*/ 0 h 6858000"/>
              <a:gd name="connsiteX6" fmla="*/ 12192001 w 12192001"/>
              <a:gd name="connsiteY6" fmla="*/ 6858000 h 6858000"/>
              <a:gd name="connsiteX7" fmla="*/ 0 w 12192001"/>
              <a:gd name="connsiteY7" fmla="*/ 685800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1" h="6858000">
                <a:moveTo>
                  <a:pt x="201707" y="188259"/>
                </a:moveTo>
                <a:lnTo>
                  <a:pt x="201707" y="6669741"/>
                </a:lnTo>
                <a:lnTo>
                  <a:pt x="11967883" y="6669741"/>
                </a:lnTo>
                <a:lnTo>
                  <a:pt x="11967883" y="188259"/>
                </a:lnTo>
                <a:close/>
                <a:moveTo>
                  <a:pt x="0" y="0"/>
                </a:moveTo>
                <a:lnTo>
                  <a:pt x="12192001" y="0"/>
                </a:lnTo>
                <a:lnTo>
                  <a:pt x="1219200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 name="标题 1"/>
          <p:cNvSpPr>
            <a:spLocks noGrp="1"/>
          </p:cNvSpPr>
          <p:nvPr>
            <p:ph type="title" hasCustomPrompt="1"/>
            <p:custDataLst>
              <p:tags r:id="rId10"/>
            </p:custDataLst>
          </p:nvPr>
        </p:nvSpPr>
        <p:spPr>
          <a:xfrm>
            <a:off x="3583815" y="3819780"/>
            <a:ext cx="5108319" cy="738039"/>
          </a:xfrm>
        </p:spPr>
        <p:txBody>
          <a:bodyPr lIns="101600" tIns="38100" rIns="63500" bIns="38100" anchor="ctr" anchorCtr="0">
            <a:noAutofit/>
          </a:bodyPr>
          <a:lstStyle>
            <a:lvl1pPr algn="ctr">
              <a:lnSpc>
                <a:spcPct val="130000"/>
              </a:lnSpc>
              <a:defRPr sz="3600" u="none" strike="noStrike" kern="1200" cap="none" spc="0" normalizeH="0" baseline="0">
                <a:solidFill>
                  <a:schemeClr val="accent1"/>
                </a:solidFill>
                <a:uFillTx/>
                <a:latin typeface="微软雅黑"/>
                <a:ea typeface="汉仪旗黑-85S" panose="00020600040101010101" pitchFamily="18" charset="-122"/>
              </a:defRPr>
            </a:lvl1pPr>
          </a:lstStyle>
          <a:p>
            <a:r>
              <a:rPr lang="zh-CN" altLang="en-US"/>
              <a:t>编辑标题</a:t>
            </a:r>
          </a:p>
        </p:txBody>
      </p:sp>
      <p:sp>
        <p:nvSpPr>
          <p:cNvPr id="3" name="文本占位符 2"/>
          <p:cNvSpPr>
            <a:spLocks noGrp="1"/>
          </p:cNvSpPr>
          <p:nvPr>
            <p:ph type="body" idx="1"/>
            <p:custDataLst>
              <p:tags r:id="rId11"/>
            </p:custDataLst>
          </p:nvPr>
        </p:nvSpPr>
        <p:spPr>
          <a:xfrm>
            <a:off x="3583817" y="4637738"/>
            <a:ext cx="5108318" cy="547322"/>
          </a:xfrm>
        </p:spPr>
        <p:txBody>
          <a:bodyPr lIns="101600" tIns="38100" rIns="76200" bIns="38100">
            <a:noAutofit/>
          </a:bodyPr>
          <a:lstStyle>
            <a:lvl1pPr marL="0" indent="0" algn="ctr" eaLnBrk="1" fontAlgn="auto" latinLnBrk="0" hangingPunct="1">
              <a:lnSpc>
                <a:spcPct val="130000"/>
              </a:lnSpc>
              <a:buNone/>
              <a:defRPr kumimoji="0" lang="zh-CN" altLang="en-US" sz="1400" b="0" i="0" u="none" strike="noStrike" kern="1200" cap="none" spc="0" normalizeH="0" baseline="0" noProof="1">
                <a:solidFill>
                  <a:schemeClr val="accent1"/>
                </a:solidFill>
                <a:uFillTx/>
                <a:latin typeface="微软雅黑"/>
                <a:ea typeface="微软雅黑"/>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pic>
        <p:nvPicPr>
          <p:cNvPr id="9" name="图片 8"/>
          <p:cNvPicPr>
            <a:picLocks noChangeAspect="1"/>
          </p:cNvPicPr>
          <p:nvPr userDrawn="1">
            <p:custDataLst>
              <p:tags r:id="rId2"/>
            </p:custDataLst>
          </p:nvPr>
        </p:nvPicPr>
        <p:blipFill>
          <a:blip r:embed="rId1"/>
          <a:stretch>
            <a:fillRect/>
          </a:stretch>
        </p:blipFill>
        <p:spPr>
          <a:xfrm>
            <a:off x="8636819" y="2857500"/>
            <a:ext cx="3553276" cy="4000500"/>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75000"/>
                    <a:lumOff val="25000"/>
                  </a:schemeClr>
                </a:solidFill>
                <a:uFillTx/>
                <a:latin typeface="微软雅黑"/>
                <a:ea typeface="微软雅黑"/>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4"/>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微软雅黑"/>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5"/>
            </p:custDataLst>
          </p:nvPr>
        </p:nvSpPr>
        <p:spPr>
          <a:xfrm>
            <a:off x="6238877" y="952508"/>
            <a:ext cx="5283242" cy="5388907"/>
          </a:xfrm>
        </p:spPr>
        <p:txBody>
          <a:bodyPr>
            <a:noAutofit/>
          </a:bodyPr>
          <a:lstStyle>
            <a:lvl1pPr>
              <a:defRPr sz="1600">
                <a:latin typeface="微软雅黑"/>
                <a:ea typeface="微软雅黑"/>
              </a:defRPr>
            </a:lvl1pPr>
            <a:lvl2pPr>
              <a:defRPr sz="1600">
                <a:latin typeface="微软雅黑"/>
                <a:ea typeface="微软雅黑"/>
              </a:defRPr>
            </a:lvl2pPr>
            <a:lvl3pPr>
              <a:defRPr sz="1600">
                <a:latin typeface="微软雅黑"/>
                <a:ea typeface="微软雅黑"/>
              </a:defRPr>
            </a:lvl3pPr>
            <a:lvl4pPr>
              <a:defRPr sz="1600">
                <a:latin typeface="微软雅黑"/>
                <a:ea typeface="微软雅黑"/>
              </a:defRPr>
            </a:lvl4pPr>
            <a:lvl5pPr>
              <a:defRPr sz="1600">
                <a:latin typeface="微软雅黑"/>
                <a:ea typeface="微软雅黑"/>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6"/>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6" name="页脚占位符 5"/>
          <p:cNvSpPr>
            <a:spLocks noGrp="1"/>
          </p:cNvSpPr>
          <p:nvPr>
            <p:ph type="ftr" sz="quarter" idx="11"/>
            <p:custDataLst>
              <p:tags r:id="rId7"/>
            </p:custDataLst>
          </p:nvPr>
        </p:nvSpPr>
        <p:spPr/>
        <p:txBody>
          <a:bodyPr/>
          <a:lstStyle>
            <a:lvl1pPr>
              <a:defRPr>
                <a:latin typeface="微软雅黑"/>
                <a:ea typeface="微软雅黑"/>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8636819" y="2857500"/>
            <a:ext cx="3553276" cy="4000500"/>
          </a:xfrm>
          <a:prstGeom prst="rect">
            <a:avLst/>
          </a:prstGeom>
        </p:spPr>
      </p:pic>
      <p:sp>
        <p:nvSpPr>
          <p:cNvPr id="2" name="标题 1"/>
          <p:cNvSpPr>
            <a:spLocks noGrp="1"/>
          </p:cNvSpPr>
          <p:nvPr>
            <p:ph type="title"/>
            <p:custDataLst>
              <p:tags r:id="rId3"/>
            </p:custDataLst>
          </p:nvPr>
        </p:nvSpPr>
        <p:spPr>
          <a:xfrm>
            <a:off x="65972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75000"/>
                    <a:lumOff val="25000"/>
                  </a:schemeClr>
                </a:solidFill>
                <a:uFillTx/>
                <a:latin typeface="微软雅黑"/>
                <a:ea typeface="微软雅黑"/>
                <a:cs typeface="+mj-cs"/>
                <a:sym typeface="+mn-ea"/>
              </a:defRPr>
            </a:lvl1pPr>
          </a:lstStyle>
          <a:p>
            <a:pPr lvl="0"/>
            <a:r>
              <a:rPr>
                <a:sym typeface="+mn-ea"/>
              </a:rPr>
              <a:t>单击此处编辑母版标题样式</a:t>
            </a:r>
          </a:p>
        </p:txBody>
      </p:sp>
      <p:sp>
        <p:nvSpPr>
          <p:cNvPr id="3" name="文本占位符 2"/>
          <p:cNvSpPr>
            <a:spLocks noGrp="1"/>
          </p:cNvSpPr>
          <p:nvPr>
            <p:ph type="body" idx="1" hasCustomPrompt="1"/>
            <p:custDataLst>
              <p:tags r:id="rId4"/>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微软雅黑"/>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4" name="内容占位符 3"/>
          <p:cNvSpPr>
            <a:spLocks noGrp="1"/>
          </p:cNvSpPr>
          <p:nvPr>
            <p:ph sz="half" idx="2"/>
            <p:custDataLst>
              <p:tags r:id="rId5"/>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微软雅黑"/>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solidFill>
                <a:uFillTx/>
                <a:latin typeface="微软雅黑"/>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7"/>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微软雅黑"/>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7" name="日期占位符 6"/>
          <p:cNvSpPr>
            <a:spLocks noGrp="1"/>
          </p:cNvSpPr>
          <p:nvPr>
            <p:ph type="dt" sz="half" idx="10"/>
            <p:custDataLst>
              <p:tags r:id="rId8"/>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8" name="页脚占位符 7"/>
          <p:cNvSpPr>
            <a:spLocks noGrp="1"/>
          </p:cNvSpPr>
          <p:nvPr>
            <p:ph type="ftr" sz="quarter" idx="11"/>
            <p:custDataLst>
              <p:tags r:id="rId9"/>
            </p:custDataLst>
          </p:nvPr>
        </p:nvSpPr>
        <p:spPr/>
        <p:txBody>
          <a:bodyPr/>
          <a:lstStyle>
            <a:lvl1pPr>
              <a:defRPr>
                <a:latin typeface="微软雅黑"/>
                <a:ea typeface="微软雅黑"/>
              </a:defRPr>
            </a:lvl1pPr>
          </a:lstStyle>
          <a:p>
            <a:endParaRPr lang="zh-CN" altLang="en-US"/>
          </a:p>
        </p:txBody>
      </p:sp>
      <p:sp>
        <p:nvSpPr>
          <p:cNvPr id="9" name="灯片编号占位符 8"/>
          <p:cNvSpPr>
            <a:spLocks noGrp="1"/>
          </p:cNvSpPr>
          <p:nvPr>
            <p:ph type="sldNum" sz="quarter" idx="12"/>
            <p:custDataLst>
              <p:tags r:id="rId10"/>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75000"/>
                    <a:lumOff val="25000"/>
                  </a:schemeClr>
                </a:solidFill>
                <a:uFillTx/>
                <a:latin typeface="微软雅黑"/>
                <a:ea typeface="微软雅黑"/>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3"/>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
        <p:nvSpPr>
          <p:cNvPr id="6" name="矩形 5"/>
          <p:cNvSpPr/>
          <p:nvPr>
            <p:custDataLst>
              <p:tags r:id="rId5"/>
            </p:custDataLst>
          </p:nvPr>
        </p:nvSpPr>
        <p:spPr>
          <a:xfrm>
            <a:off x="2173912" y="1658694"/>
            <a:ext cx="7844176" cy="3540612"/>
          </a:xfrm>
          <a:prstGeom prst="rect">
            <a:avLst/>
          </a:prstGeom>
          <a:solidFill>
            <a:schemeClr val="bg1"/>
          </a:solidFill>
          <a:ln w="38100">
            <a:solidFill>
              <a:schemeClr val="accent2">
                <a:alpha val="3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solidFill>
              <a:latin typeface="微软雅黑"/>
              <a:ea typeface="微软雅黑"/>
            </a:endParaRPr>
          </a:p>
        </p:txBody>
      </p:sp>
      <p:pic>
        <p:nvPicPr>
          <p:cNvPr id="7" name="图片 6"/>
          <p:cNvPicPr>
            <a:picLocks noChangeAspect="1"/>
          </p:cNvPicPr>
          <p:nvPr>
            <p:custDataLst>
              <p:tags r:id="rId7"/>
            </p:custDataLst>
          </p:nvPr>
        </p:nvPicPr>
        <p:blipFill>
          <a:blip r:embed="rId6"/>
          <a:stretch>
            <a:fillRect/>
          </a:stretch>
        </p:blipFill>
        <p:spPr>
          <a:xfrm rot="1349622">
            <a:off x="9238227" y="4093575"/>
            <a:ext cx="1351203" cy="1323439"/>
          </a:xfrm>
          <a:prstGeom prst="rect">
            <a:avLst/>
          </a:prstGeom>
        </p:spPr>
      </p:pic>
      <p:pic>
        <p:nvPicPr>
          <p:cNvPr id="8" name="图片 7"/>
          <p:cNvPicPr>
            <a:picLocks noChangeAspect="1"/>
          </p:cNvPicPr>
          <p:nvPr>
            <p:custDataLst>
              <p:tags r:id="rId8"/>
            </p:custDataLst>
          </p:nvPr>
        </p:nvPicPr>
        <p:blipFill>
          <a:blip r:embed="rId6"/>
          <a:stretch>
            <a:fillRect/>
          </a:stretch>
        </p:blipFill>
        <p:spPr>
          <a:xfrm rot="12479771">
            <a:off x="1688823" y="1326628"/>
            <a:ext cx="1351203" cy="1323439"/>
          </a:xfrm>
          <a:prstGeom prst="rect">
            <a:avLst/>
          </a:prstGeom>
        </p:spPr>
      </p:pic>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2024/1/4</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pic>
        <p:nvPicPr>
          <p:cNvPr id="33" name="图片 32"/>
          <p:cNvPicPr>
            <a:picLocks noChangeAspect="1"/>
          </p:cNvPicPr>
          <p:nvPr userDrawn="1">
            <p:custDataLst>
              <p:tags r:id="rId2"/>
            </p:custDataLst>
          </p:nvPr>
        </p:nvPicPr>
        <p:blipFill>
          <a:blip r:embed="rId1"/>
          <a:stretch>
            <a:fillRect/>
          </a:stretch>
        </p:blipFill>
        <p:spPr>
          <a:xfrm>
            <a:off x="10078720" y="4478655"/>
            <a:ext cx="2120265" cy="2383790"/>
          </a:xfrm>
          <a:prstGeom prst="rect">
            <a:avLst/>
          </a:prstGeom>
        </p:spPr>
      </p:pic>
      <p:sp>
        <p:nvSpPr>
          <p:cNvPr id="2" name="标题 1"/>
          <p:cNvSpPr>
            <a:spLocks noGrp="1"/>
          </p:cNvSpPr>
          <p:nvPr>
            <p:ph type="title"/>
            <p:custDataLst>
              <p:tags r:id="rId3"/>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75000"/>
                    <a:lumOff val="25000"/>
                  </a:schemeClr>
                </a:solidFill>
                <a:uFillTx/>
                <a:latin typeface="微软雅黑"/>
                <a:ea typeface="微软雅黑"/>
                <a:cs typeface="+mj-cs"/>
                <a:sym typeface="+mn-ea"/>
              </a:defRPr>
            </a:lvl1pPr>
          </a:lstStyle>
          <a:p>
            <a:pPr lvl="0"/>
            <a:r>
              <a:rPr>
                <a:sym typeface="+mn-ea"/>
              </a:rPr>
              <a:t>单击此处编辑母版标题样式</a:t>
            </a:r>
          </a:p>
        </p:txBody>
      </p:sp>
      <p:sp>
        <p:nvSpPr>
          <p:cNvPr id="3" name="图片占位符 2"/>
          <p:cNvSpPr>
            <a:spLocks noGrp="1"/>
          </p:cNvSpPr>
          <p:nvPr>
            <p:ph type="pic" idx="1"/>
            <p:custDataLst>
              <p:tags r:id="rId4"/>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solidFill>
                <a:uFillTx/>
                <a:latin typeface="微软雅黑"/>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微软雅黑"/>
                <a:ea typeface="微软雅黑"/>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6"/>
            </p:custDataLst>
          </p:nvPr>
        </p:nvSpPr>
        <p:spPr/>
        <p:txBody>
          <a:bodyPr/>
          <a:lstStyle>
            <a:lvl1pPr>
              <a:defRPr>
                <a:latin typeface="微软雅黑"/>
                <a:ea typeface="微软雅黑"/>
              </a:defRPr>
            </a:lvl1pPr>
          </a:lstStyle>
          <a:p>
            <a:fld id="{9EFD9D74-47D9-4702-A33C-335B63B48DBF}" type="datetimeFigureOut">
              <a:rPr lang="zh-CN" altLang="en-US" smtClean="0"/>
              <a:t>2024/1/4</a:t>
            </a:fld>
            <a:endParaRPr lang="zh-CN" altLang="en-US"/>
          </a:p>
        </p:txBody>
      </p:sp>
      <p:sp>
        <p:nvSpPr>
          <p:cNvPr id="6" name="页脚占位符 5"/>
          <p:cNvSpPr>
            <a:spLocks noGrp="1"/>
          </p:cNvSpPr>
          <p:nvPr>
            <p:ph type="ftr" sz="quarter" idx="11"/>
            <p:custDataLst>
              <p:tags r:id="rId7"/>
            </p:custDataLst>
          </p:nvPr>
        </p:nvSpPr>
        <p:spPr/>
        <p:txBody>
          <a:bodyPr/>
          <a:lstStyle>
            <a:lvl1pPr>
              <a:defRPr>
                <a:latin typeface="微软雅黑"/>
                <a:ea typeface="微软雅黑"/>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defRPr>
                <a:latin typeface="微软雅黑"/>
                <a:ea typeface="微软雅黑"/>
              </a:defRPr>
            </a:lvl1pPr>
          </a:lstStyle>
          <a:p>
            <a:fld id="{FABC47A4-756D-490B-A52F-7D9E2C9FC05F}" type="slidenum">
              <a:rPr lang="zh-CN" altLang="en-US" smtClean="0"/>
              <a:t>‹#›</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xfrm>
      </p:grpSpPr>
      <p:pic>
        <p:nvPicPr>
          <p:cNvPr id="33" name="图片 32"/>
          <p:cNvPicPr>
            <a:picLocks noChangeAspect="1"/>
          </p:cNvPicPr>
          <p:nvPr userDrawn="1">
            <p:custDataLst>
              <p:tags r:id="rId2"/>
            </p:custDataLst>
          </p:nvPr>
        </p:nvPicPr>
        <p:blipFill>
          <a:blip r:embed="rId1"/>
          <a:stretch>
            <a:fillRect/>
          </a:stretch>
        </p:blipFill>
        <p:spPr>
          <a:xfrm rot="10800000">
            <a:off x="-10160" y="0"/>
            <a:ext cx="2259965" cy="2540635"/>
          </a:xfrm>
          <a:prstGeom prst="rect">
            <a:avLst/>
          </a:prstGeom>
        </p:spPr>
      </p:pic>
      <p:sp>
        <p:nvSpPr>
          <p:cNvPr id="2" name="竖排标题 1"/>
          <p:cNvSpPr>
            <a:spLocks noGrp="1"/>
          </p:cNvSpPr>
          <p:nvPr>
            <p:ph type="title" orient="vert"/>
            <p:custDataLst>
              <p:tags r:id="rId3"/>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0" normalizeH="0" baseline="0" noProof="1">
                <a:solidFill>
                  <a:schemeClr val="tx1">
                    <a:lumMod val="75000"/>
                    <a:lumOff val="25000"/>
                  </a:schemeClr>
                </a:solidFill>
                <a:uFillTx/>
                <a:latin typeface="微软雅黑"/>
                <a:ea typeface="微软雅黑"/>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4"/>
            </p:custDataLst>
          </p:nvPr>
        </p:nvSpPr>
        <p:spPr>
          <a:xfrm>
            <a:off x="669925" y="952500"/>
            <a:ext cx="9828101" cy="5388907"/>
          </a:xfrm>
        </p:spPr>
        <p:txBody>
          <a:bodyPr vert="eaVert"/>
          <a:lstStyle>
            <a:lvl1pPr indent="0" eaLnBrk="1" fontAlgn="auto" latinLnBrk="0" hangingPunct="1">
              <a:defRPr>
                <a:latin typeface="微软雅黑"/>
                <a:ea typeface="微软雅黑"/>
              </a:defRPr>
            </a:lvl1pPr>
            <a:lvl2pPr indent="0" eaLnBrk="1" fontAlgn="auto" latinLnBrk="0" hangingPunct="1">
              <a:defRPr>
                <a:latin typeface="微软雅黑"/>
                <a:ea typeface="微软雅黑"/>
              </a:defRPr>
            </a:lvl2pPr>
            <a:lvl3pPr indent="0" eaLnBrk="1" fontAlgn="auto" latinLnBrk="0" hangingPunct="1">
              <a:defRPr>
                <a:latin typeface="微软雅黑"/>
                <a:ea typeface="微软雅黑"/>
              </a:defRPr>
            </a:lvl3pPr>
            <a:lvl4pPr indent="0" eaLnBrk="1" fontAlgn="auto" latinLnBrk="0" hangingPunct="1">
              <a:defRPr>
                <a:latin typeface="微软雅黑"/>
                <a:ea typeface="微软雅黑"/>
              </a:defRPr>
            </a:lvl4pPr>
            <a:lvl5pPr indent="0" eaLnBrk="1" fontAlgn="auto" latinLnBrk="0" hangingPunct="1">
              <a:defRPr>
                <a:latin typeface="微软雅黑"/>
                <a:ea typeface="微软雅黑"/>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5"/>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5" name="页脚占位符 4"/>
          <p:cNvSpPr>
            <a:spLocks noGrp="1"/>
          </p:cNvSpPr>
          <p:nvPr>
            <p:ph type="ftr" sz="quarter" idx="11"/>
            <p:custDataLst>
              <p:tags r:id="rId6"/>
            </p:custDataLst>
          </p:nvPr>
        </p:nvSpPr>
        <p:spPr/>
        <p:txBody>
          <a:bodyPr/>
          <a:lstStyle>
            <a:lvl1pPr>
              <a:defRPr>
                <a:latin typeface="微软雅黑"/>
                <a:ea typeface="微软雅黑"/>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solidFill>
          <a:schemeClr val="bg2"/>
        </a:solidFill>
        <a:effectLst/>
      </p:bgPr>
    </p:bg>
    <p:spTree>
      <p:nvGrpSpPr>
        <p:cNvPr id="1" name=""/>
        <p:cNvGrpSpPr/>
        <p:nvPr/>
      </p:nvGrpSpPr>
      <p:grpSpPr>
        <a:xfrm>
          <a:off x="0" y="0"/>
          <a:ext cx="0" cy="0"/>
        </a:xfrm>
      </p:grpSpPr>
      <p:pic>
        <p:nvPicPr>
          <p:cNvPr id="8" name="图片 7"/>
          <p:cNvPicPr>
            <a:picLocks noChangeAspect="1"/>
          </p:cNvPicPr>
          <p:nvPr userDrawn="1">
            <p:custDataLst>
              <p:tags r:id="rId2"/>
            </p:custDataLst>
          </p:nvPr>
        </p:nvPicPr>
        <p:blipFill>
          <a:blip r:embed="rId1"/>
          <a:stretch>
            <a:fillRect/>
          </a:stretch>
        </p:blipFill>
        <p:spPr>
          <a:xfrm>
            <a:off x="8636819" y="2857500"/>
            <a:ext cx="3553276" cy="4000500"/>
          </a:xfrm>
          <a:prstGeom prst="rect">
            <a:avLst/>
          </a:prstGeom>
        </p:spPr>
      </p:pic>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6"/>
            </p:custDataLst>
          </p:nvPr>
        </p:nvSpPr>
        <p:spPr>
          <a:xfrm>
            <a:off x="669930" y="952508"/>
            <a:ext cx="10852237" cy="538890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pic>
        <p:nvPicPr>
          <p:cNvPr id="7" name="图片 6"/>
          <p:cNvPicPr>
            <a:picLocks noChangeAspect="1"/>
          </p:cNvPicPr>
          <p:nvPr>
            <p:custDataLst>
              <p:tags r:id="rId5"/>
            </p:custDataLst>
          </p:nvPr>
        </p:nvPicPr>
        <p:blipFill>
          <a:blip r:embed="rId4"/>
          <a:stretch>
            <a:fillRect/>
          </a:stretch>
        </p:blipFill>
        <p:spPr>
          <a:xfrm>
            <a:off x="9456527" y="3783089"/>
            <a:ext cx="2735473" cy="3074911"/>
          </a:xfrm>
          <a:prstGeom prst="rect">
            <a:avLst/>
          </a:prstGeom>
        </p:spPr>
      </p:pic>
      <p:pic>
        <p:nvPicPr>
          <p:cNvPr id="8" name="图片 7"/>
          <p:cNvPicPr>
            <a:picLocks noChangeAspect="1"/>
          </p:cNvPicPr>
          <p:nvPr>
            <p:custDataLst>
              <p:tags r:id="rId6"/>
            </p:custDataLst>
          </p:nvPr>
        </p:nvPicPr>
        <p:blipFill>
          <a:blip r:embed="rId4"/>
          <a:stretch>
            <a:fillRect/>
          </a:stretch>
        </p:blipFill>
        <p:spPr>
          <a:xfrm rot="10800000">
            <a:off x="0" y="0"/>
            <a:ext cx="2735473" cy="3074911"/>
          </a:xfrm>
          <a:prstGeom prst="rect">
            <a:avLst/>
          </a:prstGeom>
        </p:spPr>
      </p:pic>
      <p:sp>
        <p:nvSpPr>
          <p:cNvPr id="9" name="矩形 8"/>
          <p:cNvSpPr/>
          <p:nvPr>
            <p:custDataLst>
              <p:tags r:id="rId7"/>
            </p:custDataLst>
          </p:nvPr>
        </p:nvSpPr>
        <p:spPr>
          <a:xfrm>
            <a:off x="3552371" y="1823125"/>
            <a:ext cx="5087258" cy="2892890"/>
          </a:xfrm>
          <a:prstGeom prst="rect">
            <a:avLst/>
          </a:prstGeom>
          <a:noFill/>
          <a:ln w="38100">
            <a:solidFill>
              <a:schemeClr val="accent2">
                <a:alpha val="3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10" name="组合 9"/>
          <p:cNvGrpSpPr/>
          <p:nvPr>
            <p:custDataLst>
              <p:tags r:id="rId8"/>
            </p:custDataLst>
          </p:nvPr>
        </p:nvGrpSpPr>
        <p:grpSpPr>
          <a:xfrm>
            <a:off x="3552371" y="1805851"/>
            <a:ext cx="1131462" cy="1131462"/>
            <a:chOff x="4492171" y="2097770"/>
            <a:chExt cx="950686" cy="950686"/>
          </a:xfrm>
        </p:grpSpPr>
        <p:cxnSp>
          <p:nvCxnSpPr>
            <p:cNvPr id="11" name="直接连接符 10"/>
            <p:cNvCxnSpPr/>
            <p:nvPr>
              <p:custDataLst>
                <p:tags r:id="rId9"/>
              </p:custDataLst>
            </p:nvPr>
          </p:nvCxnSpPr>
          <p:spPr>
            <a:xfrm>
              <a:off x="4492171" y="2112284"/>
              <a:ext cx="95068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0"/>
              </p:custDataLst>
            </p:nvPr>
          </p:nvCxnSpPr>
          <p:spPr>
            <a:xfrm rot="16200000">
              <a:off x="4016828" y="2573113"/>
              <a:ext cx="95068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custDataLst>
              <p:tags r:id="rId11"/>
            </p:custDataLst>
          </p:nvPr>
        </p:nvGrpSpPr>
        <p:grpSpPr>
          <a:xfrm flipH="1" flipV="1">
            <a:off x="7508167" y="3601827"/>
            <a:ext cx="1131462" cy="1131462"/>
            <a:chOff x="4492171" y="2097770"/>
            <a:chExt cx="950686" cy="950686"/>
          </a:xfrm>
        </p:grpSpPr>
        <p:cxnSp>
          <p:nvCxnSpPr>
            <p:cNvPr id="14" name="直接连接符 13"/>
            <p:cNvCxnSpPr/>
            <p:nvPr>
              <p:custDataLst>
                <p:tags r:id="rId12"/>
              </p:custDataLst>
            </p:nvPr>
          </p:nvCxnSpPr>
          <p:spPr>
            <a:xfrm>
              <a:off x="4492171" y="2112284"/>
              <a:ext cx="95068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3"/>
              </p:custDataLst>
            </p:nvPr>
          </p:nvCxnSpPr>
          <p:spPr>
            <a:xfrm rot="16200000">
              <a:off x="4016828" y="2573113"/>
              <a:ext cx="95068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hasCustomPrompt="1"/>
            <p:custDataLst>
              <p:tags r:id="rId14"/>
            </p:custDataLst>
          </p:nvPr>
        </p:nvSpPr>
        <p:spPr>
          <a:xfrm>
            <a:off x="3587486" y="2506670"/>
            <a:ext cx="5030255" cy="1525800"/>
          </a:xfrm>
        </p:spPr>
        <p:txBody>
          <a:bodyPr vert="horz" lIns="101600" tIns="38100" rIns="25400" bIns="38100" rtlCol="0" anchor="ctr" anchorCtr="0">
            <a:noAutofit/>
          </a:bodyPr>
          <a:lstStyle>
            <a:lvl1pPr marL="0" marR="0" algn="ctr" defTabSz="914400" rtl="0" eaLnBrk="1" fontAlgn="auto" latinLnBrk="0" hangingPunct="1">
              <a:lnSpc>
                <a:spcPct val="130000"/>
              </a:lnSpc>
              <a:buNone/>
              <a:defRPr kumimoji="0" lang="zh-CN" altLang="en-US" sz="7200" b="1" i="0" u="none" strike="noStrike" kern="1200" cap="none" spc="0" normalizeH="0" baseline="0" noProof="1">
                <a:solidFill>
                  <a:schemeClr val="accent1"/>
                </a:solidFill>
                <a:uFillTx/>
                <a:latin typeface="微软雅黑"/>
                <a:ea typeface="汉仪旗黑-85S" panose="00020600040101010101" pitchFamily="18" charset="-122"/>
                <a:cs typeface="+mj-cs"/>
                <a:sym typeface="+mn-ea"/>
              </a:defRPr>
            </a:lvl1pPr>
          </a:lstStyle>
          <a:p>
            <a:pPr lvl="0"/>
            <a:r>
              <a:rPr>
                <a:sym typeface="+mn-ea"/>
              </a:rPr>
              <a:t>编辑标题</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solidFill>
          <a:schemeClr val="bg2"/>
        </a:solidFill>
        <a:effectLst/>
      </p:bgPr>
    </p:bg>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lvl1pPr>
              <a:defRPr baseline="0">
                <a:solidFill>
                  <a:schemeClr val="tx1">
                    <a:lumMod val="75000"/>
                    <a:lumOff val="25000"/>
                  </a:schemeClr>
                </a:solidFill>
                <a:latin typeface="微软雅黑"/>
                <a:ea typeface="微软雅黑"/>
              </a:defRPr>
            </a:lvl1pPr>
          </a:lstStyle>
          <a:p>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pic>
        <p:nvPicPr>
          <p:cNvPr id="8" name="图片 7"/>
          <p:cNvPicPr>
            <a:picLocks noChangeAspect="1"/>
          </p:cNvPicPr>
          <p:nvPr userDrawn="1">
            <p:custDataLst>
              <p:tags r:id="rId6"/>
            </p:custDataLst>
          </p:nvPr>
        </p:nvPicPr>
        <p:blipFill>
          <a:blip r:embed="rId5"/>
          <a:stretch>
            <a:fillRect/>
          </a:stretch>
        </p:blipFill>
        <p:spPr>
          <a:xfrm>
            <a:off x="0" y="0"/>
            <a:ext cx="1585595" cy="1783715"/>
          </a:xfrm>
          <a:prstGeom prst="rect">
            <a:avLst/>
          </a:prstGeom>
        </p:spPr>
      </p:pic>
      <p:pic>
        <p:nvPicPr>
          <p:cNvPr id="9" name="图片 8"/>
          <p:cNvPicPr>
            <a:picLocks noChangeAspect="1"/>
          </p:cNvPicPr>
          <p:nvPr userDrawn="1">
            <p:custDataLst>
              <p:tags r:id="rId8"/>
            </p:custDataLst>
          </p:nvPr>
        </p:nvPicPr>
        <p:blipFill>
          <a:blip r:embed="rId7"/>
          <a:stretch>
            <a:fillRect/>
          </a:stretch>
        </p:blipFill>
        <p:spPr>
          <a:xfrm>
            <a:off x="10257790" y="4682490"/>
            <a:ext cx="1932305" cy="2175510"/>
          </a:xfrm>
          <a:prstGeom prst="rect">
            <a:avLst/>
          </a:prstGeom>
        </p:spPr>
      </p:pic>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pic>
        <p:nvPicPr>
          <p:cNvPr id="6" name="图片 5"/>
          <p:cNvPicPr>
            <a:picLocks noChangeAspect="1"/>
          </p:cNvPicPr>
          <p:nvPr userDrawn="1">
            <p:custDataLst>
              <p:tags r:id="rId2"/>
            </p:custDataLst>
          </p:nvPr>
        </p:nvPicPr>
        <p:blipFill>
          <a:blip r:embed="rId1"/>
          <a:stretch>
            <a:fillRect/>
          </a:stretch>
        </p:blipFill>
        <p:spPr>
          <a:xfrm>
            <a:off x="0" y="0"/>
            <a:ext cx="1585595" cy="1783715"/>
          </a:xfrm>
          <a:prstGeom prst="rect">
            <a:avLst/>
          </a:prstGeom>
        </p:spPr>
      </p:pic>
      <p:pic>
        <p:nvPicPr>
          <p:cNvPr id="9" name="图片 8"/>
          <p:cNvPicPr>
            <a:picLocks noChangeAspect="1"/>
          </p:cNvPicPr>
          <p:nvPr userDrawn="1">
            <p:custDataLst>
              <p:tags r:id="rId4"/>
            </p:custDataLst>
          </p:nvPr>
        </p:nvPicPr>
        <p:blipFill>
          <a:blip r:embed="rId3"/>
          <a:stretch>
            <a:fillRect/>
          </a:stretch>
        </p:blipFill>
        <p:spPr>
          <a:xfrm>
            <a:off x="10257790" y="4682490"/>
            <a:ext cx="1932305" cy="2175510"/>
          </a:xfrm>
          <a:prstGeom prst="rect">
            <a:avLst/>
          </a:prstGeom>
        </p:spPr>
      </p:pic>
      <p:sp>
        <p:nvSpPr>
          <p:cNvPr id="8" name="矩形 7"/>
          <p:cNvSpPr/>
          <p:nvPr userDrawn="1">
            <p:custDataLst>
              <p:tags r:id="rId5"/>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a:ea typeface="微软雅黑"/>
            </a:endParaRPr>
          </a:p>
        </p:txBody>
      </p:sp>
      <p:sp>
        <p:nvSpPr>
          <p:cNvPr id="2" name="标题 1"/>
          <p:cNvSpPr>
            <a:spLocks noGrp="1"/>
          </p:cNvSpPr>
          <p:nvPr>
            <p:ph type="title" hasCustomPrompt="1"/>
            <p:custDataLst>
              <p:tags r:id="rId6"/>
            </p:custDataLst>
          </p:nvPr>
        </p:nvSpPr>
        <p:spPr>
          <a:xfrm>
            <a:off x="1281600" y="1249200"/>
            <a:ext cx="9626400" cy="723600"/>
          </a:xfrm>
        </p:spPr>
        <p:txBody>
          <a:bodyPr anchor="ctr"/>
          <a:lstStyle>
            <a:lvl1pPr>
              <a:defRPr sz="3200" baseline="0">
                <a:solidFill>
                  <a:schemeClr val="tx1">
                    <a:lumMod val="75000"/>
                    <a:lumOff val="25000"/>
                  </a:schemeClr>
                </a:solidFill>
                <a:latin typeface="微软雅黑"/>
                <a:ea typeface="微软雅黑"/>
              </a:defRPr>
            </a:lvl1pPr>
          </a:lstStyle>
          <a:p>
            <a:r>
              <a:rPr lang="zh-CN" altLang="en-US"/>
              <a:t>单击此处编辑标题</a:t>
            </a:r>
          </a:p>
        </p:txBody>
      </p:sp>
      <p:sp>
        <p:nvSpPr>
          <p:cNvPr id="7" name="内容占位符 6"/>
          <p:cNvSpPr>
            <a:spLocks noGrp="1"/>
          </p:cNvSpPr>
          <p:nvPr>
            <p:ph sz="quarter" idx="13"/>
            <p:custDataLst>
              <p:tags r:id="rId7"/>
            </p:custDataLst>
          </p:nvPr>
        </p:nvSpPr>
        <p:spPr>
          <a:xfrm>
            <a:off x="1281113" y="2163600"/>
            <a:ext cx="9626600" cy="3445200"/>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sym typeface="+mn-ea"/>
              </a:rPr>
              <a:t>第</a:t>
            </a:r>
            <a:r>
              <a:rPr lang="zh-CN" altLang="en-US"/>
              <a:t>四级</a:t>
            </a:r>
          </a:p>
          <a:p>
            <a:pPr lvl="4"/>
            <a:r>
              <a:rPr lang="zh-CN" altLang="en-US">
                <a:sym typeface="+mn-ea"/>
              </a:rPr>
              <a:t>第</a:t>
            </a:r>
            <a:r>
              <a:rPr lang="zh-CN" altLang="en-US"/>
              <a:t>五级</a:t>
            </a:r>
          </a:p>
        </p:txBody>
      </p:sp>
      <p:sp>
        <p:nvSpPr>
          <p:cNvPr id="3" name="日期占位符 2"/>
          <p:cNvSpPr>
            <a:spLocks noGrp="1"/>
          </p:cNvSpPr>
          <p:nvPr>
            <p:ph type="dt" sz="half" idx="10"/>
            <p:custDataLst>
              <p:tags r:id="rId8"/>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latin typeface="微软雅黑"/>
              <a:ea typeface="微软雅黑"/>
              <a:sym typeface="+mn-ea"/>
            </a:endParaRPr>
          </a:p>
        </p:txBody>
      </p:sp>
      <p:pic>
        <p:nvPicPr>
          <p:cNvPr id="11" name="图片 10"/>
          <p:cNvPicPr>
            <a:picLocks noChangeAspect="1"/>
          </p:cNvPicPr>
          <p:nvPr userDrawn="1">
            <p:custDataLst>
              <p:tags r:id="rId3"/>
            </p:custDataLst>
          </p:nvPr>
        </p:nvPicPr>
        <p:blipFill>
          <a:blip r:embed="rId2"/>
          <a:stretch>
            <a:fillRect/>
          </a:stretch>
        </p:blipFill>
        <p:spPr>
          <a:xfrm rot="10800000">
            <a:off x="-635" y="0"/>
            <a:ext cx="1494790" cy="1680845"/>
          </a:xfrm>
          <a:prstGeom prst="rect">
            <a:avLst/>
          </a:prstGeom>
        </p:spPr>
      </p:pic>
      <p:pic>
        <p:nvPicPr>
          <p:cNvPr id="10" name="图片 9"/>
          <p:cNvPicPr>
            <a:picLocks noChangeAspect="1"/>
          </p:cNvPicPr>
          <p:nvPr userDrawn="1">
            <p:custDataLst>
              <p:tags r:id="rId5"/>
            </p:custDataLst>
          </p:nvPr>
        </p:nvPicPr>
        <p:blipFill>
          <a:blip r:embed="rId4"/>
          <a:stretch>
            <a:fillRect/>
          </a:stretch>
        </p:blipFill>
        <p:spPr>
          <a:xfrm>
            <a:off x="8636819" y="2857500"/>
            <a:ext cx="3553276" cy="4000500"/>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lstStyle>
            <a:lvl1pPr>
              <a:defRPr sz="3600" baseline="0">
                <a:solidFill>
                  <a:schemeClr val="tx1">
                    <a:lumMod val="75000"/>
                    <a:lumOff val="25000"/>
                  </a:schemeClr>
                </a:solidFill>
                <a:latin typeface="微软雅黑"/>
                <a:ea typeface="微软雅黑"/>
              </a:defRPr>
            </a:lvl1pPr>
          </a:lstStyle>
          <a:p>
            <a:r>
              <a:rPr lang="zh-CN" altLang="en-US"/>
              <a:t>单击编辑标题</a:t>
            </a:r>
          </a:p>
        </p:txBody>
      </p:sp>
      <p:sp>
        <p:nvSpPr>
          <p:cNvPr id="3" name="日期占位符 2"/>
          <p:cNvSpPr>
            <a:spLocks noGrp="1"/>
          </p:cNvSpPr>
          <p:nvPr>
            <p:ph type="dt" sz="half" idx="10"/>
            <p:custDataLst>
              <p:tags r:id="rId7"/>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sym typeface="+mn-ea"/>
              </a:rPr>
              <a:t>第</a:t>
            </a:r>
            <a:r>
              <a:rPr lang="zh-CN" altLang="en-US"/>
              <a:t>二级</a:t>
            </a:r>
          </a:p>
          <a:p>
            <a:pPr lvl="2"/>
            <a:r>
              <a:rPr lang="zh-CN" altLang="en-US">
                <a:sym typeface="+mn-ea"/>
              </a:rPr>
              <a:t>第</a:t>
            </a:r>
            <a:r>
              <a:rPr lang="zh-CN" altLang="en-US"/>
              <a:t>三级</a:t>
            </a:r>
          </a:p>
          <a:p>
            <a:pPr lvl="3"/>
            <a:r>
              <a:rPr lang="zh-CN" altLang="en-US">
                <a:sym typeface="+mn-ea"/>
              </a:rPr>
              <a:t>第</a:t>
            </a:r>
            <a:r>
              <a:rPr lang="zh-CN" altLang="en-US"/>
              <a:t>四级</a:t>
            </a:r>
          </a:p>
          <a:p>
            <a:pPr lvl="4"/>
            <a:r>
              <a:rPr lang="zh-CN" altLang="en-US">
                <a:sym typeface="+mn-ea"/>
              </a:rPr>
              <a:t>第</a:t>
            </a:r>
            <a:r>
              <a:rPr lang="zh-CN" altLang="en-US"/>
              <a:t>五级</a:t>
            </a:r>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sym typeface="+mn-ea"/>
              </a:rPr>
              <a:t>第</a:t>
            </a:r>
            <a:r>
              <a:rPr lang="zh-CN" altLang="en-US"/>
              <a:t>二级</a:t>
            </a:r>
          </a:p>
          <a:p>
            <a:pPr lvl="2"/>
            <a:r>
              <a:rPr lang="zh-CN" altLang="en-US">
                <a:sym typeface="+mn-ea"/>
              </a:rPr>
              <a:t>第</a:t>
            </a:r>
            <a:r>
              <a:rPr lang="zh-CN" altLang="en-US"/>
              <a:t>三级</a:t>
            </a:r>
          </a:p>
          <a:p>
            <a:pPr lvl="3"/>
            <a:r>
              <a:rPr lang="zh-CN" altLang="en-US">
                <a:sym typeface="+mn-ea"/>
              </a:rPr>
              <a:t>第</a:t>
            </a:r>
            <a:r>
              <a:rPr lang="zh-CN" altLang="en-US"/>
              <a:t>四级</a:t>
            </a:r>
          </a:p>
          <a:p>
            <a:pPr lvl="4"/>
            <a:r>
              <a:rPr lang="zh-CN" altLang="en-US">
                <a:sym typeface="+mn-ea"/>
              </a:rPr>
              <a:t>第</a:t>
            </a:r>
            <a:r>
              <a:rPr lang="zh-CN" altLang="en-US"/>
              <a:t>五级</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latin typeface="微软雅黑"/>
              <a:ea typeface="微软雅黑"/>
              <a:sym typeface="+mn-ea"/>
            </a:endParaRPr>
          </a:p>
        </p:txBody>
      </p:sp>
      <p:pic>
        <p:nvPicPr>
          <p:cNvPr id="12" name="图片 11"/>
          <p:cNvPicPr>
            <a:picLocks noChangeAspect="1"/>
          </p:cNvPicPr>
          <p:nvPr userDrawn="1">
            <p:custDataLst>
              <p:tags r:id="rId3"/>
            </p:custDataLst>
          </p:nvPr>
        </p:nvPicPr>
        <p:blipFill>
          <a:blip r:embed="rId2"/>
          <a:stretch>
            <a:fillRect/>
          </a:stretch>
        </p:blipFill>
        <p:spPr>
          <a:xfrm rot="10800000">
            <a:off x="-635" y="0"/>
            <a:ext cx="1494790" cy="1680845"/>
          </a:xfrm>
          <a:prstGeom prst="rect">
            <a:avLst/>
          </a:prstGeom>
        </p:spPr>
      </p:pic>
      <p:pic>
        <p:nvPicPr>
          <p:cNvPr id="11" name="图片 10"/>
          <p:cNvPicPr>
            <a:picLocks noChangeAspect="1"/>
          </p:cNvPicPr>
          <p:nvPr userDrawn="1">
            <p:custDataLst>
              <p:tags r:id="rId5"/>
            </p:custDataLst>
          </p:nvPr>
        </p:nvPicPr>
        <p:blipFill>
          <a:blip r:embed="rId4"/>
          <a:stretch>
            <a:fillRect/>
          </a:stretch>
        </p:blipFill>
        <p:spPr>
          <a:xfrm>
            <a:off x="8636819" y="2857500"/>
            <a:ext cx="3553276" cy="4000500"/>
          </a:xfrm>
          <a:prstGeom prst="rect">
            <a:avLst/>
          </a:prstGeom>
        </p:spPr>
      </p:pic>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lumMod val="75000"/>
                    <a:lumOff val="25000"/>
                  </a:schemeClr>
                </a:solidFill>
                <a:latin typeface="微软雅黑"/>
                <a:ea typeface="微软雅黑"/>
              </a:defRPr>
            </a:lvl1pPr>
          </a:lstStyle>
          <a:p>
            <a:r>
              <a:rPr lang="zh-CN" altLang="en-US"/>
              <a:t>单击此处编辑母版标题样式</a:t>
            </a:r>
          </a:p>
        </p:txBody>
      </p:sp>
      <p:sp>
        <p:nvSpPr>
          <p:cNvPr id="3" name="日期占位符 2"/>
          <p:cNvSpPr>
            <a:spLocks noGrp="1"/>
          </p:cNvSpPr>
          <p:nvPr>
            <p:ph type="dt" sz="half" idx="10"/>
            <p:custDataLst>
              <p:tags r:id="rId7"/>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latin typeface="微软雅黑"/>
                <a:ea typeface="微软雅黑"/>
              </a:defRPr>
            </a:lvl1pPr>
          </a:lstStyle>
          <a:p>
            <a:pPr lvl="0"/>
            <a:r>
              <a:rPr lang="zh-CN" altLang="en-US"/>
              <a:t>单击此处编辑母版文本样式</a:t>
            </a:r>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sym typeface="+mn-ea"/>
              </a:rPr>
              <a:t>第</a:t>
            </a:r>
            <a:r>
              <a:rPr lang="zh-CN" altLang="en-US"/>
              <a:t>二级</a:t>
            </a:r>
          </a:p>
          <a:p>
            <a:pPr lvl="2"/>
            <a:r>
              <a:rPr lang="zh-CN" altLang="en-US">
                <a:sym typeface="+mn-ea"/>
              </a:rPr>
              <a:t>第</a:t>
            </a:r>
            <a:r>
              <a:rPr lang="zh-CN" altLang="en-US"/>
              <a:t>三级</a:t>
            </a:r>
          </a:p>
          <a:p>
            <a:pPr lvl="3"/>
            <a:r>
              <a:rPr lang="zh-CN" altLang="en-US">
                <a:sym typeface="+mn-ea"/>
              </a:rPr>
              <a:t>第</a:t>
            </a:r>
            <a:r>
              <a:rPr lang="zh-CN" altLang="en-US"/>
              <a:t>四级</a:t>
            </a:r>
          </a:p>
          <a:p>
            <a:pPr lvl="4"/>
            <a:r>
              <a:rPr lang="zh-CN" altLang="en-US">
                <a:sym typeface="+mn-ea"/>
              </a:rPr>
              <a:t>第</a:t>
            </a:r>
            <a:r>
              <a:rPr lang="zh-CN" altLang="en-US"/>
              <a:t>五级</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nvGrpSpPr>
      <p:grpSpPr>
        <a:xfrm>
          <a:off x="0" y="0"/>
          <a:ext cx="0" cy="0"/>
        </a:xfrm>
      </p:grpSpPr>
      <p:pic>
        <p:nvPicPr>
          <p:cNvPr id="33" name="图片 32"/>
          <p:cNvPicPr>
            <a:picLocks noChangeAspect="1"/>
          </p:cNvPicPr>
          <p:nvPr userDrawn="1">
            <p:custDataLst>
              <p:tags r:id="rId2"/>
            </p:custDataLst>
          </p:nvPr>
        </p:nvPicPr>
        <p:blipFill>
          <a:blip r:embed="rId1"/>
          <a:stretch>
            <a:fillRect/>
          </a:stretch>
        </p:blipFill>
        <p:spPr>
          <a:xfrm rot="10800000">
            <a:off x="-635" y="0"/>
            <a:ext cx="1494790" cy="1680845"/>
          </a:xfrm>
          <a:prstGeom prst="rect">
            <a:avLst/>
          </a:prstGeom>
        </p:spPr>
      </p:pic>
      <p:sp>
        <p:nvSpPr>
          <p:cNvPr id="8" name="矩形 7"/>
          <p:cNvSpPr/>
          <p:nvPr userDrawn="1">
            <p:custDataLst>
              <p:tags r:id="rId3"/>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latin typeface="微软雅黑"/>
              <a:ea typeface="微软雅黑"/>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lstStyle>
            <a:lvl1pPr algn="ctr">
              <a:defRPr sz="3200" baseline="0">
                <a:solidFill>
                  <a:schemeClr val="tx1">
                    <a:lumMod val="75000"/>
                    <a:lumOff val="25000"/>
                  </a:schemeClr>
                </a:solidFill>
                <a:latin typeface="微软雅黑"/>
                <a:ea typeface="微软雅黑"/>
              </a:defRPr>
            </a:lvl1pPr>
          </a:lstStyle>
          <a:p>
            <a:r>
              <a:rPr lang="zh-CN" altLang="en-US"/>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sym typeface="+mn-ea"/>
              </a:rPr>
              <a:t>第</a:t>
            </a:r>
            <a:r>
              <a:rPr lang="zh-CN" altLang="en-US"/>
              <a:t>二级</a:t>
            </a:r>
          </a:p>
          <a:p>
            <a:pPr lvl="2"/>
            <a:r>
              <a:rPr lang="zh-CN" altLang="en-US">
                <a:sym typeface="+mn-ea"/>
              </a:rPr>
              <a:t>第</a:t>
            </a:r>
            <a:r>
              <a:rPr lang="zh-CN" altLang="en-US"/>
              <a:t>三级</a:t>
            </a:r>
          </a:p>
          <a:p>
            <a:pPr lvl="3"/>
            <a:r>
              <a:rPr lang="zh-CN" altLang="en-US">
                <a:sym typeface="+mn-ea"/>
              </a:rPr>
              <a:t>第</a:t>
            </a:r>
            <a:r>
              <a:rPr lang="zh-CN" altLang="en-US"/>
              <a:t>四级</a:t>
            </a:r>
          </a:p>
          <a:p>
            <a:pPr lvl="4"/>
            <a:r>
              <a:rPr lang="zh-CN" altLang="en-US">
                <a:sym typeface="+mn-ea"/>
              </a:rPr>
              <a:t>第</a:t>
            </a:r>
            <a:r>
              <a:rPr lang="zh-CN" altLang="en-US"/>
              <a:t>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marL="0" indent="0">
              <a:buNone/>
              <a:defRPr baseline="0">
                <a:latin typeface="微软雅黑"/>
                <a:ea typeface="微软雅黑"/>
              </a:defRPr>
            </a:lvl1pPr>
          </a:lstStyle>
          <a:p>
            <a:pPr lvl="0"/>
            <a:r>
              <a:rPr lang="zh-CN" altLang="en-US"/>
              <a:t>单击此处编辑母版文本样式</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latin typeface="微软雅黑"/>
              <a:ea typeface="微软雅黑"/>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baseline="0">
                <a:solidFill>
                  <a:schemeClr val="tx1">
                    <a:lumMod val="75000"/>
                    <a:lumOff val="25000"/>
                  </a:schemeClr>
                </a:solidFill>
                <a:latin typeface="微软雅黑"/>
                <a:ea typeface="微软雅黑"/>
              </a:defRPr>
            </a:lvl1pPr>
          </a:lstStyle>
          <a:p>
            <a:r>
              <a:rPr lang="zh-CN" altLang="en-US"/>
              <a:t>单击此处编辑母版标题样式</a:t>
            </a:r>
          </a:p>
        </p:txBody>
      </p:sp>
      <p:sp>
        <p:nvSpPr>
          <p:cNvPr id="3" name="日期占位符 2"/>
          <p:cNvSpPr>
            <a:spLocks noGrp="1"/>
          </p:cNvSpPr>
          <p:nvPr>
            <p:ph type="dt" sz="half" idx="10"/>
            <p:custDataLst>
              <p:tags r:id="rId3"/>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sym typeface="+mn-ea"/>
              </a:rPr>
              <a:t>第</a:t>
            </a:r>
            <a:r>
              <a:rPr lang="zh-CN" altLang="en-US"/>
              <a:t>二级</a:t>
            </a:r>
          </a:p>
          <a:p>
            <a:pPr lvl="2"/>
            <a:r>
              <a:rPr lang="zh-CN" altLang="en-US">
                <a:sym typeface="+mn-ea"/>
              </a:rPr>
              <a:t>第</a:t>
            </a:r>
            <a:r>
              <a:rPr lang="zh-CN" altLang="en-US"/>
              <a:t>三级</a:t>
            </a:r>
          </a:p>
          <a:p>
            <a:pPr lvl="3"/>
            <a:r>
              <a:rPr lang="zh-CN" altLang="en-US">
                <a:sym typeface="+mn-ea"/>
              </a:rPr>
              <a:t>第</a:t>
            </a:r>
            <a:r>
              <a:rPr lang="zh-CN" altLang="en-US"/>
              <a:t>四级</a:t>
            </a:r>
          </a:p>
          <a:p>
            <a:pPr lvl="4"/>
            <a:r>
              <a:rPr lang="zh-CN" altLang="en-US">
                <a:sym typeface="+mn-ea"/>
              </a:rPr>
              <a:t>第</a:t>
            </a:r>
            <a:r>
              <a:rPr lang="zh-CN" altLang="en-US"/>
              <a:t>五级</a:t>
            </a:r>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latin typeface="微软雅黑"/>
                <a:ea typeface="微软雅黑"/>
              </a:defRPr>
            </a:lvl1pPr>
            <a:lvl2pPr>
              <a:defRPr baseline="0">
                <a:latin typeface="微软雅黑"/>
                <a:ea typeface="微软雅黑"/>
              </a:defRPr>
            </a:lvl2pPr>
            <a:lvl3pPr>
              <a:defRPr baseline="0">
                <a:latin typeface="微软雅黑"/>
                <a:ea typeface="微软雅黑"/>
              </a:defRPr>
            </a:lvl3pPr>
            <a:lvl4pPr>
              <a:defRPr baseline="0">
                <a:latin typeface="微软雅黑"/>
                <a:ea typeface="微软雅黑"/>
              </a:defRPr>
            </a:lvl4pPr>
            <a:lvl5pPr>
              <a:defRPr baseline="0">
                <a:latin typeface="微软雅黑"/>
                <a:ea typeface="微软雅黑"/>
              </a:defRPr>
            </a:lvl5pPr>
          </a:lstStyle>
          <a:p>
            <a:pPr lvl="0"/>
            <a:r>
              <a:rPr lang="zh-CN" altLang="en-US"/>
              <a:t>单击此处编辑母版文本样式</a:t>
            </a:r>
          </a:p>
          <a:p>
            <a:pPr lvl="1"/>
            <a:r>
              <a:rPr lang="zh-CN" altLang="en-US">
                <a:sym typeface="+mn-ea"/>
              </a:rPr>
              <a:t>第</a:t>
            </a:r>
            <a:r>
              <a:rPr lang="zh-CN" altLang="en-US"/>
              <a:t>二级</a:t>
            </a:r>
          </a:p>
          <a:p>
            <a:pPr lvl="2"/>
            <a:r>
              <a:rPr lang="zh-CN" altLang="en-US">
                <a:sym typeface="+mn-ea"/>
              </a:rPr>
              <a:t>第</a:t>
            </a:r>
            <a:r>
              <a:rPr lang="zh-CN" altLang="en-US"/>
              <a:t>三级</a:t>
            </a:r>
          </a:p>
          <a:p>
            <a:pPr lvl="3"/>
            <a:r>
              <a:rPr lang="zh-CN" altLang="en-US">
                <a:sym typeface="+mn-ea"/>
              </a:rPr>
              <a:t>第</a:t>
            </a:r>
            <a:r>
              <a:rPr lang="zh-CN" altLang="en-US"/>
              <a:t>四级</a:t>
            </a:r>
          </a:p>
          <a:p>
            <a:pPr lvl="4"/>
            <a:r>
              <a:rPr lang="zh-CN" altLang="en-US">
                <a:sym typeface="+mn-ea"/>
              </a:rPr>
              <a:t>第</a:t>
            </a:r>
            <a:r>
              <a:rPr lang="zh-CN" altLang="en-US"/>
              <a:t>五级</a:t>
            </a:r>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latin typeface="微软雅黑"/>
                <a:ea typeface="微软雅黑"/>
              </a:defRPr>
            </a:lvl1pPr>
          </a:lstStyle>
          <a:p>
            <a:pPr lvl="0"/>
            <a:r>
              <a:rPr lang="zh-CN" altLang="en-US"/>
              <a:t>单击此处编辑母版文本样式</a:t>
            </a:r>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latin typeface="微软雅黑"/>
                <a:ea typeface="微软雅黑"/>
              </a:defRPr>
            </a:lvl1pPr>
          </a:lstStyle>
          <a:p>
            <a:pPr lvl="0"/>
            <a:r>
              <a:rPr lang="zh-CN" altLang="en-US"/>
              <a:t>单击此处编辑母版文本样式</a:t>
            </a:r>
          </a:p>
        </p:txBody>
      </p:sp>
      <p:pic>
        <p:nvPicPr>
          <p:cNvPr id="12" name="图片 11"/>
          <p:cNvPicPr>
            <a:picLocks noChangeAspect="1"/>
          </p:cNvPicPr>
          <p:nvPr userDrawn="1">
            <p:custDataLst>
              <p:tags r:id="rId11"/>
            </p:custDataLst>
          </p:nvPr>
        </p:nvPicPr>
        <p:blipFill>
          <a:blip r:embed="rId10"/>
          <a:stretch>
            <a:fillRect/>
          </a:stretch>
        </p:blipFill>
        <p:spPr>
          <a:xfrm>
            <a:off x="8636819" y="2857500"/>
            <a:ext cx="3553276" cy="4000500"/>
          </a:xfrm>
          <a:prstGeom prst="rect">
            <a:avLst/>
          </a:prstGeom>
        </p:spPr>
      </p:pic>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tx2"/>
        </a:solidFill>
        <a:effectLst/>
      </p:bgPr>
    </p:bg>
    <p:spTree>
      <p:nvGrpSpPr>
        <p:cNvPr id="1" name=""/>
        <p:cNvGrpSpPr/>
        <p:nvPr/>
      </p:nvGrpSpPr>
      <p:grpSpPr>
        <a:xfrm>
          <a:off x="0" y="0"/>
          <a:ext cx="0" cy="0"/>
        </a:xfrm>
      </p:grpSpPr>
      <p:pic>
        <p:nvPicPr>
          <p:cNvPr id="9" name="图片 8"/>
          <p:cNvPicPr>
            <a:picLocks noChangeAspect="1"/>
          </p:cNvPicPr>
          <p:nvPr userDrawn="1">
            <p:custDataLst>
              <p:tags r:id="rId2"/>
            </p:custDataLst>
          </p:nvPr>
        </p:nvPicPr>
        <p:blipFill>
          <a:blip r:embed="rId1"/>
          <a:stretch>
            <a:fillRect/>
          </a:stretch>
        </p:blipFill>
        <p:spPr>
          <a:xfrm>
            <a:off x="0" y="0"/>
            <a:ext cx="1585595" cy="1783715"/>
          </a:xfrm>
          <a:prstGeom prst="rect">
            <a:avLst/>
          </a:prstGeom>
        </p:spPr>
      </p:pic>
      <p:pic>
        <p:nvPicPr>
          <p:cNvPr id="11" name="图片 10"/>
          <p:cNvPicPr>
            <a:picLocks noChangeAspect="1"/>
          </p:cNvPicPr>
          <p:nvPr userDrawn="1">
            <p:custDataLst>
              <p:tags r:id="rId4"/>
            </p:custDataLst>
          </p:nvPr>
        </p:nvPicPr>
        <p:blipFill>
          <a:blip r:embed="rId3"/>
          <a:stretch>
            <a:fillRect/>
          </a:stretch>
        </p:blipFill>
        <p:spPr>
          <a:xfrm>
            <a:off x="10257790" y="4682490"/>
            <a:ext cx="1932305" cy="2175510"/>
          </a:xfrm>
          <a:prstGeom prst="rect">
            <a:avLst/>
          </a:prstGeom>
        </p:spPr>
      </p:pic>
      <p:sp>
        <p:nvSpPr>
          <p:cNvPr id="10" name="矩形 9"/>
          <p:cNvSpPr/>
          <p:nvPr userDrawn="1">
            <p:custDataLst>
              <p:tags r:id="rId5"/>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latin typeface="微软雅黑"/>
              <a:ea typeface="微软雅黑"/>
              <a:sym typeface="+mn-ea"/>
            </a:endParaRPr>
          </a:p>
        </p:txBody>
      </p:sp>
      <p:sp>
        <p:nvSpPr>
          <p:cNvPr id="2" name="标题 1"/>
          <p:cNvSpPr>
            <a:spLocks noGrp="1"/>
          </p:cNvSpPr>
          <p:nvPr>
            <p:ph type="title" hasCustomPrompt="1"/>
            <p:custDataLst>
              <p:tags r:id="rId6"/>
            </p:custDataLst>
          </p:nvPr>
        </p:nvSpPr>
        <p:spPr>
          <a:xfrm>
            <a:off x="1522800" y="1339200"/>
            <a:ext cx="9144000" cy="2386800"/>
          </a:xfrm>
        </p:spPr>
        <p:txBody>
          <a:bodyPr anchor="b"/>
          <a:lstStyle>
            <a:lvl1pPr algn="ctr">
              <a:defRPr sz="6000" baseline="0">
                <a:solidFill>
                  <a:schemeClr val="tx1">
                    <a:lumMod val="75000"/>
                    <a:lumOff val="25000"/>
                  </a:schemeClr>
                </a:solidFill>
                <a:latin typeface="微软雅黑"/>
                <a:ea typeface="微软雅黑"/>
              </a:defRPr>
            </a:lvl1pPr>
          </a:lstStyle>
          <a:p>
            <a:r>
              <a:rPr lang="zh-CN" altLang="en-US"/>
              <a:t>单击此处编辑标题</a:t>
            </a:r>
          </a:p>
        </p:txBody>
      </p:sp>
      <p:sp>
        <p:nvSpPr>
          <p:cNvPr id="3" name="日期占位符 2"/>
          <p:cNvSpPr>
            <a:spLocks noGrp="1"/>
          </p:cNvSpPr>
          <p:nvPr>
            <p:ph type="dt" sz="half" idx="10"/>
            <p:custDataLst>
              <p:tags r:id="rId7"/>
            </p:custDataLst>
          </p:nvPr>
        </p:nvSpPr>
        <p:spPr/>
        <p:txBody>
          <a:bodyPr/>
          <a:lstStyle>
            <a:lvl1pPr>
              <a:defRPr>
                <a:latin typeface="微软雅黑"/>
                <a:ea typeface="微软雅黑"/>
              </a:defRPr>
            </a:lvl1pPr>
          </a:lstStyle>
          <a:p>
            <a:fld id="{760FBDFE-C587-4B4C-A407-44438C67B59E}" type="datetimeFigureOut">
              <a:rPr lang="zh-CN" altLang="en-US" smtClean="0"/>
              <a:t>2024/1/4</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微软雅黑"/>
                <a:ea typeface="微软雅黑"/>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微软雅黑"/>
                <a:ea typeface="微软雅黑"/>
              </a:defRPr>
            </a:lvl1p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latin typeface="微软雅黑"/>
                <a:ea typeface="微软雅黑"/>
              </a:defRPr>
            </a:lvl1pPr>
          </a:lstStyle>
          <a:p>
            <a:pPr lvl="0"/>
            <a:r>
              <a:rPr lang="zh-CN" altLang="en-US"/>
              <a:t>单击此处编辑母版文本样式</a:t>
            </a: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143.xml" /><Relationship Id="rId2" Type="http://schemas.openxmlformats.org/officeDocument/2006/relationships/slideLayout" Target="../slideLayouts/slideLayout13.xml" /><Relationship Id="rId20" Type="http://schemas.openxmlformats.org/officeDocument/2006/relationships/tags" Target="../tags/tag144.xml" /><Relationship Id="rId21" Type="http://schemas.openxmlformats.org/officeDocument/2006/relationships/tags" Target="../tags/tag145.xml" /><Relationship Id="rId22" Type="http://schemas.openxmlformats.org/officeDocument/2006/relationships/tags" Target="../tags/tag146.xml" /><Relationship Id="rId23" Type="http://schemas.openxmlformats.org/officeDocument/2006/relationships/tags" Target="../tags/tag147.xml" /><Relationship Id="rId24" Type="http://schemas.openxmlformats.org/officeDocument/2006/relationships/tags" Target="../tags/tag148.xml" /><Relationship Id="rId25" Type="http://schemas.openxmlformats.org/officeDocument/2006/relationships/image" Target="file:///D:\qq&#25991;&#20214;\712321467\Image\C2C\Image2\%7b75232B38-A165-1FB7-499C-2E1C792CACB5%7d.png" TargetMode="External" /><Relationship Id="rId26" Type="http://schemas.openxmlformats.org/officeDocument/2006/relationships/image" Target="../media/image11.png" /><Relationship Id="rId27" Type="http://schemas.openxmlformats.org/officeDocument/2006/relationships/image" Target="../media/image12.png" /><Relationship Id="rId28"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2024/1/4</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p:custDataLst>
              <p:tags r:id="rId24"/>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8" name="图片 1073743875" descr="学科网 zxxk.com"/>
          <p:cNvPicPr>
            <a:picLocks noChangeAspect="1"/>
          </p:cNvPicPr>
          <p:nvPr/>
        </p:nvPicPr>
        <p:blipFill>
          <a:blip r:embed="rId26" r:link="rId25"/>
          <a:stretch>
            <a:fillRect/>
          </a:stretch>
        </p:blipFill>
        <p:spPr>
          <a:xfrm>
            <a:off x="838200" y="365125"/>
            <a:ext cx="9525" cy="9525"/>
          </a:xfrm>
          <a:prstGeom prst="rect">
            <a:avLst/>
          </a:prstGeom>
          <a:noFill/>
          <a:ln>
            <a:noFill/>
            <a:miter lim="800000"/>
          </a:ln>
        </p:spPr>
      </p:pic>
      <p:pic>
        <p:nvPicPr>
          <p:cNvPr id="9" name="图片 1073743875" descr="学科网 zxxk.com" title=""/>
          <p:cNvPicPr>
            <a:picLocks noChangeAspect="1"/>
          </p:cNvPicPr>
          <p:nvPr/>
        </p:nvPicPr>
        <p:blipFill>
          <a:blip r:embed="rId27" r:link="rId25"/>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微软雅黑"/>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tx1"/>
          </a:solidFill>
          <a:uFillTx/>
          <a:latin typeface="微软雅黑"/>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微软雅黑"/>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微软雅黑"/>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微软雅黑"/>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xml" /><Relationship Id="rId3" Type="http://schemas.openxmlformats.org/officeDocument/2006/relationships/image" Target="../media/image13.png" /><Relationship Id="rId4" Type="http://schemas.openxmlformats.org/officeDocument/2006/relationships/image" Target="../media/image14.png" /><Relationship Id="rId5" Type="http://schemas.openxmlformats.org/officeDocument/2006/relationships/tags" Target="../tags/tag149.xml" /><Relationship Id="rId6" Type="http://schemas.openxmlformats.org/officeDocument/2006/relationships/tags" Target="../tags/tag15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hemeOverride" Target="../theme/themeOverride1.xml" /><Relationship Id="rId3" Type="http://schemas.openxmlformats.org/officeDocument/2006/relationships/notesSlide" Target="../notesSlides/notesSlide2.xml" /><Relationship Id="rId4" Type="http://schemas.openxmlformats.org/officeDocument/2006/relationships/tags" Target="../tags/tag151.xml" /><Relationship Id="rId5" Type="http://schemas.openxmlformats.org/officeDocument/2006/relationships/tags" Target="../tags/tag152.xml" /><Relationship Id="rId6" Type="http://schemas.openxmlformats.org/officeDocument/2006/relationships/tags" Target="../tags/tag15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3.xml" /><Relationship Id="rId3" Type="http://schemas.openxmlformats.org/officeDocument/2006/relationships/image" Target="../media/image13.png" /><Relationship Id="rId4" Type="http://schemas.openxmlformats.org/officeDocument/2006/relationships/tags" Target="../tags/tag154.xml" /><Relationship Id="rId5" Type="http://schemas.openxmlformats.org/officeDocument/2006/relationships/image" Target="../media/image14.png" /><Relationship Id="rId6" Type="http://schemas.openxmlformats.org/officeDocument/2006/relationships/tags" Target="../tags/tag155.xml" /><Relationship Id="rId7" Type="http://schemas.openxmlformats.org/officeDocument/2006/relationships/tags" Target="../tags/tag156.xml" /><Relationship Id="rId8" Type="http://schemas.openxmlformats.org/officeDocument/2006/relationships/tags" Target="../tags/tag157.xml" /><Relationship Id="rId9" Type="http://schemas.openxmlformats.org/officeDocument/2006/relationships/tags" Target="../tags/tag15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4.xml" /><Relationship Id="rId3" Type="http://schemas.openxmlformats.org/officeDocument/2006/relationships/image" Target="../media/image13.png" /><Relationship Id="rId4" Type="http://schemas.openxmlformats.org/officeDocument/2006/relationships/tags" Target="../tags/tag159.xml" /><Relationship Id="rId5" Type="http://schemas.openxmlformats.org/officeDocument/2006/relationships/tags" Target="../tags/tag160.xml" /><Relationship Id="rId6" Type="http://schemas.openxmlformats.org/officeDocument/2006/relationships/image" Target="../media/image14.png" /><Relationship Id="rId7" Type="http://schemas.openxmlformats.org/officeDocument/2006/relationships/tags" Target="../tags/tag161.xml" /><Relationship Id="rId8" Type="http://schemas.openxmlformats.org/officeDocument/2006/relationships/tags" Target="../tags/tag16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hemeOverride" Target="../theme/themeOverride2.xml" /><Relationship Id="rId3" Type="http://schemas.openxmlformats.org/officeDocument/2006/relationships/notesSlide" Target="../notesSlides/notesSlide5.xml" /><Relationship Id="rId4" Type="http://schemas.openxmlformats.org/officeDocument/2006/relationships/tags" Target="../tags/tag163.xml" /><Relationship Id="rId5" Type="http://schemas.openxmlformats.org/officeDocument/2006/relationships/tags" Target="../tags/tag164.xml" /><Relationship Id="rId6" Type="http://schemas.openxmlformats.org/officeDocument/2006/relationships/image" Target="../media/image15.png" /><Relationship Id="rId7" Type="http://schemas.openxmlformats.org/officeDocument/2006/relationships/tags" Target="../tags/tag16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6.xml" /><Relationship Id="rId3" Type="http://schemas.openxmlformats.org/officeDocument/2006/relationships/image" Target="../media/image16.png" /><Relationship Id="rId4" Type="http://schemas.openxmlformats.org/officeDocument/2006/relationships/image" Target="../media/image17.png" /><Relationship Id="rId5" Type="http://schemas.openxmlformats.org/officeDocument/2006/relationships/image" Target="../media/image13.png" /><Relationship Id="rId6" Type="http://schemas.openxmlformats.org/officeDocument/2006/relationships/tags" Target="../tags/tag166.xml" /><Relationship Id="rId7" Type="http://schemas.openxmlformats.org/officeDocument/2006/relationships/image" Target="../media/image14.png" /><Relationship Id="rId8" Type="http://schemas.openxmlformats.org/officeDocument/2006/relationships/tags" Target="../tags/tag167.xml" /><Relationship Id="rId9" Type="http://schemas.openxmlformats.org/officeDocument/2006/relationships/tags" Target="../tags/tag16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tags" Target="../tags/tag176.xml" /><Relationship Id="rId11" Type="http://schemas.openxmlformats.org/officeDocument/2006/relationships/tags" Target="../tags/tag177.xml" /><Relationship Id="rId12" Type="http://schemas.openxmlformats.org/officeDocument/2006/relationships/tags" Target="../tags/tag178.xml" /><Relationship Id="rId13" Type="http://schemas.openxmlformats.org/officeDocument/2006/relationships/tags" Target="../tags/tag179.xml" /><Relationship Id="rId14" Type="http://schemas.openxmlformats.org/officeDocument/2006/relationships/tags" Target="../tags/tag180.xml" /><Relationship Id="rId15" Type="http://schemas.openxmlformats.org/officeDocument/2006/relationships/tags" Target="../tags/tag181.xml" /><Relationship Id="rId16" Type="http://schemas.openxmlformats.org/officeDocument/2006/relationships/tags" Target="../tags/tag182.xml" /><Relationship Id="rId17" Type="http://schemas.openxmlformats.org/officeDocument/2006/relationships/tags" Target="../tags/tag183.xml" /><Relationship Id="rId18" Type="http://schemas.openxmlformats.org/officeDocument/2006/relationships/image" Target="../media/image13.png" /><Relationship Id="rId19" Type="http://schemas.openxmlformats.org/officeDocument/2006/relationships/tags" Target="../tags/tag184.xml" /><Relationship Id="rId2" Type="http://schemas.openxmlformats.org/officeDocument/2006/relationships/notesSlide" Target="../notesSlides/notesSlide7.xml" /><Relationship Id="rId20" Type="http://schemas.openxmlformats.org/officeDocument/2006/relationships/image" Target="../media/image14.png" /><Relationship Id="rId21" Type="http://schemas.openxmlformats.org/officeDocument/2006/relationships/tags" Target="../tags/tag185.xml" /><Relationship Id="rId22" Type="http://schemas.openxmlformats.org/officeDocument/2006/relationships/tags" Target="../tags/tag186.xml" /><Relationship Id="rId3" Type="http://schemas.openxmlformats.org/officeDocument/2006/relationships/tags" Target="../tags/tag169.xml" /><Relationship Id="rId4" Type="http://schemas.openxmlformats.org/officeDocument/2006/relationships/tags" Target="../tags/tag170.xml" /><Relationship Id="rId5" Type="http://schemas.openxmlformats.org/officeDocument/2006/relationships/tags" Target="../tags/tag171.xml" /><Relationship Id="rId6" Type="http://schemas.openxmlformats.org/officeDocument/2006/relationships/tags" Target="../tags/tag172.xml" /><Relationship Id="rId7" Type="http://schemas.openxmlformats.org/officeDocument/2006/relationships/tags" Target="../tags/tag173.xml" /><Relationship Id="rId8" Type="http://schemas.openxmlformats.org/officeDocument/2006/relationships/tags" Target="../tags/tag174.xml" /><Relationship Id="rId9" Type="http://schemas.openxmlformats.org/officeDocument/2006/relationships/tags" Target="../tags/tag17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tags" Target="../tags/tag192.xml" /><Relationship Id="rId11" Type="http://schemas.openxmlformats.org/officeDocument/2006/relationships/tags" Target="../tags/tag193.xml" /><Relationship Id="rId12" Type="http://schemas.openxmlformats.org/officeDocument/2006/relationships/tags" Target="../tags/tag194.xml" /><Relationship Id="rId13" Type="http://schemas.openxmlformats.org/officeDocument/2006/relationships/tags" Target="../tags/tag195.xml" /><Relationship Id="rId14" Type="http://schemas.openxmlformats.org/officeDocument/2006/relationships/tags" Target="../tags/tag196.xml" /><Relationship Id="rId15" Type="http://schemas.openxmlformats.org/officeDocument/2006/relationships/tags" Target="../tags/tag197.xml" /><Relationship Id="rId16" Type="http://schemas.openxmlformats.org/officeDocument/2006/relationships/tags" Target="../tags/tag198.xml" /><Relationship Id="rId17" Type="http://schemas.openxmlformats.org/officeDocument/2006/relationships/tags" Target="../tags/tag199.xml" /><Relationship Id="rId18" Type="http://schemas.openxmlformats.org/officeDocument/2006/relationships/tags" Target="../tags/tag200.xml" /><Relationship Id="rId19" Type="http://schemas.openxmlformats.org/officeDocument/2006/relationships/tags" Target="../tags/tag201.xml" /><Relationship Id="rId2" Type="http://schemas.openxmlformats.org/officeDocument/2006/relationships/notesSlide" Target="../notesSlides/notesSlide8.xml" /><Relationship Id="rId20" Type="http://schemas.openxmlformats.org/officeDocument/2006/relationships/tags" Target="../tags/tag202.xml" /><Relationship Id="rId21" Type="http://schemas.openxmlformats.org/officeDocument/2006/relationships/tags" Target="../tags/tag203.xml" /><Relationship Id="rId22" Type="http://schemas.openxmlformats.org/officeDocument/2006/relationships/tags" Target="../tags/tag204.xml" /><Relationship Id="rId23" Type="http://schemas.openxmlformats.org/officeDocument/2006/relationships/tags" Target="../tags/tag205.xml" /><Relationship Id="rId24" Type="http://schemas.openxmlformats.org/officeDocument/2006/relationships/tags" Target="../tags/tag206.xml" /><Relationship Id="rId25" Type="http://schemas.openxmlformats.org/officeDocument/2006/relationships/tags" Target="../tags/tag207.xml" /><Relationship Id="rId26" Type="http://schemas.openxmlformats.org/officeDocument/2006/relationships/tags" Target="../tags/tag208.xml" /><Relationship Id="rId27" Type="http://schemas.openxmlformats.org/officeDocument/2006/relationships/tags" Target="../tags/tag209.xml" /><Relationship Id="rId28" Type="http://schemas.openxmlformats.org/officeDocument/2006/relationships/tags" Target="../tags/tag210.xml" /><Relationship Id="rId29" Type="http://schemas.openxmlformats.org/officeDocument/2006/relationships/tags" Target="../tags/tag211.xml" /><Relationship Id="rId3" Type="http://schemas.openxmlformats.org/officeDocument/2006/relationships/image" Target="../media/image13.png" /><Relationship Id="rId30" Type="http://schemas.openxmlformats.org/officeDocument/2006/relationships/tags" Target="../tags/tag212.xml" /><Relationship Id="rId31" Type="http://schemas.openxmlformats.org/officeDocument/2006/relationships/tags" Target="../tags/tag213.xml" /><Relationship Id="rId32" Type="http://schemas.openxmlformats.org/officeDocument/2006/relationships/tags" Target="../tags/tag214.xml" /><Relationship Id="rId4" Type="http://schemas.openxmlformats.org/officeDocument/2006/relationships/tags" Target="../tags/tag187.xml" /><Relationship Id="rId5" Type="http://schemas.openxmlformats.org/officeDocument/2006/relationships/tags" Target="../tags/tag188.xml" /><Relationship Id="rId6" Type="http://schemas.openxmlformats.org/officeDocument/2006/relationships/image" Target="../media/image14.png" /><Relationship Id="rId7" Type="http://schemas.openxmlformats.org/officeDocument/2006/relationships/tags" Target="../tags/tag189.xml" /><Relationship Id="rId8" Type="http://schemas.openxmlformats.org/officeDocument/2006/relationships/tags" Target="../tags/tag190.xml" /><Relationship Id="rId9" Type="http://schemas.openxmlformats.org/officeDocument/2006/relationships/tags" Target="../tags/tag19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hemeOverride" Target="../theme/themeOverride3.xml" /><Relationship Id="rId3" Type="http://schemas.openxmlformats.org/officeDocument/2006/relationships/notesSlide" Target="../notesSlides/notesSlide9.xml" /><Relationship Id="rId4" Type="http://schemas.openxmlformats.org/officeDocument/2006/relationships/tags" Target="../tags/tag215.xml" /><Relationship Id="rId5" Type="http://schemas.openxmlformats.org/officeDocument/2006/relationships/tags" Target="../tags/tag216.xml" /><Relationship Id="rId6" Type="http://schemas.openxmlformats.org/officeDocument/2006/relationships/tags" Target="../tags/tag21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0.xml" /><Relationship Id="rId3" Type="http://schemas.openxmlformats.org/officeDocument/2006/relationships/image" Target="../media/image13.png" /><Relationship Id="rId4" Type="http://schemas.openxmlformats.org/officeDocument/2006/relationships/tags" Target="../tags/tag218.xml" /><Relationship Id="rId5" Type="http://schemas.openxmlformats.org/officeDocument/2006/relationships/image" Target="../media/image14.png" /><Relationship Id="rId6" Type="http://schemas.openxmlformats.org/officeDocument/2006/relationships/tags" Target="../tags/tag219.xml" /><Relationship Id="rId7" Type="http://schemas.openxmlformats.org/officeDocument/2006/relationships/tags" Target="../tags/tag2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1.xml" /><Relationship Id="rId3" Type="http://schemas.openxmlformats.org/officeDocument/2006/relationships/image" Target="../media/image13.png" /><Relationship Id="rId4" Type="http://schemas.openxmlformats.org/officeDocument/2006/relationships/tags" Target="../tags/tag221.xml" /><Relationship Id="rId5" Type="http://schemas.openxmlformats.org/officeDocument/2006/relationships/image" Target="../media/image14.png" /><Relationship Id="rId6" Type="http://schemas.openxmlformats.org/officeDocument/2006/relationships/tags" Target="../tags/tag222.xml" /><Relationship Id="rId7" Type="http://schemas.openxmlformats.org/officeDocument/2006/relationships/tags" Target="../tags/tag223.xml" /><Relationship Id="rId8" Type="http://schemas.openxmlformats.org/officeDocument/2006/relationships/tags" Target="../tags/tag224.xml" /><Relationship Id="rId9" Type="http://schemas.openxmlformats.org/officeDocument/2006/relationships/tags" Target="../tags/tag22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2.xml" /><Relationship Id="rId3" Type="http://schemas.openxmlformats.org/officeDocument/2006/relationships/image" Target="../media/image13.png" /><Relationship Id="rId4" Type="http://schemas.openxmlformats.org/officeDocument/2006/relationships/tags" Target="../tags/tag226.xml" /><Relationship Id="rId5" Type="http://schemas.openxmlformats.org/officeDocument/2006/relationships/image" Target="../media/image14.png" /><Relationship Id="rId6" Type="http://schemas.openxmlformats.org/officeDocument/2006/relationships/tags" Target="../tags/tag227.xml" /><Relationship Id="rId7" Type="http://schemas.openxmlformats.org/officeDocument/2006/relationships/tags" Target="../tags/tag228.xml" /><Relationship Id="rId8" Type="http://schemas.openxmlformats.org/officeDocument/2006/relationships/tags" Target="../tags/tag229.xml" /><Relationship Id="rId9" Type="http://schemas.openxmlformats.org/officeDocument/2006/relationships/tags" Target="../tags/tag23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3.xml" /><Relationship Id="rId3" Type="http://schemas.openxmlformats.org/officeDocument/2006/relationships/image" Target="../media/image13.png" /><Relationship Id="rId4" Type="http://schemas.openxmlformats.org/officeDocument/2006/relationships/tags" Target="../tags/tag231.xml" /><Relationship Id="rId5" Type="http://schemas.openxmlformats.org/officeDocument/2006/relationships/image" Target="../media/image14.png" /><Relationship Id="rId6" Type="http://schemas.openxmlformats.org/officeDocument/2006/relationships/tags" Target="../tags/tag232.xml" /><Relationship Id="rId7" Type="http://schemas.openxmlformats.org/officeDocument/2006/relationships/tags" Target="../tags/tag23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4.xml" /><Relationship Id="rId3" Type="http://schemas.openxmlformats.org/officeDocument/2006/relationships/image" Target="../media/image13.png" /><Relationship Id="rId4" Type="http://schemas.openxmlformats.org/officeDocument/2006/relationships/tags" Target="../tags/tag234.xml" /><Relationship Id="rId5" Type="http://schemas.openxmlformats.org/officeDocument/2006/relationships/image" Target="../media/image14.png" /><Relationship Id="rId6" Type="http://schemas.openxmlformats.org/officeDocument/2006/relationships/tags" Target="../tags/tag235.xml" /><Relationship Id="rId7" Type="http://schemas.openxmlformats.org/officeDocument/2006/relationships/tags" Target="../tags/tag23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5.xml" /><Relationship Id="rId3" Type="http://schemas.openxmlformats.org/officeDocument/2006/relationships/image" Target="../media/image13.png" /><Relationship Id="rId4" Type="http://schemas.openxmlformats.org/officeDocument/2006/relationships/tags" Target="../tags/tag237.xml" /><Relationship Id="rId5" Type="http://schemas.openxmlformats.org/officeDocument/2006/relationships/image" Target="../media/image14.png" /><Relationship Id="rId6" Type="http://schemas.openxmlformats.org/officeDocument/2006/relationships/tags" Target="../tags/tag238.xml" /><Relationship Id="rId7" Type="http://schemas.openxmlformats.org/officeDocument/2006/relationships/tags" Target="../tags/tag23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6.xml" /><Relationship Id="rId3" Type="http://schemas.openxmlformats.org/officeDocument/2006/relationships/image" Target="../media/image13.png" /><Relationship Id="rId4" Type="http://schemas.openxmlformats.org/officeDocument/2006/relationships/tags" Target="../tags/tag240.xml" /><Relationship Id="rId5" Type="http://schemas.openxmlformats.org/officeDocument/2006/relationships/image" Target="../media/image14.png" /><Relationship Id="rId6" Type="http://schemas.openxmlformats.org/officeDocument/2006/relationships/tags" Target="../tags/tag241.xml" /><Relationship Id="rId7" Type="http://schemas.openxmlformats.org/officeDocument/2006/relationships/tags" Target="../tags/tag242.xml" /><Relationship Id="rId8" Type="http://schemas.openxmlformats.org/officeDocument/2006/relationships/tags" Target="../tags/tag24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7.xml" /><Relationship Id="rId3" Type="http://schemas.openxmlformats.org/officeDocument/2006/relationships/image" Target="../media/image13.png" /><Relationship Id="rId4" Type="http://schemas.openxmlformats.org/officeDocument/2006/relationships/tags" Target="../tags/tag244.xml" /><Relationship Id="rId5" Type="http://schemas.openxmlformats.org/officeDocument/2006/relationships/image" Target="../media/image14.png" /><Relationship Id="rId6" Type="http://schemas.openxmlformats.org/officeDocument/2006/relationships/tags" Target="../tags/tag245.xml" /><Relationship Id="rId7" Type="http://schemas.openxmlformats.org/officeDocument/2006/relationships/tags" Target="../tags/tag246.xml" /><Relationship Id="rId8" Type="http://schemas.openxmlformats.org/officeDocument/2006/relationships/tags" Target="../tags/tag247.xml" /><Relationship Id="rId9" Type="http://schemas.openxmlformats.org/officeDocument/2006/relationships/tags" Target="../tags/tag24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8.xml" /><Relationship Id="rId3" Type="http://schemas.openxmlformats.org/officeDocument/2006/relationships/image" Target="../media/image13.png" /><Relationship Id="rId4" Type="http://schemas.openxmlformats.org/officeDocument/2006/relationships/tags" Target="../tags/tag249.xml" /><Relationship Id="rId5" Type="http://schemas.openxmlformats.org/officeDocument/2006/relationships/image" Target="../media/image14.png" /><Relationship Id="rId6" Type="http://schemas.openxmlformats.org/officeDocument/2006/relationships/tags" Target="../tags/tag250.xml" /><Relationship Id="rId7" Type="http://schemas.openxmlformats.org/officeDocument/2006/relationships/tags" Target="../tags/tag25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9.xml" /><Relationship Id="rId3" Type="http://schemas.openxmlformats.org/officeDocument/2006/relationships/image" Target="../media/image13.png" /><Relationship Id="rId4" Type="http://schemas.openxmlformats.org/officeDocument/2006/relationships/tags" Target="../tags/tag252.xml" /><Relationship Id="rId5" Type="http://schemas.openxmlformats.org/officeDocument/2006/relationships/image" Target="../media/image14.png" /><Relationship Id="rId6" Type="http://schemas.openxmlformats.org/officeDocument/2006/relationships/tags" Target="../tags/tag253.xml" /><Relationship Id="rId7" Type="http://schemas.openxmlformats.org/officeDocument/2006/relationships/tags" Target="../tags/tag25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0.xml" /><Relationship Id="rId3" Type="http://schemas.openxmlformats.org/officeDocument/2006/relationships/image" Target="../media/image13.png" /><Relationship Id="rId4" Type="http://schemas.openxmlformats.org/officeDocument/2006/relationships/tags" Target="../tags/tag255.xml" /><Relationship Id="rId5" Type="http://schemas.openxmlformats.org/officeDocument/2006/relationships/image" Target="../media/image14.png" /><Relationship Id="rId6" Type="http://schemas.openxmlformats.org/officeDocument/2006/relationships/tags" Target="../tags/tag256.xml" /><Relationship Id="rId7" Type="http://schemas.openxmlformats.org/officeDocument/2006/relationships/tags" Target="../tags/tag257.xml" /><Relationship Id="rId8" Type="http://schemas.openxmlformats.org/officeDocument/2006/relationships/tags" Target="../tags/tag258.xml" /><Relationship Id="rId9" Type="http://schemas.openxmlformats.org/officeDocument/2006/relationships/tags" Target="../tags/tag259.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1.xml" /><Relationship Id="rId3" Type="http://schemas.openxmlformats.org/officeDocument/2006/relationships/image" Target="../media/image13.png" /><Relationship Id="rId4" Type="http://schemas.openxmlformats.org/officeDocument/2006/relationships/tags" Target="../tags/tag260.xml" /><Relationship Id="rId5" Type="http://schemas.openxmlformats.org/officeDocument/2006/relationships/image" Target="../media/image14.png" /><Relationship Id="rId6" Type="http://schemas.openxmlformats.org/officeDocument/2006/relationships/tags" Target="../tags/tag261.xml" /><Relationship Id="rId7" Type="http://schemas.openxmlformats.org/officeDocument/2006/relationships/tags" Target="../tags/tag262.xml" /><Relationship Id="rId8" Type="http://schemas.openxmlformats.org/officeDocument/2006/relationships/tags" Target="../tags/tag263.xml" /><Relationship Id="rId9" Type="http://schemas.openxmlformats.org/officeDocument/2006/relationships/tags" Target="../tags/tag26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2.xml" /><Relationship Id="rId3" Type="http://schemas.openxmlformats.org/officeDocument/2006/relationships/image" Target="../media/image13.png" /><Relationship Id="rId4" Type="http://schemas.openxmlformats.org/officeDocument/2006/relationships/tags" Target="../tags/tag265.xml" /><Relationship Id="rId5" Type="http://schemas.openxmlformats.org/officeDocument/2006/relationships/image" Target="../media/image14.png" /><Relationship Id="rId6" Type="http://schemas.openxmlformats.org/officeDocument/2006/relationships/tags" Target="../tags/tag266.xml" /><Relationship Id="rId7" Type="http://schemas.openxmlformats.org/officeDocument/2006/relationships/tags" Target="../tags/tag267.xml" /><Relationship Id="rId8" Type="http://schemas.openxmlformats.org/officeDocument/2006/relationships/tags" Target="../tags/tag268.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3.xml" /><Relationship Id="rId3" Type="http://schemas.openxmlformats.org/officeDocument/2006/relationships/image" Target="../media/image13.png" /><Relationship Id="rId4" Type="http://schemas.openxmlformats.org/officeDocument/2006/relationships/tags" Target="../tags/tag269.xml" /><Relationship Id="rId5" Type="http://schemas.openxmlformats.org/officeDocument/2006/relationships/image" Target="../media/image14.png" /><Relationship Id="rId6" Type="http://schemas.openxmlformats.org/officeDocument/2006/relationships/tags" Target="../tags/tag270.xml" /><Relationship Id="rId7" Type="http://schemas.openxmlformats.org/officeDocument/2006/relationships/tags" Target="../tags/tag271.xml" /><Relationship Id="rId8" Type="http://schemas.openxmlformats.org/officeDocument/2006/relationships/tags" Target="../tags/tag272.xml" /><Relationship Id="rId9" Type="http://schemas.openxmlformats.org/officeDocument/2006/relationships/tags" Target="../tags/tag27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4.xml" /><Relationship Id="rId3" Type="http://schemas.openxmlformats.org/officeDocument/2006/relationships/image" Target="../media/image13.png" /><Relationship Id="rId4" Type="http://schemas.openxmlformats.org/officeDocument/2006/relationships/tags" Target="../tags/tag274.xml" /><Relationship Id="rId5" Type="http://schemas.openxmlformats.org/officeDocument/2006/relationships/image" Target="../media/image14.png" /><Relationship Id="rId6" Type="http://schemas.openxmlformats.org/officeDocument/2006/relationships/tags" Target="../tags/tag275.xml" /><Relationship Id="rId7" Type="http://schemas.openxmlformats.org/officeDocument/2006/relationships/tags" Target="../tags/tag276.xml" /><Relationship Id="rId8" Type="http://schemas.openxmlformats.org/officeDocument/2006/relationships/tags" Target="../tags/tag277.xml" /><Relationship Id="rId9" Type="http://schemas.openxmlformats.org/officeDocument/2006/relationships/tags" Target="../tags/tag27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5.xml" /><Relationship Id="rId3" Type="http://schemas.openxmlformats.org/officeDocument/2006/relationships/image" Target="../media/image13.png" /><Relationship Id="rId4" Type="http://schemas.openxmlformats.org/officeDocument/2006/relationships/tags" Target="../tags/tag279.xml" /><Relationship Id="rId5" Type="http://schemas.openxmlformats.org/officeDocument/2006/relationships/image" Target="../media/image14.png" /><Relationship Id="rId6" Type="http://schemas.openxmlformats.org/officeDocument/2006/relationships/tags" Target="../tags/tag280.xml" /><Relationship Id="rId7" Type="http://schemas.openxmlformats.org/officeDocument/2006/relationships/tags" Target="../tags/tag281.xml" /><Relationship Id="rId8" Type="http://schemas.openxmlformats.org/officeDocument/2006/relationships/tags" Target="../tags/tag282.xml" /><Relationship Id="rId9" Type="http://schemas.openxmlformats.org/officeDocument/2006/relationships/tags" Target="../tags/tag28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6.xml" /><Relationship Id="rId3" Type="http://schemas.openxmlformats.org/officeDocument/2006/relationships/image" Target="../media/image13.png" /><Relationship Id="rId4" Type="http://schemas.openxmlformats.org/officeDocument/2006/relationships/tags" Target="../tags/tag284.xml" /><Relationship Id="rId5" Type="http://schemas.openxmlformats.org/officeDocument/2006/relationships/image" Target="../media/image14.png" /><Relationship Id="rId6" Type="http://schemas.openxmlformats.org/officeDocument/2006/relationships/tags" Target="../tags/tag285.xml" /><Relationship Id="rId7" Type="http://schemas.openxmlformats.org/officeDocument/2006/relationships/tags" Target="../tags/tag286.xml" /><Relationship Id="rId8" Type="http://schemas.openxmlformats.org/officeDocument/2006/relationships/tags" Target="../tags/tag287.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7.xml" /><Relationship Id="rId3" Type="http://schemas.openxmlformats.org/officeDocument/2006/relationships/image" Target="../media/image13.png" /><Relationship Id="rId4" Type="http://schemas.openxmlformats.org/officeDocument/2006/relationships/tags" Target="../tags/tag288.xml" /><Relationship Id="rId5" Type="http://schemas.openxmlformats.org/officeDocument/2006/relationships/image" Target="../media/image14.png" /><Relationship Id="rId6" Type="http://schemas.openxmlformats.org/officeDocument/2006/relationships/tags" Target="../tags/tag289.xml" /><Relationship Id="rId7" Type="http://schemas.openxmlformats.org/officeDocument/2006/relationships/tags" Target="../tags/tag290.xml" /><Relationship Id="rId8" Type="http://schemas.openxmlformats.org/officeDocument/2006/relationships/tags" Target="../tags/tag291.xml" /><Relationship Id="rId9" Type="http://schemas.openxmlformats.org/officeDocument/2006/relationships/tags" Target="../tags/tag29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28.xml" /><Relationship Id="rId3" Type="http://schemas.openxmlformats.org/officeDocument/2006/relationships/image" Target="../media/image13.png" /><Relationship Id="rId4" Type="http://schemas.openxmlformats.org/officeDocument/2006/relationships/tags" Target="../tags/tag293.xml" /><Relationship Id="rId5" Type="http://schemas.openxmlformats.org/officeDocument/2006/relationships/image" Target="../media/image14.png" /><Relationship Id="rId6" Type="http://schemas.openxmlformats.org/officeDocument/2006/relationships/tags" Target="../tags/tag294.xml" /><Relationship Id="rId7" Type="http://schemas.openxmlformats.org/officeDocument/2006/relationships/tags" Target="../tags/tag295.xml" /><Relationship Id="rId8" Type="http://schemas.openxmlformats.org/officeDocument/2006/relationships/tags" Target="../tags/tag296.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8050127060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图片 3" title=""/>
          <p:cNvPicPr>
            <a:picLocks noChangeAspect="1"/>
          </p:cNvPicPr>
          <p:nvPr/>
        </p:nvPicPr>
        <p:blipFill>
          <a:blip r:embed="rId3"/>
          <a:stretch>
            <a:fillRect/>
          </a:stretch>
        </p:blipFill>
        <p:spPr>
          <a:xfrm>
            <a:off x="276225" y="291465"/>
            <a:ext cx="2599690" cy="2831465"/>
          </a:xfrm>
          <a:prstGeom prst="rect">
            <a:avLst/>
          </a:prstGeom>
        </p:spPr>
      </p:pic>
      <p:pic>
        <p:nvPicPr>
          <p:cNvPr id="5" name="图片 4" title=""/>
          <p:cNvPicPr>
            <a:picLocks noChangeAspect="1"/>
          </p:cNvPicPr>
          <p:nvPr/>
        </p:nvPicPr>
        <p:blipFill>
          <a:blip r:embed="rId4"/>
          <a:stretch>
            <a:fillRect/>
          </a:stretch>
        </p:blipFill>
        <p:spPr>
          <a:xfrm>
            <a:off x="9102725" y="3505835"/>
            <a:ext cx="2810510" cy="3077210"/>
          </a:xfrm>
          <a:prstGeom prst="rect">
            <a:avLst/>
          </a:prstGeom>
        </p:spPr>
      </p:pic>
      <p:sp>
        <p:nvSpPr>
          <p:cNvPr id="14" name="标题 13" title=""/>
          <p:cNvSpPr>
            <a:spLocks noGrp="1"/>
          </p:cNvSpPr>
          <p:nvPr>
            <p:ph type="ctrTitle" idx="4294967295"/>
            <p:custDataLst>
              <p:tags r:id="rId5"/>
            </p:custDataLst>
          </p:nvPr>
        </p:nvSpPr>
        <p:spPr>
          <a:xfrm>
            <a:off x="2103120" y="2004695"/>
            <a:ext cx="8413115" cy="2538730"/>
          </a:xfrm>
          <a:ln w="28575">
            <a:solidFill>
              <a:schemeClr val="accent1"/>
            </a:solidFill>
          </a:ln>
        </p:spPr>
        <p:txBody>
          <a:bodyPr>
            <a:normAutofit/>
          </a:bodyPr>
          <a:lstStyle/>
          <a:p>
            <a:pPr marL="0" indent="0" algn="ctr">
              <a:lnSpc>
                <a:spcPct val="130000"/>
              </a:lnSpc>
              <a:spcBef>
                <a:spcPts val="800"/>
              </a:spcBef>
              <a:buClrTx/>
              <a:buSzTx/>
              <a:buFontTx/>
            </a:pPr>
            <a:r>
              <a:rPr lang="zh-CN" altLang="en-US" sz="3600" spc="0">
                <a:solidFill>
                  <a:schemeClr val="bg2">
                    <a:lumMod val="50000"/>
                  </a:schemeClr>
                </a:solidFill>
                <a:latin typeface="Arial" pitchFamily="34" charset="0"/>
                <a:ea typeface="汉仪旗黑-85S" panose="00020600040101010101" pitchFamily="18" charset="-122"/>
                <a:sym typeface="+mn-ea"/>
              </a:rPr>
              <a:t>把握环境描写</a:t>
            </a:r>
            <a:br>
              <a:rPr lang="zh-CN" altLang="en-US" b="1">
                <a:latin typeface="Arial" pitchFamily="34" charset="0"/>
                <a:ea typeface="汉仪旗黑-85S" panose="00020600040101010101" pitchFamily="18" charset="-122"/>
              </a:rPr>
            </a:br>
            <a:r>
              <a:rPr lang="zh-CN" altLang="en-US" spc="0">
                <a:solidFill>
                  <a:schemeClr val="accent1"/>
                </a:solidFill>
                <a:latin typeface="Arial" pitchFamily="34" charset="0"/>
                <a:ea typeface="汉仪旗黑-85S" panose="00020600040101010101" pitchFamily="18" charset="-122"/>
                <a:sym typeface="+mn-ea"/>
              </a:rPr>
              <a:t>——环境考查三角度，答案思维一辙出</a:t>
            </a:r>
            <a:endParaRPr lang="zh-CN" altLang="en-US" spc="0">
              <a:solidFill>
                <a:schemeClr val="accent1"/>
              </a:solidFill>
              <a:latin typeface="Arial" pitchFamily="34" charset="0"/>
              <a:ea typeface="汉仪旗黑-85S" panose="00020600040101010101" pitchFamily="18" charset="-122"/>
            </a:endParaRPr>
          </a:p>
        </p:txBody>
      </p:sp>
      <p:sp>
        <p:nvSpPr>
          <p:cNvPr id="2" name="文本框 1" title=""/>
          <p:cNvSpPr txBox="1"/>
          <p:nvPr/>
        </p:nvSpPr>
        <p:spPr>
          <a:xfrm>
            <a:off x="2135521" y="2037314"/>
            <a:ext cx="3806462" cy="461010"/>
          </a:xfrm>
          <a:prstGeom prst="rect">
            <a:avLst/>
          </a:prstGeom>
          <a:solidFill>
            <a:srgbClr val="F7F4FB"/>
          </a:solidFill>
          <a:ln>
            <a:solidFill>
              <a:schemeClr val="bg1"/>
            </a:solidFill>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latin typeface="方正公文小标宋" panose="02000500000000000000" charset="-122"/>
                <a:ea typeface="方正公文小标宋" panose="02000500000000000000" charset="-122"/>
                <a:cs typeface="方正公文小标宋" panose="02000500000000000000" charset="-122"/>
              </a:rPr>
              <a:t>2</a:t>
            </a:r>
            <a:r>
              <a:rPr lang="en-US" altLang="zh-CN" sz="2400">
                <a:latin typeface="方正公文小标宋" panose="02000500000000000000" charset="-122"/>
                <a:ea typeface="方正公文小标宋" panose="02000500000000000000" charset="-122"/>
                <a:cs typeface="方正公文小标宋" panose="02000500000000000000" charset="-122"/>
              </a:rPr>
              <a:t>024</a:t>
            </a:r>
            <a:r>
              <a:rPr lang="zh-CN" altLang="en-US" sz="2400">
                <a:latin typeface="方正公文小标宋" panose="02000500000000000000" charset="-122"/>
                <a:ea typeface="方正公文小标宋" panose="02000500000000000000" charset="-122"/>
                <a:cs typeface="方正公文小标宋" panose="02000500000000000000" charset="-122"/>
              </a:rPr>
              <a:t>届高三一轮复习专题</a:t>
            </a:r>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title=""/>
          <p:cNvSpPr txBox="1"/>
          <p:nvPr>
            <p:custDataLst>
              <p:tags r:id="rId4"/>
            </p:custDataLst>
          </p:nvPr>
        </p:nvSpPr>
        <p:spPr>
          <a:xfrm>
            <a:off x="5321257" y="2247900"/>
            <a:ext cx="1453070" cy="1229485"/>
          </a:xfrm>
          <a:prstGeom prst="rect">
            <a:avLst/>
          </a:prstGeom>
        </p:spPr>
        <p:txBody>
          <a:bodyPr vert="horz" lIns="91440" tIns="45720" rIns="91440" bIns="45720" rtlCol="0" anchor="b">
            <a:normAutofit/>
          </a:bodyPr>
          <a:lstStyle>
            <a:defPPr>
              <a:defRPr lang="zh-CN"/>
            </a:defPPr>
            <a:lvl1pPr marL="0" algn="ctr" defTabSz="914400" rtl="0" eaLnBrk="1" latinLnBrk="0" hangingPunct="1">
              <a:lnSpc>
                <a:spcPct val="90000"/>
              </a:lnSpc>
              <a:spcBef>
                <a:spcPct val="0"/>
              </a:spcBef>
              <a:buNone/>
              <a:defRPr sz="3600" b="1" kern="1200">
                <a:solidFill>
                  <a:schemeClr val="tx2"/>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Arial" pitchFamily="34" charset="0"/>
                <a:ea typeface="微软雅黑"/>
                <a:cs typeface="Arial" pitchFamily="34" charset="0"/>
              </a:rPr>
              <a:t>1</a:t>
            </a:r>
          </a:p>
        </p:txBody>
      </p:sp>
      <p:sp>
        <p:nvSpPr>
          <p:cNvPr id="10" name="标题 9" title=""/>
          <p:cNvSpPr>
            <a:spLocks noGrp="1"/>
          </p:cNvSpPr>
          <p:nvPr>
            <p:ph type="title"/>
            <p:custDataLst>
              <p:tags r:id="rId5"/>
            </p:custDataLst>
          </p:nvPr>
        </p:nvSpPr>
        <p:spPr>
          <a:xfrm>
            <a:off x="2402840" y="3819525"/>
            <a:ext cx="7171690" cy="737870"/>
          </a:xfrm>
        </p:spPr>
        <p:txBody>
          <a:bodyPr>
            <a:normAutofit fontScale="90000"/>
          </a:bodyPr>
          <a:lstStyle/>
          <a:p>
            <a:pPr algn="ctr">
              <a:buClrTx/>
              <a:buSzTx/>
              <a:buFontTx/>
            </a:pPr>
            <a:r>
              <a:rPr lang="zh-CN" altLang="en-US">
                <a:latin typeface="Arial" pitchFamily="34" charset="0"/>
                <a:ea typeface="微软雅黑"/>
                <a:cs typeface="Gen Jyuu GothicL Medium" panose="020b0302020203020207" pitchFamily="34" charset="-128"/>
                <a:sym typeface="+mn-ea"/>
              </a:rPr>
              <a:t>活动一：真题回顾  </a:t>
            </a:r>
            <a:r>
              <a:rPr lang="en-US" altLang="zh-CN">
                <a:latin typeface="Arial" pitchFamily="34" charset="0"/>
                <a:ea typeface="微软雅黑"/>
                <a:cs typeface="Gen Jyuu GothicL Medium" panose="020b0302020203020207" pitchFamily="34" charset="-128"/>
                <a:sym typeface="+mn-ea"/>
              </a:rPr>
              <a:t>  </a:t>
            </a:r>
            <a:r>
              <a:rPr lang="zh-CN" altLang="en-US">
                <a:latin typeface="Arial" pitchFamily="34" charset="0"/>
                <a:ea typeface="微软雅黑"/>
                <a:cs typeface="Gen Jyuu GothicL Medium" panose="020b0302020203020207" pitchFamily="34" charset="-128"/>
                <a:sym typeface="+mn-ea"/>
              </a:rPr>
              <a:t>考情分析</a:t>
            </a:r>
            <a:endParaRPr lang="zh-CN" altLang="en-US" spc="0">
              <a:latin typeface="Arial" pitchFamily="34" charset="0"/>
              <a:ea typeface="微软雅黑"/>
              <a:cs typeface="Gen Jyuu GothicL Medium" panose="020b0302020203020207" pitchFamily="34" charset="-128"/>
            </a:endParaRPr>
          </a:p>
        </p:txBody>
      </p:sp>
    </p:spTree>
    <p:custDataLst>
      <p:tags r:id="rId6"/>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2" name="图片 11"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13" name="图片 12" title=""/>
          <p:cNvPicPr>
            <a:picLocks noChangeAspect="1"/>
          </p:cNvPicPr>
          <p:nvPr>
            <p:custDataLst>
              <p:tags r:id="rId6"/>
            </p:custDataLst>
          </p:nvPr>
        </p:nvPicPr>
        <p:blipFill>
          <a:blip r:embed="rId5"/>
          <a:stretch>
            <a:fillRect/>
          </a:stretch>
        </p:blipFill>
        <p:spPr>
          <a:xfrm>
            <a:off x="10859135" y="5424170"/>
            <a:ext cx="1045210" cy="1144270"/>
          </a:xfrm>
          <a:prstGeom prst="rect">
            <a:avLst/>
          </a:prstGeom>
        </p:spPr>
      </p:pic>
      <p:sp>
        <p:nvSpPr>
          <p:cNvPr id="7" name="标题 6" title=""/>
          <p:cNvSpPr>
            <a:spLocks noGrp="1"/>
          </p:cNvSpPr>
          <p:nvPr>
            <p:ph type="title"/>
            <p:custDataLst>
              <p:tags r:id="rId7"/>
            </p:custDataLst>
          </p:nvPr>
        </p:nvSpPr>
        <p:spPr>
          <a:xfrm>
            <a:off x="864870" y="818515"/>
            <a:ext cx="10165715" cy="563880"/>
          </a:xfrm>
        </p:spPr>
        <p:txBody>
          <a:bodyPr/>
          <a:lstStyle/>
          <a:p>
            <a:pPr algn="ctr">
              <a:buClrTx/>
              <a:buSzTx/>
              <a:buFontTx/>
            </a:pPr>
            <a:r>
              <a:rPr lang="zh-CN" altLang="en-US" sz="2600" spc="250">
                <a:solidFill>
                  <a:schemeClr val="accent1"/>
                </a:solidFill>
                <a:uFillTx/>
                <a:latin typeface="Arial" pitchFamily="34" charset="0"/>
                <a:cs typeface="Gen Jyuu GothicL Medium" panose="020b0302020203020207" pitchFamily="34" charset="-128"/>
              </a:rPr>
              <a:t>阅读下表，思考：环境描写从</a:t>
            </a:r>
            <a:r>
              <a:rPr lang="zh-CN" altLang="en-US" sz="2600" spc="250">
                <a:solidFill>
                  <a:schemeClr val="accent1"/>
                </a:solidFill>
                <a:latin typeface="Arial" pitchFamily="34" charset="0"/>
                <a:cs typeface="Gen Jyuu GothicL Medium" panose="020b0302020203020207" pitchFamily="34" charset="-128"/>
                <a:sym typeface="+mn-ea"/>
              </a:rPr>
              <a:t>什么角度设题？命题有什么特点？</a:t>
            </a:r>
            <a:endParaRPr lang="zh-CN" altLang="en-US" sz="2600" spc="250">
              <a:solidFill>
                <a:schemeClr val="accent1"/>
              </a:solidFill>
              <a:uFillTx/>
              <a:latin typeface="Arial" pitchFamily="34" charset="0"/>
              <a:cs typeface="Gen Jyuu GothicL Medium" panose="020b0302020203020207" pitchFamily="34" charset="-128"/>
              <a:sym typeface="+mn-ea"/>
            </a:endParaRPr>
          </a:p>
        </p:txBody>
      </p:sp>
      <p:graphicFrame>
        <p:nvGraphicFramePr>
          <p:cNvPr id="2" name="表格 1" title=""/>
          <p:cNvGraphicFramePr>
            <a:graphicFrameLocks noGrp="1"/>
          </p:cNvGraphicFramePr>
          <p:nvPr>
            <p:custDataLst>
              <p:tags r:id="rId8"/>
            </p:custDataLst>
          </p:nvPr>
        </p:nvGraphicFramePr>
        <p:xfrm>
          <a:off x="470535" y="1414780"/>
          <a:ext cx="11289665" cy="4712970"/>
        </p:xfrm>
        <a:graphic>
          <a:graphicData uri="http://schemas.openxmlformats.org/drawingml/2006/table">
            <a:tbl>
              <a:tblPr/>
              <a:tblGrid>
                <a:gridCol w="798195"/>
                <a:gridCol w="1279525"/>
                <a:gridCol w="1791335"/>
                <a:gridCol w="4323715"/>
                <a:gridCol w="1401445"/>
                <a:gridCol w="1695450"/>
              </a:tblGrid>
              <a:tr h="467360">
                <a:tc>
                  <a:txBody>
                    <a:bodyPr vert="horz" wrap="square"/>
                    <a:lstStyle/>
                    <a:p>
                      <a:pPr indent="0" algn="ctr">
                        <a:buNone/>
                      </a:pPr>
                      <a:r>
                        <a:rPr lang="en-US" sz="2000" b="1">
                          <a:latin typeface="楷体" panose="02010609060101010101" charset="-122"/>
                          <a:ea typeface="楷体" panose="02010609060101010101" charset="-122"/>
                          <a:cs typeface="Times New Roman" panose="02020603050405020304" charset="0"/>
                        </a:rPr>
                        <a:t>年份</a:t>
                      </a:r>
                      <a:endParaRPr lang="en-US" altLang="en-US" sz="2000" b="1">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1">
                          <a:latin typeface="楷体" panose="02010609060101010101" charset="-122"/>
                          <a:ea typeface="楷体" panose="02010609060101010101" charset="-122"/>
                          <a:cs typeface="Times New Roman" panose="02020603050405020304" charset="0"/>
                        </a:rPr>
                        <a:t>卷别</a:t>
                      </a:r>
                      <a:endParaRPr lang="en-US" altLang="en-US" sz="2000" b="1">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1">
                          <a:latin typeface="楷体" panose="02010609060101010101" charset="-122"/>
                          <a:ea typeface="楷体" panose="02010609060101010101" charset="-122"/>
                          <a:cs typeface="Times New Roman" panose="02020603050405020304" charset="0"/>
                        </a:rPr>
                        <a:t>篇名</a:t>
                      </a:r>
                      <a:endParaRPr lang="en-US" altLang="en-US" sz="2000" b="1">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1">
                          <a:latin typeface="楷体" panose="02010609060101010101" charset="-122"/>
                          <a:ea typeface="楷体" panose="02010609060101010101" charset="-122"/>
                          <a:cs typeface="Times New Roman" panose="02020603050405020304" charset="0"/>
                        </a:rPr>
                        <a:t>提问方式</a:t>
                      </a:r>
                      <a:endParaRPr lang="en-US" altLang="en-US" sz="2000" b="1">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1">
                          <a:latin typeface="楷体" panose="02010609060101010101" charset="-122"/>
                          <a:ea typeface="楷体" panose="02010609060101010101" charset="-122"/>
                          <a:cs typeface="Times New Roman" panose="02020603050405020304" charset="0"/>
                        </a:rPr>
                        <a:t>设题角度</a:t>
                      </a:r>
                      <a:endParaRPr lang="en-US" altLang="en-US" sz="2000" b="1">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1">
                          <a:latin typeface="楷体" panose="02010609060101010101" charset="-122"/>
                          <a:ea typeface="楷体" panose="02010609060101010101" charset="-122"/>
                          <a:cs typeface="Times New Roman" panose="02020603050405020304" charset="0"/>
                        </a:rPr>
                        <a:t>命题特点</a:t>
                      </a:r>
                      <a:endParaRPr lang="en-US" altLang="en-US" sz="2000" b="1">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72540">
                <a:tc>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2022</a:t>
                      </a:r>
                    </a:p>
                    <a:p>
                      <a:pPr indent="0" algn="ctr">
                        <a:buNone/>
                      </a:pPr>
                      <a:endParaRPr lang="en-US" sz="800" b="0">
                        <a:latin typeface="楷体" panose="02010609060101010101" charset="-122"/>
                        <a:ea typeface="楷体" panose="02010609060101010101" charset="-122"/>
                        <a:cs typeface="Times New Roman" panose="02020603050405020304" charset="0"/>
                      </a:endParaRPr>
                    </a:p>
                    <a:p>
                      <a:pPr indent="0" algn="ctr">
                        <a:buNone/>
                      </a:pPr>
                      <a:endParaRPr lang="en-US" sz="800" b="0">
                        <a:latin typeface="楷体" panose="02010609060101010101" charset="-122"/>
                        <a:ea typeface="楷体" panose="02010609060101010101" charset="-122"/>
                        <a:cs typeface="Times New Roman" panose="02020603050405020304" charset="0"/>
                      </a:endParaRPr>
                    </a:p>
                    <a:p>
                      <a:pPr indent="0" algn="ctr">
                        <a:buNone/>
                      </a:pPr>
                      <a:r>
                        <a:rPr lang="en-US" sz="2000" b="0">
                          <a:latin typeface="楷体" panose="02010609060101010101" charset="-122"/>
                          <a:ea typeface="楷体" panose="02010609060101010101" charset="-122"/>
                          <a:cs typeface="Times New Roman" panose="02020603050405020304" charset="0"/>
                        </a:rPr>
                        <a:t>2021</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a:latin typeface="楷体" panose="02010609060101010101" charset="-122"/>
                          <a:ea typeface="楷体" panose="02010609060101010101" charset="-122"/>
                          <a:cs typeface="Times New Roman" panose="02020603050405020304" charset="0"/>
                          <a:sym typeface="+mn-ea"/>
                        </a:rPr>
                        <a:t>浙江卷</a:t>
                      </a:r>
                      <a:endParaRPr lang="en-US" sz="2000" b="0">
                        <a:latin typeface="楷体" panose="02010609060101010101" charset="-122"/>
                        <a:ea typeface="楷体" panose="02010609060101010101" charset="-122"/>
                        <a:cs typeface="Times New Roman" panose="02020603050405020304" charset="0"/>
                      </a:endParaRPr>
                    </a:p>
                    <a:p>
                      <a:pPr indent="0" algn="ctr">
                        <a:buNone/>
                      </a:pPr>
                      <a:endParaRPr lang="en-US" sz="800" b="0">
                        <a:latin typeface="楷体" panose="02010609060101010101" charset="-122"/>
                        <a:ea typeface="楷体" panose="02010609060101010101" charset="-122"/>
                        <a:cs typeface="Times New Roman" panose="02020603050405020304" charset="0"/>
                      </a:endParaRPr>
                    </a:p>
                    <a:p>
                      <a:pPr indent="0" algn="ctr">
                        <a:buNone/>
                      </a:pPr>
                      <a:endParaRPr lang="en-US" sz="800" b="0">
                        <a:latin typeface="楷体" panose="02010609060101010101" charset="-122"/>
                        <a:ea typeface="楷体" panose="02010609060101010101" charset="-122"/>
                        <a:cs typeface="Times New Roman" panose="02020603050405020304" charset="0"/>
                      </a:endParaRPr>
                    </a:p>
                    <a:p>
                      <a:pPr indent="0" algn="ctr">
                        <a:buNone/>
                      </a:pPr>
                      <a:r>
                        <a:rPr lang="en-US" sz="2000" b="0">
                          <a:latin typeface="楷体" panose="02010609060101010101" charset="-122"/>
                          <a:ea typeface="楷体" panose="02010609060101010101" charset="-122"/>
                          <a:cs typeface="Times New Roman" panose="02020603050405020304" charset="0"/>
                        </a:rPr>
                        <a:t>浙江卷</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《逛》</a:t>
                      </a:r>
                    </a:p>
                    <a:p>
                      <a:pPr indent="0" algn="ctr">
                        <a:buNone/>
                      </a:pPr>
                      <a:endParaRPr lang="en-US" sz="800" b="0">
                        <a:latin typeface="楷体" panose="02010609060101010101" charset="-122"/>
                        <a:ea typeface="楷体" panose="02010609060101010101" charset="-122"/>
                        <a:cs typeface="Times New Roman" panose="02020603050405020304" charset="0"/>
                      </a:endParaRPr>
                    </a:p>
                    <a:p>
                      <a:pPr indent="0" algn="ctr">
                        <a:buNone/>
                      </a:pPr>
                      <a:endParaRPr lang="en-US" sz="800" b="0">
                        <a:latin typeface="楷体" panose="02010609060101010101" charset="-122"/>
                        <a:ea typeface="楷体" panose="02010609060101010101" charset="-122"/>
                        <a:cs typeface="Times New Roman" panose="02020603050405020304" charset="0"/>
                      </a:endParaRPr>
                    </a:p>
                    <a:p>
                      <a:pPr indent="0" algn="ctr">
                        <a:buNone/>
                      </a:pPr>
                      <a:r>
                        <a:rPr lang="en-US" sz="2000" b="0">
                          <a:latin typeface="楷体" panose="02010609060101010101" charset="-122"/>
                          <a:ea typeface="楷体" panose="02010609060101010101" charset="-122"/>
                          <a:cs typeface="Times New Roman" panose="02020603050405020304" charset="0"/>
                        </a:rPr>
                        <a:t>《麦子》</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000" b="0">
                          <a:latin typeface="楷体" panose="02010609060101010101" charset="-122"/>
                          <a:ea typeface="楷体" panose="02010609060101010101" charset="-122"/>
                          <a:cs typeface="楷体" panose="02010609060101010101" charset="-122"/>
                        </a:rPr>
                        <a:t>赏析小说画线的两处描写及两者对比所构成的艺术效果。(6分)</a:t>
                      </a:r>
                    </a:p>
                    <a:p>
                      <a:pPr indent="0">
                        <a:buNone/>
                      </a:pPr>
                      <a:endParaRPr lang="en-US" sz="800" b="0">
                        <a:latin typeface="楷体" panose="02010609060101010101" charset="-122"/>
                        <a:ea typeface="楷体" panose="02010609060101010101" charset="-122"/>
                        <a:cs typeface="楷体" panose="02010609060101010101" charset="-122"/>
                      </a:endParaRPr>
                    </a:p>
                    <a:p>
                      <a:pPr indent="0">
                        <a:buNone/>
                      </a:pPr>
                      <a:endParaRPr lang="en-US" sz="800" b="0">
                        <a:latin typeface="楷体" panose="02010609060101010101" charset="-122"/>
                        <a:ea typeface="楷体" panose="02010609060101010101" charset="-122"/>
                        <a:cs typeface="楷体" panose="02010609060101010101" charset="-122"/>
                      </a:endParaRPr>
                    </a:p>
                    <a:p>
                      <a:pPr indent="0">
                        <a:buNone/>
                      </a:pPr>
                      <a:endParaRPr lang="en-US" sz="800" b="0">
                        <a:latin typeface="楷体" panose="02010609060101010101" charset="-122"/>
                        <a:ea typeface="楷体" panose="02010609060101010101" charset="-122"/>
                        <a:cs typeface="楷体" panose="02010609060101010101" charset="-122"/>
                      </a:endParaRPr>
                    </a:p>
                    <a:p>
                      <a:pPr indent="0">
                        <a:buNone/>
                      </a:pP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5">
                  <a:txBody>
                    <a:bodyPr vert="horz" wrap="square"/>
                    <a:lstStyle/>
                    <a:p>
                      <a:pPr indent="0">
                        <a:buNone/>
                      </a:pP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62660">
                <a:tc rowSpan="2">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2019</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0">
                          <a:latin typeface="楷体" panose="02010609060101010101" charset="-122"/>
                          <a:ea typeface="楷体" panose="02010609060101010101" charset="-122"/>
                          <a:cs typeface="楷体" panose="02010609060101010101" charset="-122"/>
                        </a:rPr>
                        <a:t>全国Ⅱ卷</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《小步舞》</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000" b="0">
                          <a:latin typeface="楷体" panose="02010609060101010101" charset="-122"/>
                          <a:ea typeface="楷体" panose="02010609060101010101" charset="-122"/>
                          <a:cs typeface="楷体" panose="02010609060101010101" charset="-122"/>
                        </a:rPr>
                        <a:t>小说中的卢森堡公园苗圃在情节发展中有重要作用，这种作用体现在哪些方面？请结合作品简要分析。(6分)</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653415">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vert="horz" wrap="square"/>
                    <a:lstStyle/>
                    <a:p>
                      <a:pPr indent="0" algn="ctr">
                        <a:buNone/>
                      </a:pPr>
                      <a:r>
                        <a:rPr lang="en-US" sz="2000" b="0">
                          <a:latin typeface="楷体" panose="02010609060101010101" charset="-122"/>
                          <a:ea typeface="楷体" panose="02010609060101010101" charset="-122"/>
                          <a:cs typeface="楷体" panose="02010609060101010101" charset="-122"/>
                        </a:rPr>
                        <a:t>全国Ⅲ卷</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《到梨花屯去》</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000" b="0">
                          <a:latin typeface="楷体" panose="02010609060101010101" charset="-122"/>
                          <a:ea typeface="楷体" panose="02010609060101010101" charset="-122"/>
                          <a:cs typeface="楷体" panose="02010609060101010101" charset="-122"/>
                        </a:rPr>
                        <a:t>小说中有多处景物描写，请分析其功能。(6分)</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660400">
                <a:tc rowSpan="2">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2018</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江苏卷</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vert="horz" wrap="square"/>
                    <a:lstStyle/>
                    <a:p>
                      <a:pPr indent="0" algn="ctr">
                        <a:buNone/>
                      </a:pPr>
                      <a:r>
                        <a:rPr lang="en-US" sz="2000" b="0">
                          <a:latin typeface="楷体" panose="02010609060101010101" charset="-122"/>
                          <a:ea typeface="楷体" panose="02010609060101010101" charset="-122"/>
                          <a:cs typeface="Times New Roman" panose="02020603050405020304" charset="0"/>
                        </a:rPr>
                        <a:t>《小哥儿俩》</a:t>
                      </a: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000" b="0">
                          <a:latin typeface="楷体" panose="02010609060101010101" charset="-122"/>
                          <a:ea typeface="楷体" panose="02010609060101010101" charset="-122"/>
                          <a:cs typeface="楷体" panose="02010609060101010101" charset="-122"/>
                        </a:rPr>
                        <a:t>小哥儿俩是在什么样的家庭环境中成长的？请简要分析。(6分)</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688975">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vert="horz" wrap="square"/>
                    <a:lstStyle/>
                    <a:p>
                      <a:pPr indent="0">
                        <a:buNone/>
                      </a:pPr>
                      <a:r>
                        <a:rPr lang="en-US" sz="2000" b="0">
                          <a:latin typeface="楷体" panose="02010609060101010101" charset="-122"/>
                          <a:ea typeface="楷体" panose="02010609060101010101" charset="-122"/>
                          <a:cs typeface="楷体" panose="02010609060101010101" charset="-122"/>
                        </a:rPr>
                        <a:t>分析小说画线部分的景物描写对情节发展的作用。(4分)</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endParaRPr lang="en-US" altLang="en-US" sz="2000" b="0">
                        <a:latin typeface="楷体" panose="02010609060101010101" charset="-122"/>
                        <a:ea typeface="楷体" panose="02010609060101010101" charset="-122"/>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vert="horz" wrap="square"/>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bl>
          </a:graphicData>
        </a:graphic>
      </p:graphicFrame>
      <p:sp>
        <p:nvSpPr>
          <p:cNvPr id="3" name="文本框 2" title=""/>
          <p:cNvSpPr txBox="1"/>
          <p:nvPr/>
        </p:nvSpPr>
        <p:spPr>
          <a:xfrm>
            <a:off x="8526780" y="2495550"/>
            <a:ext cx="15347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自然环境</a:t>
            </a:r>
          </a:p>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作用</a:t>
            </a:r>
            <a:endParaRPr lang="en-US" altLang="en-US" sz="2000" b="1">
              <a:solidFill>
                <a:srgbClr val="C00000"/>
              </a:solidFill>
              <a:latin typeface="楷体" panose="02010609060101010101" charset="-122"/>
              <a:ea typeface="楷体" panose="02010609060101010101" charset="-122"/>
              <a:cs typeface="Times New Roman" panose="02020603050405020304" charset="0"/>
              <a:sym typeface="+mn-ea"/>
            </a:endParaRPr>
          </a:p>
        </p:txBody>
      </p:sp>
      <p:sp>
        <p:nvSpPr>
          <p:cNvPr id="4" name="文本框 3" title=""/>
          <p:cNvSpPr txBox="1"/>
          <p:nvPr/>
        </p:nvSpPr>
        <p:spPr>
          <a:xfrm>
            <a:off x="8523605" y="3388360"/>
            <a:ext cx="15347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自然环境</a:t>
            </a:r>
          </a:p>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作用</a:t>
            </a:r>
            <a:endParaRPr lang="en-US" altLang="en-US" sz="2000" b="1">
              <a:solidFill>
                <a:srgbClr val="C00000"/>
              </a:solidFill>
              <a:latin typeface="楷体" panose="02010609060101010101" charset="-122"/>
              <a:ea typeface="楷体" panose="02010609060101010101" charset="-122"/>
              <a:cs typeface="Times New Roman" panose="02020603050405020304" charset="0"/>
              <a:sym typeface="+mn-ea"/>
            </a:endParaRPr>
          </a:p>
        </p:txBody>
      </p:sp>
      <p:sp>
        <p:nvSpPr>
          <p:cNvPr id="5" name="文本框 4" title=""/>
          <p:cNvSpPr txBox="1"/>
          <p:nvPr/>
        </p:nvSpPr>
        <p:spPr>
          <a:xfrm>
            <a:off x="8529320" y="4113530"/>
            <a:ext cx="15347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自然环境</a:t>
            </a:r>
          </a:p>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作用</a:t>
            </a:r>
            <a:endParaRPr lang="en-US" altLang="en-US" sz="2000" b="1">
              <a:solidFill>
                <a:srgbClr val="C00000"/>
              </a:solidFill>
              <a:latin typeface="楷体" panose="02010609060101010101" charset="-122"/>
              <a:ea typeface="楷体" panose="02010609060101010101" charset="-122"/>
              <a:cs typeface="Times New Roman" panose="02020603050405020304" charset="0"/>
              <a:sym typeface="+mn-ea"/>
            </a:endParaRPr>
          </a:p>
        </p:txBody>
      </p:sp>
      <p:sp>
        <p:nvSpPr>
          <p:cNvPr id="6" name="文本框 5" title=""/>
          <p:cNvSpPr txBox="1"/>
          <p:nvPr/>
        </p:nvSpPr>
        <p:spPr>
          <a:xfrm>
            <a:off x="8575040" y="5429250"/>
            <a:ext cx="15347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自然环境</a:t>
            </a:r>
          </a:p>
          <a:p>
            <a:pPr algn="ctr">
              <a:buClrTx/>
              <a:buSzTx/>
              <a:buFontTx/>
            </a:pPr>
            <a:r>
              <a:rPr lang="en-US" sz="2000" b="1">
                <a:solidFill>
                  <a:srgbClr val="C00000"/>
                </a:solidFill>
                <a:latin typeface="楷体" panose="02010609060101010101" charset="-122"/>
                <a:ea typeface="楷体" panose="02010609060101010101" charset="-122"/>
                <a:cs typeface="Times New Roman" panose="02020603050405020304" charset="0"/>
                <a:sym typeface="+mn-ea"/>
              </a:rPr>
              <a:t>作用</a:t>
            </a:r>
            <a:endParaRPr lang="en-US" altLang="en-US" sz="2000" b="1">
              <a:solidFill>
                <a:srgbClr val="C00000"/>
              </a:solidFill>
              <a:latin typeface="楷体" panose="02010609060101010101" charset="-122"/>
              <a:ea typeface="楷体" panose="02010609060101010101" charset="-122"/>
              <a:cs typeface="Times New Roman" panose="02020603050405020304" charset="0"/>
              <a:sym typeface="+mn-ea"/>
            </a:endParaRPr>
          </a:p>
        </p:txBody>
      </p:sp>
      <p:sp>
        <p:nvSpPr>
          <p:cNvPr id="9" name="文本框 8" title=""/>
          <p:cNvSpPr txBox="1"/>
          <p:nvPr/>
        </p:nvSpPr>
        <p:spPr>
          <a:xfrm>
            <a:off x="8585835" y="4792980"/>
            <a:ext cx="15347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buNone/>
            </a:pPr>
            <a:r>
              <a:rPr lang="en-US" sz="2000" b="1">
                <a:solidFill>
                  <a:srgbClr val="0B1BF3"/>
                </a:solidFill>
                <a:latin typeface="楷体" panose="02010609060101010101" charset="-122"/>
                <a:ea typeface="楷体" panose="02010609060101010101" charset="-122"/>
                <a:cs typeface="Times New Roman" panose="02020603050405020304" charset="0"/>
                <a:sym typeface="+mn-ea"/>
              </a:rPr>
              <a:t>社会环境</a:t>
            </a:r>
          </a:p>
          <a:p>
            <a:pPr algn="ctr">
              <a:buClrTx/>
              <a:buSzTx/>
              <a:buFontTx/>
              <a:buNone/>
            </a:pPr>
            <a:r>
              <a:rPr lang="en-US" sz="2000" b="1">
                <a:solidFill>
                  <a:srgbClr val="0B1BF3"/>
                </a:solidFill>
                <a:latin typeface="楷体" panose="02010609060101010101" charset="-122"/>
                <a:ea typeface="楷体" panose="02010609060101010101" charset="-122"/>
                <a:cs typeface="Times New Roman" panose="02020603050405020304" charset="0"/>
                <a:sym typeface="+mn-ea"/>
              </a:rPr>
              <a:t>特点</a:t>
            </a:r>
          </a:p>
        </p:txBody>
      </p:sp>
      <p:sp>
        <p:nvSpPr>
          <p:cNvPr id="10" name="文本框 9" title=""/>
          <p:cNvSpPr txBox="1"/>
          <p:nvPr/>
        </p:nvSpPr>
        <p:spPr>
          <a:xfrm>
            <a:off x="10109835" y="2246630"/>
            <a:ext cx="1650365" cy="2861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buNone/>
            </a:pPr>
            <a:r>
              <a:rPr lang="en-US" sz="2000" b="1">
                <a:solidFill>
                  <a:srgbClr val="7030A0"/>
                </a:solidFill>
                <a:latin typeface="楷体" panose="02010609060101010101" charset="-122"/>
                <a:ea typeface="楷体" panose="02010609060101010101" charset="-122"/>
                <a:cs typeface="楷体" panose="02010609060101010101" charset="-122"/>
                <a:sym typeface="+mn-ea"/>
              </a:rPr>
              <a:t>①环境是轮考点。</a:t>
            </a:r>
            <a:endParaRPr lang="en-US" sz="2000" b="1">
              <a:solidFill>
                <a:srgbClr val="7030A0"/>
              </a:solidFill>
              <a:latin typeface="楷体" panose="02010609060101010101" charset="-122"/>
              <a:ea typeface="楷体" panose="02010609060101010101" charset="-122"/>
              <a:cs typeface="楷体" panose="02010609060101010101" charset="-122"/>
            </a:endParaRPr>
          </a:p>
          <a:p>
            <a:pPr algn="l">
              <a:buClrTx/>
              <a:buSzTx/>
              <a:buFontTx/>
              <a:buNone/>
            </a:pPr>
            <a:endParaRPr lang="en-US" sz="2000" b="1">
              <a:solidFill>
                <a:srgbClr val="7030A0"/>
              </a:solidFill>
              <a:latin typeface="楷体" panose="02010609060101010101" charset="-122"/>
              <a:ea typeface="楷体" panose="02010609060101010101" charset="-122"/>
              <a:cs typeface="楷体" panose="02010609060101010101" charset="-122"/>
              <a:sym typeface="+mn-ea"/>
            </a:endParaRPr>
          </a:p>
          <a:p>
            <a:pPr algn="l">
              <a:buClrTx/>
              <a:buSzTx/>
              <a:buFontTx/>
              <a:buNone/>
            </a:pPr>
            <a:r>
              <a:rPr lang="en-US" sz="2000" b="1">
                <a:solidFill>
                  <a:srgbClr val="7030A0"/>
                </a:solidFill>
                <a:latin typeface="楷体" panose="02010609060101010101" charset="-122"/>
                <a:ea typeface="楷体" panose="02010609060101010101" charset="-122"/>
                <a:cs typeface="楷体" panose="02010609060101010101" charset="-122"/>
                <a:sym typeface="+mn-ea"/>
              </a:rPr>
              <a:t>②重点考查自然环境的特点和作用，“作用”是重点中的重点。</a:t>
            </a:r>
          </a:p>
        </p:txBody>
      </p:sp>
      <p:cxnSp>
        <p:nvCxnSpPr>
          <p:cNvPr id="11" name="直接连接符 10" title=""/>
          <p:cNvCxnSpPr/>
          <p:nvPr/>
        </p:nvCxnSpPr>
        <p:spPr>
          <a:xfrm>
            <a:off x="459740" y="2484755"/>
            <a:ext cx="9601200" cy="2159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14" name="文本框 13" title=""/>
          <p:cNvSpPr txBox="1"/>
          <p:nvPr/>
        </p:nvSpPr>
        <p:spPr>
          <a:xfrm>
            <a:off x="4323715" y="2616835"/>
            <a:ext cx="3596640"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楷体" panose="02010609060101010101" charset="-122"/>
                <a:ea typeface="楷体" panose="02010609060101010101" charset="-122"/>
                <a:cs typeface="楷体" panose="02010609060101010101" charset="-122"/>
                <a:sym typeface="+mn-ea"/>
              </a:rPr>
              <a:t>第二段描写环境有何用意？(4分)</a:t>
            </a:r>
            <a:endParaRPr lang="zh-CN" altLang="en-US"/>
          </a:p>
        </p:txBody>
      </p:sp>
      <p:sp>
        <p:nvSpPr>
          <p:cNvPr id="15" name="文本框 14" title=""/>
          <p:cNvSpPr txBox="1"/>
          <p:nvPr/>
        </p:nvSpPr>
        <p:spPr>
          <a:xfrm>
            <a:off x="8531860" y="1856740"/>
            <a:ext cx="15347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buNone/>
            </a:pPr>
            <a:r>
              <a:rPr lang="en-US" sz="2000" b="1">
                <a:solidFill>
                  <a:srgbClr val="0B1BF3"/>
                </a:solidFill>
                <a:latin typeface="楷体" panose="02010609060101010101" charset="-122"/>
                <a:ea typeface="楷体" panose="02010609060101010101" charset="-122"/>
                <a:cs typeface="Times New Roman" panose="02020603050405020304" charset="0"/>
                <a:sym typeface="+mn-ea"/>
              </a:rPr>
              <a:t>社会环境</a:t>
            </a:r>
          </a:p>
          <a:p>
            <a:pPr algn="ctr">
              <a:buClrTx/>
              <a:buSzTx/>
              <a:buFontTx/>
              <a:buNone/>
            </a:pPr>
            <a:r>
              <a:rPr lang="en-US" sz="2000" b="1">
                <a:solidFill>
                  <a:srgbClr val="0B1BF3"/>
                </a:solidFill>
                <a:latin typeface="楷体" panose="02010609060101010101" charset="-122"/>
                <a:ea typeface="楷体" panose="02010609060101010101" charset="-122"/>
                <a:cs typeface="Times New Roman" panose="02020603050405020304" charset="0"/>
                <a:sym typeface="+mn-ea"/>
              </a:rPr>
              <a:t>特点</a:t>
            </a:r>
          </a:p>
        </p:txBody>
      </p:sp>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dur="1"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P spid="10" grpId="0"/>
      <p:bldP spid="15"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1329690" cy="1448435"/>
          </a:xfrm>
          <a:prstGeom prst="rect">
            <a:avLst/>
          </a:prstGeom>
        </p:spPr>
      </p:pic>
      <p:sp>
        <p:nvSpPr>
          <p:cNvPr id="5" name="文本占位符 4" title=""/>
          <p:cNvSpPr>
            <a:spLocks noGrp="1"/>
          </p:cNvSpPr>
          <p:nvPr>
            <p:ph type="body" sz="quarter" idx="4294967295"/>
            <p:custDataLst>
              <p:tags r:id="rId5"/>
            </p:custDataLst>
          </p:nvPr>
        </p:nvSpPr>
        <p:spPr>
          <a:xfrm>
            <a:off x="462280" y="1805940"/>
            <a:ext cx="11262995" cy="3324225"/>
          </a:xfrm>
        </p:spPr>
        <p:txBody>
          <a:bodyPr>
            <a:normAutofit lnSpcReduction="10000"/>
          </a:bodyPr>
          <a:lstStyle/>
          <a:p>
            <a:pPr marL="0" indent="711200" algn="l">
              <a:lnSpc>
                <a:spcPct val="135000"/>
              </a:lnSpc>
              <a:buClrTx/>
              <a:buSzTx/>
              <a:buFontTx/>
              <a:buNone/>
            </a:pPr>
            <a:r>
              <a:rPr lang="zh-CN" altLang="en-US" sz="2800" spc="0">
                <a:latin typeface="楷体" panose="02010609060101010101" charset="-122"/>
                <a:ea typeface="楷体" panose="02010609060101010101" charset="-122"/>
                <a:cs typeface="楷体" panose="02010609060101010101" charset="-122"/>
              </a:rPr>
              <a:t>环境为人物活动和情节展开提供了空间，它服从于小说形象、情节和主题的需要。环境作为小说四要素之一，是小说阅读的重要考点之一。</a:t>
            </a:r>
          </a:p>
          <a:p>
            <a:pPr marL="0" indent="711200" algn="l">
              <a:lnSpc>
                <a:spcPct val="135000"/>
              </a:lnSpc>
              <a:buClrTx/>
              <a:buSzTx/>
              <a:buFontTx/>
              <a:buNone/>
            </a:pPr>
            <a:r>
              <a:rPr lang="zh-CN" altLang="en-US" sz="2800" spc="0">
                <a:latin typeface="楷体" panose="02010609060101010101" charset="-122"/>
                <a:ea typeface="楷体" panose="02010609060101010101" charset="-122"/>
                <a:cs typeface="楷体" panose="02010609060101010101" charset="-122"/>
              </a:rPr>
              <a:t>环境类题的命题点有三个：一是</a:t>
            </a:r>
            <a:r>
              <a:rPr lang="zh-CN" altLang="en-US" sz="2800" spc="0">
                <a:solidFill>
                  <a:srgbClr val="0B1BF3"/>
                </a:solidFill>
                <a:latin typeface="楷体" panose="02010609060101010101" charset="-122"/>
                <a:ea typeface="楷体" panose="02010609060101010101" charset="-122"/>
                <a:cs typeface="楷体" panose="02010609060101010101" charset="-122"/>
              </a:rPr>
              <a:t>环境特点</a:t>
            </a:r>
            <a:r>
              <a:rPr lang="zh-CN" altLang="en-US" sz="2800" spc="0">
                <a:latin typeface="楷体" panose="02010609060101010101" charset="-122"/>
                <a:ea typeface="楷体" panose="02010609060101010101" charset="-122"/>
                <a:cs typeface="楷体" panose="02010609060101010101" charset="-122"/>
              </a:rPr>
              <a:t>，二是</a:t>
            </a:r>
            <a:r>
              <a:rPr lang="zh-CN" altLang="en-US" sz="2800" spc="0">
                <a:solidFill>
                  <a:srgbClr val="0B1BF3"/>
                </a:solidFill>
                <a:latin typeface="楷体" panose="02010609060101010101" charset="-122"/>
                <a:ea typeface="楷体" panose="02010609060101010101" charset="-122"/>
                <a:cs typeface="楷体" panose="02010609060101010101" charset="-122"/>
              </a:rPr>
              <a:t>环境描写的手法</a:t>
            </a:r>
            <a:r>
              <a:rPr lang="zh-CN" altLang="en-US" sz="2800" spc="0">
                <a:latin typeface="楷体" panose="02010609060101010101" charset="-122"/>
                <a:ea typeface="楷体" panose="02010609060101010101" charset="-122"/>
                <a:cs typeface="楷体" panose="02010609060101010101" charset="-122"/>
              </a:rPr>
              <a:t>，三是</a:t>
            </a:r>
            <a:r>
              <a:rPr lang="zh-CN" altLang="en-US" sz="2800" spc="0">
                <a:solidFill>
                  <a:srgbClr val="0B1BF3"/>
                </a:solidFill>
                <a:latin typeface="楷体" panose="02010609060101010101" charset="-122"/>
                <a:ea typeface="楷体" panose="02010609060101010101" charset="-122"/>
                <a:cs typeface="楷体" panose="02010609060101010101" charset="-122"/>
              </a:rPr>
              <a:t>环境描写的作用</a:t>
            </a:r>
            <a:r>
              <a:rPr lang="zh-CN" altLang="en-US" sz="2800" spc="0">
                <a:latin typeface="楷体" panose="02010609060101010101" charset="-122"/>
                <a:ea typeface="楷体" panose="02010609060101010101" charset="-122"/>
                <a:cs typeface="楷体" panose="02010609060101010101" charset="-122"/>
              </a:rPr>
              <a:t>。</a:t>
            </a:r>
          </a:p>
          <a:p>
            <a:pPr marL="0" indent="711200" algn="l">
              <a:lnSpc>
                <a:spcPct val="135000"/>
              </a:lnSpc>
              <a:buClrTx/>
              <a:buSzTx/>
              <a:buFontTx/>
              <a:buNone/>
            </a:pPr>
            <a:r>
              <a:rPr lang="zh-CN" altLang="en-US" sz="2800" spc="0">
                <a:latin typeface="楷体" panose="02010609060101010101" charset="-122"/>
                <a:ea typeface="楷体" panose="02010609060101010101" charset="-122"/>
                <a:cs typeface="楷体" panose="02010609060101010101" charset="-122"/>
              </a:rPr>
              <a:t>这三个命题点往往以两种形式呈现：一是</a:t>
            </a:r>
            <a:r>
              <a:rPr lang="zh-CN" altLang="en-US" sz="2800" spc="0">
                <a:solidFill>
                  <a:srgbClr val="0B1BF3"/>
                </a:solidFill>
                <a:latin typeface="楷体" panose="02010609060101010101" charset="-122"/>
                <a:ea typeface="楷体" panose="02010609060101010101" charset="-122"/>
                <a:cs typeface="楷体" panose="02010609060101010101" charset="-122"/>
              </a:rPr>
              <a:t>环境描写的手法和作用相结合</a:t>
            </a:r>
            <a:r>
              <a:rPr lang="zh-CN" altLang="en-US" sz="2800" spc="0">
                <a:latin typeface="楷体" panose="02010609060101010101" charset="-122"/>
                <a:ea typeface="楷体" panose="02010609060101010101" charset="-122"/>
                <a:cs typeface="楷体" panose="02010609060101010101" charset="-122"/>
              </a:rPr>
              <a:t>，二是</a:t>
            </a:r>
            <a:r>
              <a:rPr lang="zh-CN" altLang="en-US" sz="2800" spc="0">
                <a:solidFill>
                  <a:srgbClr val="0B1BF3"/>
                </a:solidFill>
                <a:latin typeface="楷体" panose="02010609060101010101" charset="-122"/>
                <a:ea typeface="楷体" panose="02010609060101010101" charset="-122"/>
                <a:cs typeface="楷体" panose="02010609060101010101" charset="-122"/>
              </a:rPr>
              <a:t>环境描写的特点和作用相结合</a:t>
            </a:r>
            <a:r>
              <a:rPr lang="zh-CN" altLang="en-US" sz="2800" spc="0">
                <a:latin typeface="楷体" panose="02010609060101010101" charset="-122"/>
                <a:ea typeface="楷体" panose="02010609060101010101" charset="-122"/>
                <a:cs typeface="楷体" panose="02010609060101010101" charset="-122"/>
              </a:rPr>
              <a:t>。</a:t>
            </a:r>
          </a:p>
        </p:txBody>
      </p:sp>
      <p:pic>
        <p:nvPicPr>
          <p:cNvPr id="7" name="图片 6" title=""/>
          <p:cNvPicPr>
            <a:picLocks noChangeAspect="1"/>
          </p:cNvPicPr>
          <p:nvPr>
            <p:custDataLst>
              <p:tags r:id="rId7"/>
            </p:custDataLst>
          </p:nvPr>
        </p:nvPicPr>
        <p:blipFill>
          <a:blip r:embed="rId6"/>
          <a:stretch>
            <a:fillRect/>
          </a:stretch>
        </p:blipFill>
        <p:spPr>
          <a:xfrm>
            <a:off x="10466705" y="4996180"/>
            <a:ext cx="1437640" cy="1574165"/>
          </a:xfrm>
          <a:prstGeom prst="rect">
            <a:avLst/>
          </a:prstGeom>
        </p:spPr>
      </p:pic>
      <p:sp>
        <p:nvSpPr>
          <p:cNvPr id="2" name="文本框 1" title=""/>
          <p:cNvSpPr txBox="1"/>
          <p:nvPr/>
        </p:nvSpPr>
        <p:spPr>
          <a:xfrm>
            <a:off x="1026160" y="1212850"/>
            <a:ext cx="250063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pc="250">
                <a:solidFill>
                  <a:srgbClr val="C00000"/>
                </a:solidFill>
                <a:uFillTx/>
                <a:latin typeface="黑体" panose="02010609060101010101" charset="-122"/>
                <a:ea typeface="黑体" panose="02010609060101010101" charset="-122"/>
                <a:cs typeface="Gen Jyuu GothicL Medium" panose="020b0302020203020207" pitchFamily="34" charset="-128"/>
                <a:sym typeface="+mn-ea"/>
              </a:rPr>
              <a:t>【考情概览】</a:t>
            </a:r>
            <a:endParaRPr lang="zh-CN" altLang="en-US" sz="2800" b="1">
              <a:latin typeface="黑体" panose="02010609060101010101" charset="-122"/>
              <a:ea typeface="黑体" panose="02010609060101010101" charset="-122"/>
            </a:endParaRPr>
          </a:p>
        </p:txBody>
      </p:sp>
    </p:spTree>
    <p:custDataLst>
      <p:tags r:id="rId8"/>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title=""/>
          <p:cNvSpPr txBox="1"/>
          <p:nvPr>
            <p:custDataLst>
              <p:tags r:id="rId4"/>
            </p:custDataLst>
          </p:nvPr>
        </p:nvSpPr>
        <p:spPr>
          <a:xfrm>
            <a:off x="5321257" y="2247900"/>
            <a:ext cx="1453070" cy="1229485"/>
          </a:xfrm>
          <a:prstGeom prst="rect">
            <a:avLst/>
          </a:prstGeom>
        </p:spPr>
        <p:txBody>
          <a:bodyPr vert="horz" lIns="91440" tIns="45720" rIns="91440" bIns="45720" rtlCol="0" anchor="b">
            <a:normAutofit/>
          </a:bodyPr>
          <a:lstStyle>
            <a:defPPr>
              <a:defRPr lang="zh-CN"/>
            </a:defPPr>
            <a:lvl1pPr marL="0" algn="ctr" defTabSz="914400" rtl="0" eaLnBrk="1" latinLnBrk="0" hangingPunct="1">
              <a:lnSpc>
                <a:spcPct val="90000"/>
              </a:lnSpc>
              <a:spcBef>
                <a:spcPct val="0"/>
              </a:spcBef>
              <a:buNone/>
              <a:defRPr sz="3600" b="1" kern="1200">
                <a:solidFill>
                  <a:schemeClr val="tx2"/>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Arial" pitchFamily="34" charset="0"/>
                <a:ea typeface="微软雅黑"/>
                <a:cs typeface="Arial" pitchFamily="34" charset="0"/>
              </a:rPr>
              <a:t>2</a:t>
            </a:r>
          </a:p>
        </p:txBody>
      </p:sp>
      <p:sp>
        <p:nvSpPr>
          <p:cNvPr id="10" name="标题 9" title=""/>
          <p:cNvSpPr>
            <a:spLocks noGrp="1"/>
          </p:cNvSpPr>
          <p:nvPr>
            <p:ph type="title"/>
            <p:custDataLst>
              <p:tags r:id="rId5"/>
            </p:custDataLst>
          </p:nvPr>
        </p:nvSpPr>
        <p:spPr>
          <a:xfrm>
            <a:off x="2487295" y="3819525"/>
            <a:ext cx="6777990" cy="737870"/>
          </a:xfrm>
        </p:spPr>
        <p:txBody>
          <a:bodyPr>
            <a:normAutofit fontScale="90000"/>
          </a:bodyPr>
          <a:lstStyle/>
          <a:p>
            <a:pPr algn="ctr">
              <a:buClrTx/>
              <a:buSzTx/>
              <a:buFontTx/>
            </a:pPr>
            <a:r>
              <a:rPr lang="zh-CN" altLang="en-US">
                <a:latin typeface="Arial" pitchFamily="34" charset="0"/>
                <a:ea typeface="微软雅黑"/>
                <a:cs typeface="Gen Jyuu GothicL Medium" panose="020b0302020203020207" pitchFamily="34" charset="-128"/>
                <a:sym typeface="+mn-ea"/>
              </a:rPr>
              <a:t>活动二：构建框架</a:t>
            </a:r>
            <a:r>
              <a:rPr lang="en-US" altLang="zh-CN">
                <a:latin typeface="Arial" pitchFamily="34" charset="0"/>
                <a:ea typeface="微软雅黑"/>
                <a:cs typeface="Gen Jyuu GothicL Medium" panose="020b0302020203020207" pitchFamily="34" charset="-128"/>
                <a:sym typeface="+mn-ea"/>
              </a:rPr>
              <a:t>    </a:t>
            </a:r>
            <a:r>
              <a:rPr lang="zh-CN" altLang="en-US">
                <a:latin typeface="Arial" pitchFamily="34" charset="0"/>
                <a:ea typeface="微软雅黑"/>
                <a:cs typeface="Gen Jyuu GothicL Medium" panose="020b0302020203020207" pitchFamily="34" charset="-128"/>
                <a:sym typeface="+mn-ea"/>
              </a:rPr>
              <a:t>纲举目张</a:t>
            </a:r>
            <a:endParaRPr lang="zh-CN" altLang="en-US" spc="0">
              <a:latin typeface="Arial" pitchFamily="34" charset="0"/>
              <a:ea typeface="微软雅黑"/>
              <a:cs typeface="Gen Jyuu GothicL Medium" panose="020b0302020203020207" pitchFamily="34" charset="-128"/>
              <a:sym typeface="+mn-ea"/>
            </a:endParaRPr>
          </a:p>
        </p:txBody>
      </p:sp>
      <p:pic>
        <p:nvPicPr>
          <p:cNvPr id="2" name="Picture 2"/>
          <p:cNvPicPr>
            <a:picLocks noChangeAspect="1"/>
          </p:cNvPicPr>
          <p:nvPr/>
        </p:nvPicPr>
        <p:blipFill>
          <a:blip r:embed="rId6"/>
          <a:stretch>
            <a:fillRect/>
          </a:stretch>
        </p:blipFill>
        <p:spPr>
          <a:xfrm flipH="1">
            <a:off x="12306300" y="12268200"/>
            <a:ext cx="0" cy="0"/>
          </a:xfrm>
          <a:prstGeom prst="rect">
            <a:avLst/>
          </a:prstGeom>
          <a:ln>
            <a:noFill/>
          </a:ln>
        </p:spPr>
      </p:pic>
    </p:spTree>
    <p:custDataLst>
      <p:tags r:id="rId7"/>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title=""/>
          <p:cNvPicPr>
            <a:picLocks noChangeAspect="1"/>
          </p:cNvPicPr>
          <p:nvPr/>
        </p:nvPicPr>
        <p:blipFill>
          <a:blip r:embed="rId3"/>
          <a:srcRect l="11836" t="18732" r="50000" b="19377"/>
          <a:stretch>
            <a:fillRect/>
          </a:stretch>
        </p:blipFill>
        <p:spPr>
          <a:xfrm>
            <a:off x="3766185" y="1887220"/>
            <a:ext cx="1724660" cy="2797175"/>
          </a:xfrm>
          <a:prstGeom prst="rect">
            <a:avLst/>
          </a:prstGeom>
        </p:spPr>
      </p:pic>
      <p:pic>
        <p:nvPicPr>
          <p:cNvPr id="2" name="图片 1" title=""/>
          <p:cNvPicPr>
            <a:picLocks noChangeAspect="1"/>
          </p:cNvPicPr>
          <p:nvPr/>
        </p:nvPicPr>
        <p:blipFill>
          <a:blip r:embed="rId4"/>
          <a:srcRect b="3513"/>
          <a:stretch>
            <a:fillRect/>
          </a:stretch>
        </p:blipFill>
        <p:spPr>
          <a:xfrm>
            <a:off x="5578475" y="287020"/>
            <a:ext cx="4877435" cy="6283325"/>
          </a:xfrm>
          <a:prstGeom prst="rect">
            <a:avLst/>
          </a:prstGeom>
        </p:spPr>
      </p:pic>
      <p:sp>
        <p:nvSpPr>
          <p:cNvPr id="5" name="文本框 4" title=""/>
          <p:cNvSpPr txBox="1"/>
          <p:nvPr/>
        </p:nvSpPr>
        <p:spPr>
          <a:xfrm>
            <a:off x="1139825" y="2456815"/>
            <a:ext cx="3145790" cy="811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3600" b="1">
                <a:solidFill>
                  <a:schemeClr val="accent1"/>
                </a:solidFill>
                <a:uFillTx/>
                <a:latin typeface="Arial" pitchFamily="34" charset="0"/>
                <a:ea typeface="微软雅黑"/>
                <a:cs typeface="Gen Jyuu GothicL Medium" panose="020b0302020203020207" pitchFamily="34" charset="-128"/>
              </a:rPr>
              <a:t>作业展示</a:t>
            </a:r>
          </a:p>
        </p:txBody>
      </p:sp>
      <p:pic>
        <p:nvPicPr>
          <p:cNvPr id="6" name="图片 5" title=""/>
          <p:cNvPicPr>
            <a:picLocks noChangeAspect="1"/>
          </p:cNvPicPr>
          <p:nvPr>
            <p:custDataLst>
              <p:tags r:id="rId6"/>
            </p:custDataLst>
          </p:nvPr>
        </p:nvPicPr>
        <p:blipFill>
          <a:blip r:embed="rId5"/>
          <a:stretch>
            <a:fillRect/>
          </a:stretch>
        </p:blipFill>
        <p:spPr>
          <a:xfrm>
            <a:off x="276225" y="291465"/>
            <a:ext cx="1329690" cy="1448435"/>
          </a:xfrm>
          <a:prstGeom prst="rect">
            <a:avLst/>
          </a:prstGeom>
        </p:spPr>
      </p:pic>
      <p:pic>
        <p:nvPicPr>
          <p:cNvPr id="7" name="图片 6" title=""/>
          <p:cNvPicPr>
            <a:picLocks noChangeAspect="1"/>
          </p:cNvPicPr>
          <p:nvPr>
            <p:custDataLst>
              <p:tags r:id="rId8"/>
            </p:custDataLst>
          </p:nvPr>
        </p:nvPicPr>
        <p:blipFill>
          <a:blip r:embed="rId7"/>
          <a:stretch>
            <a:fillRect/>
          </a:stretch>
        </p:blipFill>
        <p:spPr>
          <a:xfrm>
            <a:off x="10466705" y="4996180"/>
            <a:ext cx="1437640" cy="1574165"/>
          </a:xfrm>
          <a:prstGeom prst="rect">
            <a:avLst/>
          </a:prstGeom>
        </p:spPr>
      </p:pic>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文本框 9" title=""/>
          <p:cNvSpPr txBox="1"/>
          <p:nvPr>
            <p:custDataLst>
              <p:tags r:id="rId3"/>
            </p:custDataLst>
          </p:nvPr>
        </p:nvSpPr>
        <p:spPr>
          <a:xfrm>
            <a:off x="533083" y="4354195"/>
            <a:ext cx="492443" cy="1437640"/>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a:latin typeface="微软雅黑"/>
                <a:ea typeface="微软雅黑"/>
              </a:rPr>
              <a:t>环   境   题</a:t>
            </a:r>
          </a:p>
        </p:txBody>
      </p:sp>
      <p:grpSp>
        <p:nvGrpSpPr>
          <p:cNvPr id="14" name="组合 13" title=""/>
          <p:cNvGrpSpPr/>
          <p:nvPr/>
        </p:nvGrpSpPr>
        <p:grpSpPr>
          <a:xfrm>
            <a:off x="3017520" y="528955"/>
            <a:ext cx="9144000" cy="2491740"/>
            <a:chOff x="4752" y="833"/>
            <a:chExt cx="14400" cy="3924"/>
          </a:xfrm>
        </p:grpSpPr>
        <p:sp>
          <p:nvSpPr>
            <p:cNvPr id="71" name="左大括号 70"/>
            <p:cNvSpPr/>
            <p:nvPr>
              <p:custDataLst>
                <p:tags r:id="rId4"/>
              </p:custDataLst>
            </p:nvPr>
          </p:nvSpPr>
          <p:spPr>
            <a:xfrm>
              <a:off x="4752" y="1016"/>
              <a:ext cx="120" cy="3517"/>
            </a:xfrm>
            <a:prstGeom prst="leftBrace">
              <a:avLst>
                <a:gd name="adj1" fmla="val 8333"/>
                <a:gd name="adj2" fmla="val 48711"/>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73" name="文本框 72"/>
            <p:cNvSpPr txBox="1"/>
            <p:nvPr>
              <p:custDataLst>
                <p:tags r:id="rId5"/>
              </p:custDataLst>
            </p:nvPr>
          </p:nvSpPr>
          <p:spPr>
            <a:xfrm>
              <a:off x="4906" y="833"/>
              <a:ext cx="14247" cy="392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300" b="1">
                  <a:latin typeface="黑体" panose="02010609060101010101" charset="-122"/>
                  <a:ea typeface="黑体" panose="02010609060101010101" charset="-122"/>
                  <a:cs typeface="黑体" panose="02010609060101010101" charset="-122"/>
                </a:rPr>
                <a:t>1.</a:t>
              </a:r>
              <a:r>
                <a:rPr lang="zh-CN" altLang="en-US" sz="1300" b="1">
                  <a:solidFill>
                    <a:srgbClr val="0B1BF3"/>
                  </a:solidFill>
                  <a:latin typeface="黑体" panose="02010609060101010101" charset="-122"/>
                  <a:ea typeface="黑体" panose="02010609060101010101" charset="-122"/>
                  <a:cs typeface="黑体" panose="02010609060101010101" charset="-122"/>
                </a:rPr>
                <a:t>比喻</a:t>
              </a:r>
              <a:r>
                <a:rPr lang="zh-CN" altLang="en-US" sz="1300" b="1">
                  <a:latin typeface="黑体" panose="02010609060101010101" charset="-122"/>
                  <a:ea typeface="黑体" panose="02010609060101010101" charset="-122"/>
                  <a:cs typeface="黑体" panose="02010609060101010101" charset="-122"/>
                </a:rPr>
                <a:t>:生动形象,化深奥为浅显,化平淡为生动,化抽象为具体,化无形为有形,化繁冗为简洁。</a:t>
              </a:r>
            </a:p>
            <a:p>
              <a:pPr algn="l"/>
              <a:r>
                <a:rPr lang="en-US" altLang="zh-CN" sz="1300" b="1">
                  <a:latin typeface="黑体" panose="02010609060101010101" charset="-122"/>
                  <a:ea typeface="黑体" panose="02010609060101010101" charset="-122"/>
                  <a:cs typeface="黑体" panose="02010609060101010101" charset="-122"/>
                </a:rPr>
                <a:t>2.</a:t>
              </a:r>
              <a:r>
                <a:rPr lang="zh-CN" altLang="en-US" sz="1300" b="1">
                  <a:solidFill>
                    <a:srgbClr val="0B1BF3"/>
                  </a:solidFill>
                  <a:latin typeface="黑体" panose="02010609060101010101" charset="-122"/>
                  <a:ea typeface="黑体" panose="02010609060101010101" charset="-122"/>
                  <a:cs typeface="黑体" panose="02010609060101010101" charset="-122"/>
                </a:rPr>
                <a:t>夸张</a:t>
              </a:r>
              <a:r>
                <a:rPr lang="zh-CN" altLang="en-US" sz="1300" b="1">
                  <a:latin typeface="黑体" panose="02010609060101010101" charset="-122"/>
                  <a:ea typeface="黑体" panose="02010609060101010101" charset="-122"/>
                  <a:cs typeface="黑体" panose="02010609060101010101" charset="-122"/>
                </a:rPr>
                <a:t>:突出特征,强化感情；烘托气氛,增强感染力。</a:t>
              </a:r>
            </a:p>
            <a:p>
              <a:pPr algn="l"/>
              <a:r>
                <a:rPr lang="en-US" altLang="zh-CN" sz="1300" b="1">
                  <a:latin typeface="黑体" panose="02010609060101010101" charset="-122"/>
                  <a:ea typeface="黑体" panose="02010609060101010101" charset="-122"/>
                  <a:cs typeface="黑体" panose="02010609060101010101" charset="-122"/>
                </a:rPr>
                <a:t>3.</a:t>
              </a:r>
              <a:r>
                <a:rPr lang="zh-CN" altLang="en-US" sz="1300" b="1">
                  <a:solidFill>
                    <a:srgbClr val="0B1BF3"/>
                  </a:solidFill>
                  <a:latin typeface="黑体" panose="02010609060101010101" charset="-122"/>
                  <a:ea typeface="黑体" panose="02010609060101010101" charset="-122"/>
                  <a:cs typeface="黑体" panose="02010609060101010101" charset="-122"/>
                </a:rPr>
                <a:t>拟人</a:t>
              </a:r>
              <a:r>
                <a:rPr lang="zh-CN" altLang="en-US" sz="1300" b="1">
                  <a:latin typeface="黑体" panose="02010609060101010101" charset="-122"/>
                  <a:ea typeface="黑体" panose="02010609060101010101" charset="-122"/>
                  <a:cs typeface="黑体" panose="02010609060101010101" charset="-122"/>
                </a:rPr>
                <a:t>:化物为人,亲切自然；生动活泼,具体形象。</a:t>
              </a:r>
            </a:p>
            <a:p>
              <a:pPr algn="l"/>
              <a:r>
                <a:rPr lang="en-US" altLang="zh-CN" sz="1300" b="1">
                  <a:latin typeface="黑体" panose="02010609060101010101" charset="-122"/>
                  <a:ea typeface="黑体" panose="02010609060101010101" charset="-122"/>
                  <a:cs typeface="黑体" panose="02010609060101010101" charset="-122"/>
                </a:rPr>
                <a:t>4.</a:t>
              </a:r>
              <a:r>
                <a:rPr lang="zh-CN" altLang="en-US" sz="1300" b="1">
                  <a:solidFill>
                    <a:srgbClr val="0B1BF3"/>
                  </a:solidFill>
                  <a:latin typeface="黑体" panose="02010609060101010101" charset="-122"/>
                  <a:ea typeface="黑体" panose="02010609060101010101" charset="-122"/>
                  <a:cs typeface="黑体" panose="02010609060101010101" charset="-122"/>
                </a:rPr>
                <a:t>对偶</a:t>
              </a:r>
              <a:r>
                <a:rPr lang="zh-CN" altLang="en-US" sz="1300" b="1">
                  <a:latin typeface="黑体" panose="02010609060101010101" charset="-122"/>
                  <a:ea typeface="黑体" panose="02010609060101010101" charset="-122"/>
                  <a:cs typeface="黑体" panose="02010609060101010101" charset="-122"/>
                </a:rPr>
                <a:t>:结构对称,形式整齐；节奏鲜明,章节和谐；高度概括,富有表现力。</a:t>
              </a:r>
            </a:p>
            <a:p>
              <a:pPr algn="l"/>
              <a:r>
                <a:rPr lang="en-US" altLang="zh-CN" sz="1300" b="1">
                  <a:latin typeface="黑体" panose="02010609060101010101" charset="-122"/>
                  <a:ea typeface="黑体" panose="02010609060101010101" charset="-122"/>
                  <a:cs typeface="黑体" panose="02010609060101010101" charset="-122"/>
                </a:rPr>
                <a:t>5.</a:t>
              </a:r>
              <a:r>
                <a:rPr lang="zh-CN" altLang="en-US" sz="1300" b="1">
                  <a:solidFill>
                    <a:srgbClr val="0B1BF3"/>
                  </a:solidFill>
                  <a:latin typeface="黑体" panose="02010609060101010101" charset="-122"/>
                  <a:ea typeface="黑体" panose="02010609060101010101" charset="-122"/>
                  <a:cs typeface="黑体" panose="02010609060101010101" charset="-122"/>
                </a:rPr>
                <a:t>排比</a:t>
              </a:r>
              <a:r>
                <a:rPr lang="zh-CN" altLang="en-US" sz="1300" b="1">
                  <a:latin typeface="黑体" panose="02010609060101010101" charset="-122"/>
                  <a:ea typeface="黑体" panose="02010609060101010101" charset="-122"/>
                  <a:cs typeface="黑体" panose="02010609060101010101" charset="-122"/>
                </a:rPr>
                <a:t>:结构紧凑,文章贯通；增强文章的气势,增强文章的感染力。</a:t>
              </a:r>
            </a:p>
            <a:p>
              <a:pPr algn="l"/>
              <a:r>
                <a:rPr lang="en-US" altLang="zh-CN" sz="1300" b="1">
                  <a:latin typeface="黑体" panose="02010609060101010101" charset="-122"/>
                  <a:ea typeface="黑体" panose="02010609060101010101" charset="-122"/>
                  <a:cs typeface="黑体" panose="02010609060101010101" charset="-122"/>
                </a:rPr>
                <a:t>6.</a:t>
              </a:r>
              <a:r>
                <a:rPr lang="zh-CN" altLang="en-US" sz="1300" b="1">
                  <a:solidFill>
                    <a:srgbClr val="0B1BF3"/>
                  </a:solidFill>
                  <a:latin typeface="黑体" panose="02010609060101010101" charset="-122"/>
                  <a:ea typeface="黑体" panose="02010609060101010101" charset="-122"/>
                  <a:cs typeface="黑体" panose="02010609060101010101" charset="-122"/>
                </a:rPr>
                <a:t>反复</a:t>
              </a:r>
              <a:r>
                <a:rPr lang="zh-CN" altLang="en-US" sz="1300" b="1">
                  <a:latin typeface="黑体" panose="02010609060101010101" charset="-122"/>
                  <a:ea typeface="黑体" panose="02010609060101010101" charset="-122"/>
                  <a:cs typeface="黑体" panose="02010609060101010101" charset="-122"/>
                </a:rPr>
                <a:t>:突出内容,强化感情,增强感染力。</a:t>
              </a:r>
            </a:p>
            <a:p>
              <a:pPr algn="l"/>
              <a:r>
                <a:rPr lang="en-US" altLang="zh-CN" sz="1300" b="1">
                  <a:latin typeface="黑体" panose="02010609060101010101" charset="-122"/>
                  <a:ea typeface="黑体" panose="02010609060101010101" charset="-122"/>
                  <a:cs typeface="黑体" panose="02010609060101010101" charset="-122"/>
                </a:rPr>
                <a:t>7.</a:t>
              </a:r>
              <a:r>
                <a:rPr lang="zh-CN" altLang="en-US" sz="1300" b="1">
                  <a:solidFill>
                    <a:srgbClr val="0B1BF3"/>
                  </a:solidFill>
                  <a:latin typeface="黑体" panose="02010609060101010101" charset="-122"/>
                  <a:ea typeface="黑体" panose="02010609060101010101" charset="-122"/>
                  <a:cs typeface="黑体" panose="02010609060101010101" charset="-122"/>
                </a:rPr>
                <a:t>借代</a:t>
              </a:r>
              <a:r>
                <a:rPr lang="zh-CN" altLang="en-US" sz="1300" b="1">
                  <a:latin typeface="黑体" panose="02010609060101010101" charset="-122"/>
                  <a:ea typeface="黑体" panose="02010609060101010101" charset="-122"/>
                  <a:cs typeface="黑体" panose="02010609060101010101" charset="-122"/>
                </a:rPr>
                <a:t>:生动活泼,使评议形象鲜明,利于表达作者的思想感情。</a:t>
              </a:r>
            </a:p>
            <a:p>
              <a:pPr algn="l"/>
              <a:r>
                <a:rPr lang="en-US" altLang="zh-CN" sz="1300" b="1">
                  <a:latin typeface="黑体" panose="02010609060101010101" charset="-122"/>
                  <a:ea typeface="黑体" panose="02010609060101010101" charset="-122"/>
                  <a:cs typeface="黑体" panose="02010609060101010101" charset="-122"/>
                </a:rPr>
                <a:t>8.</a:t>
              </a:r>
              <a:r>
                <a:rPr lang="zh-CN" altLang="en-US" sz="1300" b="1">
                  <a:solidFill>
                    <a:srgbClr val="0B1BF3"/>
                  </a:solidFill>
                  <a:latin typeface="黑体" panose="02010609060101010101" charset="-122"/>
                  <a:ea typeface="黑体" panose="02010609060101010101" charset="-122"/>
                  <a:cs typeface="黑体" panose="02010609060101010101" charset="-122"/>
                </a:rPr>
                <a:t>设问</a:t>
              </a:r>
              <a:r>
                <a:rPr lang="zh-CN" altLang="en-US" sz="1300" b="1">
                  <a:latin typeface="黑体" panose="02010609060101010101" charset="-122"/>
                  <a:ea typeface="黑体" panose="02010609060101010101" charset="-122"/>
                  <a:cs typeface="黑体" panose="02010609060101010101" charset="-122"/>
                </a:rPr>
                <a:t>:提出问题,引起注意；启发思考,加深理解。</a:t>
              </a:r>
            </a:p>
            <a:p>
              <a:pPr algn="l"/>
              <a:r>
                <a:rPr lang="en-US" altLang="zh-CN" sz="1300" b="1">
                  <a:latin typeface="黑体" panose="02010609060101010101" charset="-122"/>
                  <a:ea typeface="黑体" panose="02010609060101010101" charset="-122"/>
                  <a:cs typeface="黑体" panose="02010609060101010101" charset="-122"/>
                </a:rPr>
                <a:t>9.</a:t>
              </a:r>
              <a:r>
                <a:rPr lang="zh-CN" altLang="en-US" sz="1300" b="1">
                  <a:solidFill>
                    <a:srgbClr val="0B1BF3"/>
                  </a:solidFill>
                  <a:latin typeface="黑体" panose="02010609060101010101" charset="-122"/>
                  <a:ea typeface="黑体" panose="02010609060101010101" charset="-122"/>
                  <a:cs typeface="黑体" panose="02010609060101010101" charset="-122"/>
                </a:rPr>
                <a:t>反问</a:t>
              </a:r>
              <a:r>
                <a:rPr lang="zh-CN" altLang="en-US" sz="1300" b="1">
                  <a:latin typeface="黑体" panose="02010609060101010101" charset="-122"/>
                  <a:ea typeface="黑体" panose="02010609060101010101" charset="-122"/>
                  <a:cs typeface="黑体" panose="02010609060101010101" charset="-122"/>
                </a:rPr>
                <a:t>:加强语气,加重语势；激发感情,加深印象。</a:t>
              </a:r>
            </a:p>
            <a:p>
              <a:pPr algn="l"/>
              <a:r>
                <a:rPr lang="en-US" altLang="zh-CN" sz="1300" b="1">
                  <a:latin typeface="黑体" panose="02010609060101010101" charset="-122"/>
                  <a:ea typeface="黑体" panose="02010609060101010101" charset="-122"/>
                  <a:cs typeface="黑体" panose="02010609060101010101" charset="-122"/>
                </a:rPr>
                <a:t>10.</a:t>
              </a:r>
              <a:r>
                <a:rPr lang="zh-CN" altLang="en-US" sz="1300" b="1">
                  <a:solidFill>
                    <a:srgbClr val="0B1BF3"/>
                  </a:solidFill>
                  <a:latin typeface="黑体" panose="02010609060101010101" charset="-122"/>
                  <a:ea typeface="黑体" panose="02010609060101010101" charset="-122"/>
                  <a:cs typeface="黑体" panose="02010609060101010101" charset="-122"/>
                </a:rPr>
                <a:t>引用</a:t>
              </a:r>
              <a:r>
                <a:rPr lang="zh-CN" altLang="en-US" sz="1300" b="1">
                  <a:latin typeface="黑体" panose="02010609060101010101" charset="-122"/>
                  <a:ea typeface="黑体" panose="02010609060101010101" charset="-122"/>
                  <a:cs typeface="黑体" panose="02010609060101010101" charset="-122"/>
                </a:rPr>
                <a:t>:增添文句意蕴,丰富文章内容,增强说服力。</a:t>
              </a:r>
            </a:p>
            <a:p>
              <a:pPr algn="l"/>
              <a:r>
                <a:rPr lang="en-US" altLang="zh-CN" sz="1300" b="1">
                  <a:latin typeface="黑体" panose="02010609060101010101" charset="-122"/>
                  <a:ea typeface="黑体" panose="02010609060101010101" charset="-122"/>
                  <a:cs typeface="黑体" panose="02010609060101010101" charset="-122"/>
                </a:rPr>
                <a:t>11.</a:t>
              </a:r>
              <a:r>
                <a:rPr lang="zh-CN" altLang="en-US" sz="1300" b="1">
                  <a:solidFill>
                    <a:srgbClr val="0B1BF3"/>
                  </a:solidFill>
                  <a:latin typeface="黑体" panose="02010609060101010101" charset="-122"/>
                  <a:ea typeface="黑体" panose="02010609060101010101" charset="-122"/>
                  <a:cs typeface="黑体" panose="02010609060101010101" charset="-122"/>
                </a:rPr>
                <a:t>双关</a:t>
              </a:r>
              <a:r>
                <a:rPr lang="zh-CN" altLang="en-US" sz="1300" b="1">
                  <a:latin typeface="黑体" panose="02010609060101010101" charset="-122"/>
                  <a:ea typeface="黑体" panose="02010609060101010101" charset="-122"/>
                  <a:cs typeface="黑体" panose="02010609060101010101" charset="-122"/>
                </a:rPr>
                <a:t>:表达含蓄,语意丰富。</a:t>
              </a:r>
            </a:p>
            <a:p>
              <a:pPr algn="l"/>
              <a:r>
                <a:rPr lang="en-US" altLang="zh-CN" sz="1300" b="1">
                  <a:latin typeface="黑体" panose="02010609060101010101" charset="-122"/>
                  <a:ea typeface="黑体" panose="02010609060101010101" charset="-122"/>
                  <a:cs typeface="黑体" panose="02010609060101010101" charset="-122"/>
                </a:rPr>
                <a:t>12.</a:t>
              </a:r>
              <a:r>
                <a:rPr lang="zh-CN" altLang="en-US" sz="1300" b="1">
                  <a:solidFill>
                    <a:srgbClr val="0B1BF3"/>
                  </a:solidFill>
                  <a:latin typeface="黑体" panose="02010609060101010101" charset="-122"/>
                  <a:ea typeface="黑体" panose="02010609060101010101" charset="-122"/>
                  <a:cs typeface="黑体" panose="02010609060101010101" charset="-122"/>
                </a:rPr>
                <a:t>对比、衬托（正衬和反衬）</a:t>
              </a:r>
              <a:r>
                <a:rPr lang="zh-CN" altLang="en-US" sz="1300" b="1">
                  <a:latin typeface="黑体" panose="02010609060101010101" charset="-122"/>
                  <a:ea typeface="黑体" panose="02010609060101010101" charset="-122"/>
                  <a:cs typeface="黑体" panose="02010609060101010101" charset="-122"/>
                </a:rPr>
                <a:t>:突出所描写事物的特点,突出作者的某种感情,深化文章的主题。</a:t>
              </a:r>
            </a:p>
          </p:txBody>
        </p:sp>
      </p:grpSp>
      <p:grpSp>
        <p:nvGrpSpPr>
          <p:cNvPr id="13" name="组合 12" title=""/>
          <p:cNvGrpSpPr/>
          <p:nvPr/>
        </p:nvGrpSpPr>
        <p:grpSpPr>
          <a:xfrm>
            <a:off x="1622425" y="1579880"/>
            <a:ext cx="1343660" cy="2329180"/>
            <a:chOff x="2555" y="2488"/>
            <a:chExt cx="2116" cy="3668"/>
          </a:xfrm>
        </p:grpSpPr>
        <p:sp>
          <p:nvSpPr>
            <p:cNvPr id="39" name="文本框 38"/>
            <p:cNvSpPr txBox="1"/>
            <p:nvPr>
              <p:custDataLst>
                <p:tags r:id="rId6"/>
              </p:custDataLst>
            </p:nvPr>
          </p:nvSpPr>
          <p:spPr>
            <a:xfrm>
              <a:off x="2555" y="3634"/>
              <a:ext cx="630" cy="1543"/>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描写方法</a:t>
              </a:r>
            </a:p>
          </p:txBody>
        </p:sp>
        <p:sp>
          <p:nvSpPr>
            <p:cNvPr id="68" name="左大括号 67"/>
            <p:cNvSpPr/>
            <p:nvPr>
              <p:custDataLst>
                <p:tags r:id="rId7"/>
              </p:custDataLst>
            </p:nvPr>
          </p:nvSpPr>
          <p:spPr>
            <a:xfrm>
              <a:off x="3185" y="2764"/>
              <a:ext cx="120" cy="3179"/>
            </a:xfrm>
            <a:prstGeom prst="leftBrace">
              <a:avLst>
                <a:gd name="adj1" fmla="val 8333"/>
                <a:gd name="adj2" fmla="val 48711"/>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69" name="文本框 68"/>
            <p:cNvSpPr txBox="1"/>
            <p:nvPr>
              <p:custDataLst>
                <p:tags r:id="rId8"/>
              </p:custDataLst>
            </p:nvPr>
          </p:nvSpPr>
          <p:spPr>
            <a:xfrm>
              <a:off x="3305" y="2488"/>
              <a:ext cx="1328" cy="45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b="1">
                  <a:solidFill>
                    <a:srgbClr val="FF0000"/>
                  </a:solidFill>
                </a:rPr>
                <a:t>修辞手法</a:t>
              </a:r>
            </a:p>
          </p:txBody>
        </p:sp>
        <p:sp>
          <p:nvSpPr>
            <p:cNvPr id="74" name="文本框 73"/>
            <p:cNvSpPr txBox="1"/>
            <p:nvPr>
              <p:custDataLst>
                <p:tags r:id="rId9"/>
              </p:custDataLst>
            </p:nvPr>
          </p:nvSpPr>
          <p:spPr>
            <a:xfrm>
              <a:off x="3271" y="5698"/>
              <a:ext cx="1401" cy="45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b="1">
                  <a:solidFill>
                    <a:srgbClr val="FF0000"/>
                  </a:solidFill>
                </a:rPr>
                <a:t>表达技巧</a:t>
              </a:r>
            </a:p>
          </p:txBody>
        </p:sp>
      </p:grpSp>
      <p:grpSp>
        <p:nvGrpSpPr>
          <p:cNvPr id="15" name="组合 14" title=""/>
          <p:cNvGrpSpPr/>
          <p:nvPr/>
        </p:nvGrpSpPr>
        <p:grpSpPr>
          <a:xfrm>
            <a:off x="3017520" y="3010535"/>
            <a:ext cx="9151620" cy="1691640"/>
            <a:chOff x="4752" y="4741"/>
            <a:chExt cx="14412" cy="2664"/>
          </a:xfrm>
        </p:grpSpPr>
        <p:sp>
          <p:nvSpPr>
            <p:cNvPr id="75" name="左大括号 74"/>
            <p:cNvSpPr/>
            <p:nvPr>
              <p:custDataLst>
                <p:tags r:id="rId10"/>
              </p:custDataLst>
            </p:nvPr>
          </p:nvSpPr>
          <p:spPr>
            <a:xfrm>
              <a:off x="4752" y="4945"/>
              <a:ext cx="120" cy="2063"/>
            </a:xfrm>
            <a:prstGeom prst="leftBrace">
              <a:avLst>
                <a:gd name="adj1" fmla="val 8333"/>
                <a:gd name="adj2" fmla="val 48711"/>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76" name="文本框 75"/>
            <p:cNvSpPr txBox="1"/>
            <p:nvPr>
              <p:custDataLst>
                <p:tags r:id="rId11"/>
              </p:custDataLst>
            </p:nvPr>
          </p:nvSpPr>
          <p:spPr>
            <a:xfrm>
              <a:off x="4872" y="4741"/>
              <a:ext cx="14293" cy="2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300" b="1">
                  <a:latin typeface="黑体" panose="02010609060101010101" charset="-122"/>
                  <a:ea typeface="黑体" panose="02010609060101010101" charset="-122"/>
                  <a:cs typeface="黑体" panose="02010609060101010101" charset="-122"/>
                </a:rPr>
                <a:t>1.</a:t>
              </a:r>
              <a:r>
                <a:rPr lang="zh-CN" altLang="en-US" sz="1300" b="1">
                  <a:solidFill>
                    <a:srgbClr val="0B1BF3"/>
                  </a:solidFill>
                  <a:latin typeface="黑体" panose="02010609060101010101" charset="-122"/>
                  <a:ea typeface="黑体" panose="02010609060101010101" charset="-122"/>
                  <a:cs typeface="黑体" panose="02010609060101010101" charset="-122"/>
                </a:rPr>
                <a:t>情景交融、借景抒情</a:t>
              </a:r>
              <a:r>
                <a:rPr lang="zh-CN" altLang="en-US" sz="1300" b="1">
                  <a:latin typeface="黑体" panose="02010609060101010101" charset="-122"/>
                  <a:ea typeface="黑体" panose="02010609060101010101" charset="-122"/>
                  <a:cs typeface="黑体" panose="02010609060101010101" charset="-122"/>
                </a:rPr>
                <a:t>:渲染气氛、推动情节发展、烘托人物心理、烘托人物形象、象征社会环境、烘托思想感情。</a:t>
              </a:r>
            </a:p>
            <a:p>
              <a:pPr algn="l"/>
              <a:r>
                <a:rPr lang="en-US" altLang="zh-CN" sz="1300" b="1">
                  <a:latin typeface="黑体" panose="02010609060101010101" charset="-122"/>
                  <a:ea typeface="黑体" panose="02010609060101010101" charset="-122"/>
                  <a:cs typeface="黑体" panose="02010609060101010101" charset="-122"/>
                </a:rPr>
                <a:t>2.</a:t>
              </a:r>
              <a:r>
                <a:rPr lang="zh-CN" altLang="en-US" sz="1300" b="1">
                  <a:solidFill>
                    <a:srgbClr val="0B1BF3"/>
                  </a:solidFill>
                  <a:latin typeface="黑体" panose="02010609060101010101" charset="-122"/>
                  <a:ea typeface="黑体" panose="02010609060101010101" charset="-122"/>
                  <a:cs typeface="黑体" panose="02010609060101010101" charset="-122"/>
                </a:rPr>
                <a:t>托物言志（象征）、虚实结合</a:t>
              </a:r>
              <a:r>
                <a:rPr lang="zh-CN" altLang="en-US" sz="1300" b="1">
                  <a:latin typeface="黑体" panose="02010609060101010101" charset="-122"/>
                  <a:ea typeface="黑体" panose="02010609060101010101" charset="-122"/>
                  <a:cs typeface="黑体" panose="02010609060101010101" charset="-122"/>
                </a:rPr>
                <a:t>:使表达更加含蓄,有意在言外之妙,而且能使文章内涵丰富,富有哲理,给人以启迪。</a:t>
              </a:r>
            </a:p>
            <a:p>
              <a:pPr algn="l"/>
              <a:r>
                <a:rPr lang="en-US" altLang="zh-CN" sz="1300" b="1">
                  <a:latin typeface="黑体" panose="02010609060101010101" charset="-122"/>
                  <a:ea typeface="黑体" panose="02010609060101010101" charset="-122"/>
                  <a:cs typeface="黑体" panose="02010609060101010101" charset="-122"/>
                </a:rPr>
                <a:t>3.</a:t>
              </a:r>
              <a:r>
                <a:rPr lang="zh-CN" altLang="en-US" sz="1300" b="1">
                  <a:solidFill>
                    <a:srgbClr val="0B1BF3"/>
                  </a:solidFill>
                  <a:latin typeface="黑体" panose="02010609060101010101" charset="-122"/>
                  <a:ea typeface="黑体" panose="02010609060101010101" charset="-122"/>
                  <a:cs typeface="黑体" panose="02010609060101010101" charset="-122"/>
                </a:rPr>
                <a:t>动静结合、化静为动</a:t>
              </a:r>
              <a:r>
                <a:rPr lang="zh-CN" altLang="en-US" sz="1300" b="1">
                  <a:latin typeface="黑体" panose="02010609060101010101" charset="-122"/>
                  <a:ea typeface="黑体" panose="02010609060101010101" charset="-122"/>
                  <a:cs typeface="黑体" panose="02010609060101010101" charset="-122"/>
                </a:rPr>
                <a:t>:使表达</a:t>
              </a:r>
              <a:r>
                <a:rPr lang="zh-CN" altLang="en-US" sz="1300" b="1" smtClean="0">
                  <a:latin typeface="黑体" panose="02010609060101010101" charset="-122"/>
                  <a:ea typeface="黑体" panose="02010609060101010101" charset="-122"/>
                  <a:cs typeface="黑体" panose="02010609060101010101" charset="-122"/>
                </a:rPr>
                <a:t>更形象</a:t>
              </a:r>
              <a:r>
                <a:rPr lang="zh-CN" altLang="en-US" sz="1300" b="1">
                  <a:latin typeface="黑体" panose="02010609060101010101" charset="-122"/>
                  <a:ea typeface="黑体" panose="02010609060101010101" charset="-122"/>
                  <a:cs typeface="黑体" panose="02010609060101010101" charset="-122"/>
                </a:rPr>
                <a:t>生动,富有感染力。</a:t>
              </a:r>
            </a:p>
            <a:p>
              <a:pPr algn="l"/>
              <a:r>
                <a:rPr lang="en-US" altLang="zh-CN" sz="1300" b="1">
                  <a:latin typeface="黑体" panose="02010609060101010101" charset="-122"/>
                  <a:ea typeface="黑体" panose="02010609060101010101" charset="-122"/>
                  <a:cs typeface="黑体" panose="02010609060101010101" charset="-122"/>
                </a:rPr>
                <a:t>4.</a:t>
              </a:r>
              <a:r>
                <a:rPr lang="zh-CN" altLang="en-US" sz="1300" b="1">
                  <a:solidFill>
                    <a:srgbClr val="0B1BF3"/>
                  </a:solidFill>
                  <a:latin typeface="黑体" panose="02010609060101010101" charset="-122"/>
                  <a:ea typeface="黑体" panose="02010609060101010101" charset="-122"/>
                  <a:cs typeface="黑体" panose="02010609060101010101" charset="-122"/>
                </a:rPr>
                <a:t>对比、衬托（正衬和反衬）</a:t>
              </a:r>
              <a:r>
                <a:rPr lang="zh-CN" altLang="en-US" sz="1300" b="1">
                  <a:latin typeface="黑体" panose="02010609060101010101" charset="-122"/>
                  <a:ea typeface="黑体" panose="02010609060101010101" charset="-122"/>
                  <a:cs typeface="黑体" panose="02010609060101010101" charset="-122"/>
                </a:rPr>
                <a:t>:突出所描写事物的特点,突出作者的某种感情,深化文章的主题。</a:t>
              </a:r>
            </a:p>
            <a:p>
              <a:pPr algn="l"/>
              <a:r>
                <a:rPr lang="en-US" altLang="zh-CN" sz="1300" b="1">
                  <a:latin typeface="黑体" panose="02010609060101010101" charset="-122"/>
                  <a:ea typeface="黑体" panose="02010609060101010101" charset="-122"/>
                  <a:cs typeface="黑体" panose="02010609060101010101" charset="-122"/>
                </a:rPr>
                <a:t>5.</a:t>
              </a:r>
              <a:r>
                <a:rPr lang="zh-CN" altLang="en-US" sz="1300" b="1">
                  <a:solidFill>
                    <a:srgbClr val="0B1BF3"/>
                  </a:solidFill>
                  <a:latin typeface="黑体" panose="02010609060101010101" charset="-122"/>
                  <a:ea typeface="黑体" panose="02010609060101010101" charset="-122"/>
                  <a:cs typeface="黑体" panose="02010609060101010101" charset="-122"/>
                </a:rPr>
                <a:t>白描</a:t>
              </a:r>
              <a:r>
                <a:rPr lang="zh-CN" altLang="en-US" sz="1300" b="1">
                  <a:latin typeface="黑体" panose="02010609060101010101" charset="-122"/>
                  <a:ea typeface="黑体" panose="02010609060101010101" charset="-122"/>
                  <a:cs typeface="黑体" panose="02010609060101010101" charset="-122"/>
                </a:rPr>
                <a:t>:用字简练,不加渲染和烘托,有简洁传神的表达效果。</a:t>
              </a:r>
            </a:p>
            <a:p>
              <a:pPr algn="l"/>
              <a:r>
                <a:rPr lang="en-US" altLang="zh-CN" sz="1300" b="1">
                  <a:latin typeface="黑体" panose="02010609060101010101" charset="-122"/>
                  <a:ea typeface="黑体" panose="02010609060101010101" charset="-122"/>
                  <a:cs typeface="黑体" panose="02010609060101010101" charset="-122"/>
                </a:rPr>
                <a:t>6.</a:t>
              </a:r>
              <a:r>
                <a:rPr lang="zh-CN" altLang="en-US" sz="1300" b="1">
                  <a:solidFill>
                    <a:srgbClr val="0B1BF3"/>
                  </a:solidFill>
                  <a:latin typeface="黑体" panose="02010609060101010101" charset="-122"/>
                  <a:ea typeface="黑体" panose="02010609060101010101" charset="-122"/>
                  <a:cs typeface="黑体" panose="02010609060101010101" charset="-122"/>
                </a:rPr>
                <a:t>细描（细节描写）</a:t>
              </a:r>
              <a:r>
                <a:rPr lang="zh-CN" altLang="en-US" sz="1300" b="1">
                  <a:latin typeface="黑体" panose="02010609060101010101" charset="-122"/>
                  <a:ea typeface="黑体" panose="02010609060101010101" charset="-122"/>
                  <a:cs typeface="黑体" panose="02010609060101010101" charset="-122"/>
                </a:rPr>
                <a:t>:突出事物的主要特点,使文章内容更加丰富,便于表达感情。</a:t>
              </a:r>
            </a:p>
            <a:p>
              <a:pPr algn="l"/>
              <a:r>
                <a:rPr lang="en-US" altLang="zh-CN" sz="1300" b="1">
                  <a:latin typeface="黑体" panose="02010609060101010101" charset="-122"/>
                  <a:ea typeface="黑体" panose="02010609060101010101" charset="-122"/>
                  <a:cs typeface="黑体" panose="02010609060101010101" charset="-122"/>
                </a:rPr>
                <a:t>7.</a:t>
              </a:r>
              <a:r>
                <a:rPr lang="zh-CN" altLang="en-US" sz="1300" b="1">
                  <a:solidFill>
                    <a:srgbClr val="0B1BF3"/>
                  </a:solidFill>
                  <a:latin typeface="黑体" panose="02010609060101010101" charset="-122"/>
                  <a:ea typeface="黑体" panose="02010609060101010101" charset="-122"/>
                  <a:cs typeface="黑体" panose="02010609060101010101" charset="-122"/>
                </a:rPr>
                <a:t>抑扬</a:t>
              </a:r>
              <a:r>
                <a:rPr lang="zh-CN" altLang="en-US" sz="1300" b="1">
                  <a:latin typeface="黑体" panose="02010609060101010101" charset="-122"/>
                  <a:ea typeface="黑体" panose="02010609060101010101" charset="-122"/>
                  <a:cs typeface="黑体" panose="02010609060101010101" charset="-122"/>
                </a:rPr>
                <a:t>:有先抑后扬或先扬后抑,其作用是使文章曲折有波澜,突出喜欢赞美或批评讽刺的感情。</a:t>
              </a:r>
            </a:p>
            <a:p>
              <a:pPr algn="l"/>
              <a:r>
                <a:rPr lang="en-US" sz="1300" b="1">
                  <a:latin typeface="黑体" panose="02010609060101010101" charset="-122"/>
                  <a:ea typeface="黑体" panose="02010609060101010101" charset="-122"/>
                  <a:cs typeface="黑体" panose="02010609060101010101" charset="-122"/>
                </a:rPr>
                <a:t>8.</a:t>
              </a:r>
              <a:r>
                <a:rPr lang="zh-CN" altLang="en-US" sz="1300" b="1">
                  <a:solidFill>
                    <a:srgbClr val="0B1BF3"/>
                  </a:solidFill>
                  <a:latin typeface="黑体" panose="02010609060101010101" charset="-122"/>
                  <a:ea typeface="黑体" panose="02010609060101010101" charset="-122"/>
                  <a:cs typeface="黑体" panose="02010609060101010101" charset="-122"/>
                </a:rPr>
                <a:t>以小见大、侧面烘托、点面结合、以点带面</a:t>
              </a:r>
              <a:r>
                <a:rPr lang="zh-CN" altLang="en-US" sz="1300" b="1">
                  <a:latin typeface="黑体" panose="02010609060101010101" charset="-122"/>
                  <a:ea typeface="黑体" panose="02010609060101010101" charset="-122"/>
                  <a:cs typeface="黑体" panose="02010609060101010101" charset="-122"/>
                </a:rPr>
                <a:t>等。</a:t>
              </a:r>
            </a:p>
          </p:txBody>
        </p:sp>
      </p:grpSp>
      <p:grpSp>
        <p:nvGrpSpPr>
          <p:cNvPr id="17" name="组合 16" title=""/>
          <p:cNvGrpSpPr/>
          <p:nvPr/>
        </p:nvGrpSpPr>
        <p:grpSpPr>
          <a:xfrm>
            <a:off x="1539875" y="2772410"/>
            <a:ext cx="4515485" cy="2740660"/>
            <a:chOff x="2425" y="4366"/>
            <a:chExt cx="7111" cy="4316"/>
          </a:xfrm>
        </p:grpSpPr>
        <p:sp>
          <p:nvSpPr>
            <p:cNvPr id="22" name="左大括号 21"/>
            <p:cNvSpPr/>
            <p:nvPr>
              <p:custDataLst>
                <p:tags r:id="rId12"/>
              </p:custDataLst>
            </p:nvPr>
          </p:nvSpPr>
          <p:spPr>
            <a:xfrm>
              <a:off x="2425" y="4366"/>
              <a:ext cx="133" cy="3876"/>
            </a:xfrm>
            <a:prstGeom prst="leftBrace">
              <a:avLst>
                <a:gd name="adj1" fmla="val 8333"/>
                <a:gd name="adj2" fmla="val 48228"/>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77" name="文本框 76"/>
            <p:cNvSpPr txBox="1"/>
            <p:nvPr>
              <p:custDataLst>
                <p:tags r:id="rId13"/>
              </p:custDataLst>
            </p:nvPr>
          </p:nvSpPr>
          <p:spPr>
            <a:xfrm flipH="1">
              <a:off x="2555" y="7266"/>
              <a:ext cx="630" cy="1417"/>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描写角度</a:t>
              </a:r>
            </a:p>
          </p:txBody>
        </p:sp>
        <p:sp>
          <p:nvSpPr>
            <p:cNvPr id="78" name="左大括号 77"/>
            <p:cNvSpPr/>
            <p:nvPr>
              <p:custDataLst>
                <p:tags r:id="rId14"/>
              </p:custDataLst>
            </p:nvPr>
          </p:nvSpPr>
          <p:spPr>
            <a:xfrm>
              <a:off x="3186" y="7596"/>
              <a:ext cx="138" cy="824"/>
            </a:xfrm>
            <a:prstGeom prst="leftBrace">
              <a:avLst>
                <a:gd name="adj1" fmla="val 8333"/>
                <a:gd name="adj2" fmla="val 48711"/>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79" name="文本框 78"/>
            <p:cNvSpPr txBox="1"/>
            <p:nvPr>
              <p:custDataLst>
                <p:tags r:id="rId15"/>
              </p:custDataLst>
            </p:nvPr>
          </p:nvSpPr>
          <p:spPr>
            <a:xfrm>
              <a:off x="3306" y="7298"/>
              <a:ext cx="6231" cy="127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20000"/>
                </a:lnSpc>
              </a:pPr>
              <a:r>
                <a:rPr lang="en-US" altLang="zh-CN" sz="1300" b="1" smtClean="0">
                  <a:latin typeface="黑体" panose="02010609060101010101" charset="-122"/>
                  <a:ea typeface="黑体" panose="02010609060101010101" charset="-122"/>
                  <a:cs typeface="黑体" panose="02010609060101010101" charset="-122"/>
                </a:rPr>
                <a:t>1.</a:t>
              </a:r>
              <a:r>
                <a:rPr lang="zh-CN" altLang="en-US" sz="1300" b="1" smtClean="0">
                  <a:solidFill>
                    <a:srgbClr val="0B1BF3"/>
                  </a:solidFill>
                  <a:latin typeface="黑体" panose="02010609060101010101" charset="-122"/>
                  <a:ea typeface="黑体" panose="02010609060101010101" charset="-122"/>
                  <a:cs typeface="黑体" panose="02010609060101010101" charset="-122"/>
                </a:rPr>
                <a:t>感觉</a:t>
              </a:r>
              <a:r>
                <a:rPr lang="zh-CN" altLang="en-US" sz="1300" b="1">
                  <a:solidFill>
                    <a:srgbClr val="0B1BF3"/>
                  </a:solidFill>
                  <a:latin typeface="黑体" panose="02010609060101010101" charset="-122"/>
                  <a:ea typeface="黑体" panose="02010609060101010101" charset="-122"/>
                  <a:cs typeface="黑体" panose="02010609060101010101" charset="-122"/>
                </a:rPr>
                <a:t>角度</a:t>
              </a:r>
              <a:r>
                <a:rPr lang="zh-CN" altLang="en-US" sz="1300" b="1">
                  <a:latin typeface="黑体" panose="02010609060101010101" charset="-122"/>
                  <a:ea typeface="黑体" panose="02010609060101010101" charset="-122"/>
                  <a:cs typeface="黑体" panose="02010609060101010101" charset="-122"/>
                </a:rPr>
                <a:t>:视觉、听觉、味觉、嗅觉等。</a:t>
              </a:r>
            </a:p>
            <a:p>
              <a:pPr indent="0" fontAlgn="auto">
                <a:lnSpc>
                  <a:spcPct val="120000"/>
                </a:lnSpc>
              </a:pPr>
              <a:r>
                <a:rPr lang="en-US" altLang="zh-CN" sz="1300" b="1" smtClean="0">
                  <a:latin typeface="黑体" panose="02010609060101010101" charset="-122"/>
                  <a:ea typeface="黑体" panose="02010609060101010101" charset="-122"/>
                  <a:cs typeface="黑体" panose="02010609060101010101" charset="-122"/>
                </a:rPr>
                <a:t>2.</a:t>
              </a:r>
              <a:r>
                <a:rPr lang="zh-CN" altLang="en-US" sz="1300" b="1" smtClean="0">
                  <a:solidFill>
                    <a:srgbClr val="0B1BF3"/>
                  </a:solidFill>
                  <a:latin typeface="黑体" panose="02010609060101010101" charset="-122"/>
                  <a:ea typeface="黑体" panose="02010609060101010101" charset="-122"/>
                  <a:cs typeface="黑体" panose="02010609060101010101" charset="-122"/>
                </a:rPr>
                <a:t>观察</a:t>
              </a:r>
              <a:r>
                <a:rPr lang="zh-CN" altLang="en-US" sz="1300" b="1">
                  <a:solidFill>
                    <a:srgbClr val="0B1BF3"/>
                  </a:solidFill>
                  <a:latin typeface="黑体" panose="02010609060101010101" charset="-122"/>
                  <a:ea typeface="黑体" panose="02010609060101010101" charset="-122"/>
                  <a:cs typeface="黑体" panose="02010609060101010101" charset="-122"/>
                </a:rPr>
                <a:t>角度</a:t>
              </a:r>
              <a:r>
                <a:rPr lang="zh-CN" altLang="en-US" sz="1300" b="1">
                  <a:latin typeface="黑体" panose="02010609060101010101" charset="-122"/>
                  <a:ea typeface="黑体" panose="02010609060101010101" charset="-122"/>
                  <a:cs typeface="黑体" panose="02010609060101010101" charset="-122"/>
                </a:rPr>
                <a:t>:定点观察、移步换景。</a:t>
              </a:r>
            </a:p>
            <a:p>
              <a:pPr indent="0" fontAlgn="auto">
                <a:lnSpc>
                  <a:spcPct val="120000"/>
                </a:lnSpc>
              </a:pPr>
              <a:r>
                <a:rPr lang="en-US" altLang="zh-CN" sz="1300" b="1" smtClean="0">
                  <a:latin typeface="黑体" panose="02010609060101010101" charset="-122"/>
                  <a:ea typeface="黑体" panose="02010609060101010101" charset="-122"/>
                  <a:cs typeface="黑体" panose="02010609060101010101" charset="-122"/>
                </a:rPr>
                <a:t>3.</a:t>
              </a:r>
              <a:r>
                <a:rPr lang="zh-CN" altLang="en-US" sz="1300" b="1" smtClean="0">
                  <a:solidFill>
                    <a:srgbClr val="0B1BF3"/>
                  </a:solidFill>
                  <a:latin typeface="黑体" panose="02010609060101010101" charset="-122"/>
                  <a:ea typeface="黑体" panose="02010609060101010101" charset="-122"/>
                  <a:cs typeface="黑体" panose="02010609060101010101" charset="-122"/>
                </a:rPr>
                <a:t>写景</a:t>
              </a:r>
              <a:r>
                <a:rPr lang="zh-CN" altLang="en-US" sz="1300" b="1">
                  <a:solidFill>
                    <a:srgbClr val="0B1BF3"/>
                  </a:solidFill>
                  <a:latin typeface="黑体" panose="02010609060101010101" charset="-122"/>
                  <a:ea typeface="黑体" panose="02010609060101010101" charset="-122"/>
                  <a:cs typeface="黑体" panose="02010609060101010101" charset="-122"/>
                </a:rPr>
                <a:t>顺序</a:t>
              </a:r>
              <a:r>
                <a:rPr lang="zh-CN" altLang="en-US" sz="1300" b="1">
                  <a:latin typeface="黑体" panose="02010609060101010101" charset="-122"/>
                  <a:ea typeface="黑体" panose="02010609060101010101" charset="-122"/>
                  <a:cs typeface="黑体" panose="02010609060101010101" charset="-122"/>
                </a:rPr>
                <a:t>:远近结合、高低结合、内外结合等。</a:t>
              </a:r>
            </a:p>
          </p:txBody>
        </p:sp>
      </p:grpSp>
      <p:sp>
        <p:nvSpPr>
          <p:cNvPr id="83" name="文本框 82" title=""/>
          <p:cNvSpPr txBox="1"/>
          <p:nvPr/>
        </p:nvSpPr>
        <p:spPr>
          <a:xfrm>
            <a:off x="1656715" y="5451475"/>
            <a:ext cx="2828925" cy="3067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solidFill>
                  <a:srgbClr val="0B1BF3"/>
                </a:solidFill>
              </a:rPr>
              <a:t>答题时应从以上</a:t>
            </a:r>
            <a:r>
              <a:rPr lang="en-US" altLang="zh-CN" sz="1400" b="1">
                <a:solidFill>
                  <a:srgbClr val="0B1BF3"/>
                </a:solidFill>
              </a:rPr>
              <a:t>2</a:t>
            </a:r>
            <a:r>
              <a:rPr lang="zh-CN" altLang="en-US" sz="1400" b="1">
                <a:solidFill>
                  <a:srgbClr val="0B1BF3"/>
                </a:solidFill>
              </a:rPr>
              <a:t>个角度全面思考</a:t>
            </a:r>
          </a:p>
        </p:txBody>
      </p:sp>
      <p:grpSp>
        <p:nvGrpSpPr>
          <p:cNvPr id="12" name="组合 11" title=""/>
          <p:cNvGrpSpPr/>
          <p:nvPr/>
        </p:nvGrpSpPr>
        <p:grpSpPr>
          <a:xfrm>
            <a:off x="1025525" y="3394710"/>
            <a:ext cx="1722755" cy="2986405"/>
            <a:chOff x="1615" y="5346"/>
            <a:chExt cx="2713" cy="4703"/>
          </a:xfrm>
        </p:grpSpPr>
        <p:sp>
          <p:nvSpPr>
            <p:cNvPr id="11" name="左大括号 10"/>
            <p:cNvSpPr/>
            <p:nvPr>
              <p:custDataLst>
                <p:tags r:id="rId16"/>
              </p:custDataLst>
            </p:nvPr>
          </p:nvSpPr>
          <p:spPr>
            <a:xfrm>
              <a:off x="1615" y="6222"/>
              <a:ext cx="120" cy="3666"/>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16" name="文本框 15"/>
            <p:cNvSpPr txBox="1"/>
            <p:nvPr>
              <p:custDataLst>
                <p:tags r:id="rId17"/>
              </p:custDataLst>
            </p:nvPr>
          </p:nvSpPr>
          <p:spPr>
            <a:xfrm>
              <a:off x="1735" y="5346"/>
              <a:ext cx="627" cy="1970"/>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solidFill>
                    <a:srgbClr val="FF0000"/>
                  </a:solidFill>
                  <a:latin typeface="黑体" panose="02010609060101010101" charset="-122"/>
                  <a:ea typeface="黑体" panose="02010609060101010101" charset="-122"/>
                </a:rPr>
                <a:t>环境描写手法</a:t>
              </a:r>
            </a:p>
          </p:txBody>
        </p:sp>
        <p:sp>
          <p:nvSpPr>
            <p:cNvPr id="2" name="文本框 1"/>
            <p:cNvSpPr txBox="1"/>
            <p:nvPr/>
          </p:nvSpPr>
          <p:spPr>
            <a:xfrm>
              <a:off x="1863" y="9046"/>
              <a:ext cx="2366"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1400" b="1">
                  <a:solidFill>
                    <a:srgbClr val="FF0000"/>
                  </a:solidFill>
                  <a:latin typeface="黑体" panose="02010609060101010101" charset="-122"/>
                  <a:ea typeface="黑体" panose="02010609060101010101" charset="-122"/>
                  <a:sym typeface="+mn-ea"/>
                </a:rPr>
                <a:t>环境特点的概括</a:t>
              </a:r>
            </a:p>
          </p:txBody>
        </p:sp>
        <p:sp>
          <p:nvSpPr>
            <p:cNvPr id="3" name="文本框 2"/>
            <p:cNvSpPr txBox="1"/>
            <p:nvPr/>
          </p:nvSpPr>
          <p:spPr>
            <a:xfrm>
              <a:off x="1856" y="9567"/>
              <a:ext cx="2473"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1400" b="1">
                  <a:solidFill>
                    <a:srgbClr val="FF0000"/>
                  </a:solidFill>
                  <a:latin typeface="黑体" panose="02010609060101010101" charset="-122"/>
                  <a:ea typeface="黑体" panose="02010609060101010101" charset="-122"/>
                  <a:sym typeface="+mn-ea"/>
                </a:rPr>
                <a:t>环境描写的作用</a:t>
              </a:r>
            </a:p>
          </p:txBody>
        </p:sp>
      </p:grpSp>
      <p:pic>
        <p:nvPicPr>
          <p:cNvPr id="5" name="图片 4" title=""/>
          <p:cNvPicPr>
            <a:picLocks noChangeAspect="1"/>
          </p:cNvPicPr>
          <p:nvPr>
            <p:custDataLst>
              <p:tags r:id="rId19"/>
            </p:custDataLst>
          </p:nvPr>
        </p:nvPicPr>
        <p:blipFill>
          <a:blip r:embed="rId18"/>
          <a:stretch>
            <a:fillRect/>
          </a:stretch>
        </p:blipFill>
        <p:spPr>
          <a:xfrm>
            <a:off x="276225" y="291465"/>
            <a:ext cx="967105" cy="1053465"/>
          </a:xfrm>
          <a:prstGeom prst="rect">
            <a:avLst/>
          </a:prstGeom>
        </p:spPr>
      </p:pic>
      <p:pic>
        <p:nvPicPr>
          <p:cNvPr id="9" name="图片 8" title=""/>
          <p:cNvPicPr>
            <a:picLocks noChangeAspect="1"/>
          </p:cNvPicPr>
          <p:nvPr>
            <p:custDataLst>
              <p:tags r:id="rId21"/>
            </p:custDataLst>
          </p:nvPr>
        </p:nvPicPr>
        <p:blipFill>
          <a:blip r:embed="rId20"/>
          <a:stretch>
            <a:fillRect/>
          </a:stretch>
        </p:blipFill>
        <p:spPr>
          <a:xfrm>
            <a:off x="10848340" y="5424170"/>
            <a:ext cx="1045210" cy="1144270"/>
          </a:xfrm>
          <a:prstGeom prst="rect">
            <a:avLst/>
          </a:prstGeom>
        </p:spPr>
      </p:pic>
    </p:spTree>
    <p:custDataLst>
      <p:tags r:id="rId2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grpId="0" nodeType="click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2" name="图片 21"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sp>
        <p:nvSpPr>
          <p:cNvPr id="10" name="文本框 9" title=""/>
          <p:cNvSpPr txBox="1"/>
          <p:nvPr>
            <p:custDataLst>
              <p:tags r:id="rId5"/>
            </p:custDataLst>
          </p:nvPr>
        </p:nvSpPr>
        <p:spPr>
          <a:xfrm>
            <a:off x="190183" y="2685334"/>
            <a:ext cx="492443" cy="1605280"/>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a:latin typeface="微软雅黑"/>
                <a:ea typeface="微软雅黑"/>
              </a:rPr>
              <a:t>环   境   题</a:t>
            </a:r>
          </a:p>
        </p:txBody>
      </p:sp>
      <p:grpSp>
        <p:nvGrpSpPr>
          <p:cNvPr id="25" name="组合 24" title=""/>
          <p:cNvGrpSpPr/>
          <p:nvPr/>
        </p:nvGrpSpPr>
        <p:grpSpPr>
          <a:xfrm>
            <a:off x="683260" y="1545590"/>
            <a:ext cx="11423015" cy="5022850"/>
            <a:chOff x="1076" y="2434"/>
            <a:chExt cx="17989" cy="7910"/>
          </a:xfrm>
        </p:grpSpPr>
        <p:pic>
          <p:nvPicPr>
            <p:cNvPr id="23" name="图片 22"/>
            <p:cNvPicPr>
              <a:picLocks noChangeAspect="1"/>
            </p:cNvPicPr>
            <p:nvPr>
              <p:custDataLst>
                <p:tags r:id="rId7"/>
              </p:custDataLst>
            </p:nvPr>
          </p:nvPicPr>
          <p:blipFill>
            <a:blip r:embed="rId6"/>
            <a:stretch>
              <a:fillRect/>
            </a:stretch>
          </p:blipFill>
          <p:spPr>
            <a:xfrm>
              <a:off x="17101" y="8542"/>
              <a:ext cx="1646" cy="1802"/>
            </a:xfrm>
            <a:prstGeom prst="rect">
              <a:avLst/>
            </a:prstGeom>
          </p:spPr>
        </p:pic>
        <p:sp>
          <p:nvSpPr>
            <p:cNvPr id="11" name="左大括号 10"/>
            <p:cNvSpPr/>
            <p:nvPr>
              <p:custDataLst>
                <p:tags r:id="rId8"/>
              </p:custDataLst>
            </p:nvPr>
          </p:nvSpPr>
          <p:spPr>
            <a:xfrm>
              <a:off x="1076" y="2434"/>
              <a:ext cx="160" cy="5788"/>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4" name="文本框 3"/>
            <p:cNvSpPr txBox="1"/>
            <p:nvPr>
              <p:custDataLst>
                <p:tags r:id="rId9"/>
              </p:custDataLst>
            </p:nvPr>
          </p:nvSpPr>
          <p:spPr>
            <a:xfrm>
              <a:off x="1193" y="7088"/>
              <a:ext cx="630" cy="2089"/>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环境描写的</a:t>
              </a:r>
              <a:r>
                <a:rPr lang="zh-CN" altLang="en-US" sz="1400" b="1">
                  <a:solidFill>
                    <a:srgbClr val="FF0000"/>
                  </a:solidFill>
                  <a:latin typeface="黑体" panose="02010609060101010101" charset="-122"/>
                  <a:ea typeface="黑体" panose="02010609060101010101" charset="-122"/>
                </a:rPr>
                <a:t>作用</a:t>
              </a:r>
            </a:p>
          </p:txBody>
        </p:sp>
        <p:sp>
          <p:nvSpPr>
            <p:cNvPr id="5" name="左大括号 4"/>
            <p:cNvSpPr/>
            <p:nvPr>
              <p:custDataLst>
                <p:tags r:id="rId10"/>
              </p:custDataLst>
            </p:nvPr>
          </p:nvSpPr>
          <p:spPr>
            <a:xfrm>
              <a:off x="1886" y="6909"/>
              <a:ext cx="78" cy="2704"/>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6" name="文本框 5"/>
            <p:cNvSpPr txBox="1"/>
            <p:nvPr>
              <p:custDataLst>
                <p:tags r:id="rId11"/>
              </p:custDataLst>
            </p:nvPr>
          </p:nvSpPr>
          <p:spPr>
            <a:xfrm>
              <a:off x="1986" y="6585"/>
              <a:ext cx="627" cy="106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cs typeface="黑体" panose="02010609060101010101" charset="-122"/>
                </a:rPr>
                <a:t>分</a:t>
              </a:r>
              <a:r>
                <a:rPr lang="en-US" altLang="zh-CN" sz="1400" b="1">
                  <a:latin typeface="黑体" panose="02010609060101010101" charset="-122"/>
                  <a:ea typeface="黑体" panose="02010609060101010101" charset="-122"/>
                  <a:cs typeface="黑体" panose="02010609060101010101" charset="-122"/>
                </a:rPr>
                <a:t> </a:t>
              </a:r>
              <a:r>
                <a:rPr lang="zh-CN" altLang="en-US" sz="1400" b="1">
                  <a:latin typeface="黑体" panose="02010609060101010101" charset="-122"/>
                  <a:ea typeface="黑体" panose="02010609060101010101" charset="-122"/>
                  <a:cs typeface="黑体" panose="02010609060101010101" charset="-122"/>
                </a:rPr>
                <a:t>类</a:t>
              </a:r>
            </a:p>
          </p:txBody>
        </p:sp>
        <p:sp>
          <p:nvSpPr>
            <p:cNvPr id="7" name="左大括号 6"/>
            <p:cNvSpPr/>
            <p:nvPr>
              <p:custDataLst>
                <p:tags r:id="rId12"/>
              </p:custDataLst>
            </p:nvPr>
          </p:nvSpPr>
          <p:spPr>
            <a:xfrm>
              <a:off x="2633" y="5843"/>
              <a:ext cx="140" cy="2058"/>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8" name="文本框 7"/>
            <p:cNvSpPr txBox="1"/>
            <p:nvPr>
              <p:custDataLst>
                <p:tags r:id="rId13"/>
              </p:custDataLst>
            </p:nvPr>
          </p:nvSpPr>
          <p:spPr>
            <a:xfrm>
              <a:off x="2767" y="5647"/>
              <a:ext cx="2500" cy="4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a:latin typeface="黑体" panose="02010609060101010101" charset="-122"/>
                  <a:ea typeface="黑体" panose="02010609060101010101" charset="-122"/>
                </a:rPr>
                <a:t>自然环境描写的作用</a:t>
              </a:r>
            </a:p>
          </p:txBody>
        </p:sp>
        <p:sp>
          <p:nvSpPr>
            <p:cNvPr id="9" name="左大括号 8"/>
            <p:cNvSpPr/>
            <p:nvPr>
              <p:custDataLst>
                <p:tags r:id="rId14"/>
              </p:custDataLst>
            </p:nvPr>
          </p:nvSpPr>
          <p:spPr>
            <a:xfrm>
              <a:off x="5267" y="5037"/>
              <a:ext cx="120" cy="1720"/>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12" name="文本框 11"/>
            <p:cNvSpPr txBox="1"/>
            <p:nvPr>
              <p:custDataLst>
                <p:tags r:id="rId15"/>
              </p:custDataLst>
            </p:nvPr>
          </p:nvSpPr>
          <p:spPr>
            <a:xfrm>
              <a:off x="5387" y="4594"/>
              <a:ext cx="12924" cy="242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en-US" altLang="zh-CN" sz="1200" b="1">
                  <a:latin typeface="宋体" panose="02010600030101010101" pitchFamily="2" charset="-122"/>
                  <a:ea typeface="宋体" panose="02010600030101010101" pitchFamily="2" charset="-122"/>
                </a:rPr>
                <a:t>1.</a:t>
              </a:r>
              <a:r>
                <a:rPr lang="zh-CN" altLang="en-US" sz="1200" b="1">
                  <a:solidFill>
                    <a:srgbClr val="0B1BF3"/>
                  </a:solidFill>
                  <a:latin typeface="宋体" panose="02010600030101010101" pitchFamily="2" charset="-122"/>
                  <a:ea typeface="宋体" panose="02010600030101010101" pitchFamily="2" charset="-122"/>
                </a:rPr>
                <a:t>环境</a:t>
              </a:r>
              <a:r>
                <a:rPr lang="zh-CN" altLang="en-US" sz="1200" b="1">
                  <a:latin typeface="宋体" panose="02010600030101010101" pitchFamily="2" charset="-122"/>
                  <a:ea typeface="宋体" panose="02010600030101010101" pitchFamily="2" charset="-122"/>
                </a:rPr>
                <a:t>方面:①交代故事发生的时间或地点;②暗示社会环境,如背景、习俗、思想观念以及人与人之间的关系等;③渲染气氛,奠定基调。</a:t>
              </a:r>
            </a:p>
            <a:p>
              <a:pPr>
                <a:lnSpc>
                  <a:spcPct val="114000"/>
                </a:lnSpc>
              </a:pPr>
              <a:r>
                <a:rPr lang="en-US" altLang="zh-CN" sz="1200" b="1">
                  <a:latin typeface="宋体" panose="02010600030101010101" pitchFamily="2" charset="-122"/>
                  <a:ea typeface="宋体" panose="02010600030101010101" pitchFamily="2" charset="-122"/>
                </a:rPr>
                <a:t>2.</a:t>
              </a:r>
              <a:r>
                <a:rPr lang="zh-CN" altLang="en-US" sz="1200" b="1">
                  <a:solidFill>
                    <a:srgbClr val="0B1BF3"/>
                  </a:solidFill>
                  <a:latin typeface="宋体" panose="02010600030101010101" pitchFamily="2" charset="-122"/>
                  <a:ea typeface="宋体" panose="02010600030101010101" pitchFamily="2" charset="-122"/>
                </a:rPr>
                <a:t>人物</a:t>
              </a:r>
              <a:r>
                <a:rPr lang="zh-CN" altLang="en-US" sz="1200" b="1">
                  <a:latin typeface="宋体" panose="02010600030101010101" pitchFamily="2" charset="-122"/>
                  <a:ea typeface="宋体" panose="02010600030101010101" pitchFamily="2" charset="-122"/>
                </a:rPr>
                <a:t>方面:①烘托心情;②体现身份、地位、性格等;③暗示命运</a:t>
              </a:r>
            </a:p>
            <a:p>
              <a:pPr>
                <a:lnSpc>
                  <a:spcPct val="114000"/>
                </a:lnSpc>
              </a:pPr>
              <a:r>
                <a:rPr lang="en-US" altLang="zh-CN" sz="1200" b="1">
                  <a:latin typeface="宋体" panose="02010600030101010101" pitchFamily="2" charset="-122"/>
                  <a:ea typeface="宋体" panose="02010600030101010101" pitchFamily="2" charset="-122"/>
                </a:rPr>
                <a:t>3.</a:t>
              </a:r>
              <a:r>
                <a:rPr lang="zh-CN" altLang="en-US" sz="1200" b="1">
                  <a:solidFill>
                    <a:srgbClr val="0B1BF3"/>
                  </a:solidFill>
                  <a:latin typeface="宋体" panose="02010600030101010101" pitchFamily="2" charset="-122"/>
                  <a:ea typeface="宋体" panose="02010600030101010101" pitchFamily="2" charset="-122"/>
                </a:rPr>
                <a:t>情节</a:t>
              </a:r>
              <a:r>
                <a:rPr lang="zh-CN" altLang="en-US" sz="1200" b="1">
                  <a:latin typeface="宋体" panose="02010600030101010101" pitchFamily="2" charset="-122"/>
                  <a:ea typeface="宋体" panose="02010600030101010101" pitchFamily="2" charset="-122"/>
                </a:rPr>
                <a:t>方面:①暗示或推动情节的发展;②为后文情节的发展作铺垫或制造悬念;③作为情节发展的线索;④与标题相呼应,诠释标题的内涵;⑤开头的环境描写,引出下文××内容(为下文××作铺垫),与结尾相呼应;结尾的环境描写,与上文××内容相呼应,结构完整。</a:t>
              </a:r>
            </a:p>
            <a:p>
              <a:pPr>
                <a:lnSpc>
                  <a:spcPct val="114000"/>
                </a:lnSpc>
              </a:pPr>
              <a:r>
                <a:rPr lang="en-US" altLang="zh-CN" sz="1200" b="1">
                  <a:latin typeface="宋体" panose="02010600030101010101" pitchFamily="2" charset="-122"/>
                  <a:ea typeface="宋体" panose="02010600030101010101" pitchFamily="2" charset="-122"/>
                </a:rPr>
                <a:t>4.</a:t>
              </a:r>
              <a:r>
                <a:rPr lang="zh-CN" altLang="en-US" sz="1200" b="1">
                  <a:solidFill>
                    <a:srgbClr val="0B1BF3"/>
                  </a:solidFill>
                  <a:latin typeface="宋体" panose="02010600030101010101" pitchFamily="2" charset="-122"/>
                  <a:ea typeface="宋体" panose="02010600030101010101" pitchFamily="2" charset="-122"/>
                </a:rPr>
                <a:t>主题</a:t>
              </a:r>
              <a:r>
                <a:rPr lang="zh-CN" altLang="en-US" sz="1200" b="1">
                  <a:latin typeface="宋体" panose="02010600030101010101" pitchFamily="2" charset="-122"/>
                  <a:ea typeface="宋体" panose="02010600030101010101" pitchFamily="2" charset="-122"/>
                </a:rPr>
                <a:t>方面:①揭示主题;②深化主旨。</a:t>
              </a:r>
            </a:p>
          </p:txBody>
        </p:sp>
        <p:sp>
          <p:nvSpPr>
            <p:cNvPr id="13" name="文本框 12"/>
            <p:cNvSpPr txBox="1"/>
            <p:nvPr>
              <p:custDataLst>
                <p:tags r:id="rId16"/>
              </p:custDataLst>
            </p:nvPr>
          </p:nvSpPr>
          <p:spPr>
            <a:xfrm>
              <a:off x="2753" y="7656"/>
              <a:ext cx="2448" cy="4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a:latin typeface="黑体" panose="02010609060101010101" charset="-122"/>
                  <a:ea typeface="黑体" panose="02010609060101010101" charset="-122"/>
                </a:rPr>
                <a:t>社会环境描写的作用</a:t>
              </a:r>
            </a:p>
          </p:txBody>
        </p:sp>
        <p:sp>
          <p:nvSpPr>
            <p:cNvPr id="14" name="左大括号 13"/>
            <p:cNvSpPr/>
            <p:nvPr>
              <p:custDataLst>
                <p:tags r:id="rId17"/>
              </p:custDataLst>
            </p:nvPr>
          </p:nvSpPr>
          <p:spPr>
            <a:xfrm>
              <a:off x="5267" y="7165"/>
              <a:ext cx="120" cy="1428"/>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15" name="文本框 14"/>
            <p:cNvSpPr txBox="1"/>
            <p:nvPr>
              <p:custDataLst>
                <p:tags r:id="rId18"/>
              </p:custDataLst>
            </p:nvPr>
          </p:nvSpPr>
          <p:spPr>
            <a:xfrm>
              <a:off x="5528" y="7074"/>
              <a:ext cx="291" cy="58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p>
          </p:txBody>
        </p:sp>
        <p:sp>
          <p:nvSpPr>
            <p:cNvPr id="17" name="文本框 16"/>
            <p:cNvSpPr txBox="1"/>
            <p:nvPr>
              <p:custDataLst>
                <p:tags r:id="rId19"/>
              </p:custDataLst>
            </p:nvPr>
          </p:nvSpPr>
          <p:spPr>
            <a:xfrm>
              <a:off x="5387" y="6972"/>
              <a:ext cx="4386" cy="180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14000"/>
                </a:lnSpc>
              </a:pPr>
              <a:r>
                <a:rPr lang="en-US" altLang="zh-CN" sz="1200" b="1">
                  <a:latin typeface="黑体" panose="02010609060101010101" charset="-122"/>
                  <a:ea typeface="黑体" panose="02010609060101010101" charset="-122"/>
                  <a:cs typeface="黑体" panose="02010609060101010101" charset="-122"/>
                </a:rPr>
                <a:t>1.</a:t>
              </a:r>
              <a:r>
                <a:rPr lang="zh-CN" altLang="en-US" sz="1200" b="1">
                  <a:latin typeface="黑体" panose="02010609060101010101" charset="-122"/>
                  <a:ea typeface="黑体" panose="02010609060101010101" charset="-122"/>
                  <a:cs typeface="黑体" panose="02010609060101010101" charset="-122"/>
                </a:rPr>
                <a:t>展示人物活动及其成长的时代背景。</a:t>
              </a:r>
            </a:p>
            <a:p>
              <a:pPr algn="l">
                <a:lnSpc>
                  <a:spcPct val="114000"/>
                </a:lnSpc>
              </a:pPr>
              <a:r>
                <a:rPr lang="en-US" altLang="zh-CN" sz="1200" b="1">
                  <a:latin typeface="黑体" panose="02010609060101010101" charset="-122"/>
                  <a:ea typeface="黑体" panose="02010609060101010101" charset="-122"/>
                  <a:cs typeface="黑体" panose="02010609060101010101" charset="-122"/>
                </a:rPr>
                <a:t>2.</a:t>
              </a:r>
              <a:r>
                <a:rPr lang="zh-CN" altLang="en-US" sz="1200" b="1">
                  <a:latin typeface="黑体" panose="02010609060101010101" charset="-122"/>
                  <a:ea typeface="黑体" panose="02010609060101010101" charset="-122"/>
                  <a:cs typeface="黑体" panose="02010609060101010101" charset="-122"/>
                </a:rPr>
                <a:t>揭示形成人物性格的社会基础。</a:t>
              </a:r>
            </a:p>
            <a:p>
              <a:pPr algn="l">
                <a:lnSpc>
                  <a:spcPct val="114000"/>
                </a:lnSpc>
              </a:pPr>
              <a:r>
                <a:rPr lang="en-US" altLang="zh-CN" sz="1200" b="1">
                  <a:latin typeface="黑体" panose="02010609060101010101" charset="-122"/>
                  <a:ea typeface="黑体" panose="02010609060101010101" charset="-122"/>
                  <a:cs typeface="黑体" panose="02010609060101010101" charset="-122"/>
                </a:rPr>
                <a:t>3.</a:t>
              </a:r>
              <a:r>
                <a:rPr lang="zh-CN" altLang="en-US" sz="1200" b="1">
                  <a:latin typeface="黑体" panose="02010609060101010101" charset="-122"/>
                  <a:ea typeface="黑体" panose="02010609060101010101" charset="-122"/>
                  <a:cs typeface="黑体" panose="02010609060101010101" charset="-122"/>
                </a:rPr>
                <a:t>揭示影响人物行动的因素。</a:t>
              </a:r>
            </a:p>
            <a:p>
              <a:pPr algn="l">
                <a:lnSpc>
                  <a:spcPct val="114000"/>
                </a:lnSpc>
              </a:pPr>
              <a:r>
                <a:rPr lang="en-US" altLang="zh-CN" sz="1200" b="1">
                  <a:latin typeface="黑体" panose="02010609060101010101" charset="-122"/>
                  <a:ea typeface="黑体" panose="02010609060101010101" charset="-122"/>
                  <a:cs typeface="黑体" panose="02010609060101010101" charset="-122"/>
                </a:rPr>
                <a:t>4.</a:t>
              </a:r>
              <a:r>
                <a:rPr lang="zh-CN" altLang="en-US" sz="1200" b="1">
                  <a:latin typeface="黑体" panose="02010609060101010101" charset="-122"/>
                  <a:ea typeface="黑体" panose="02010609060101010101" charset="-122"/>
                  <a:cs typeface="黑体" panose="02010609060101010101" charset="-122"/>
                </a:rPr>
                <a:t>预示人物或悲或喜的命运。</a:t>
              </a:r>
            </a:p>
            <a:p>
              <a:pPr algn="l">
                <a:lnSpc>
                  <a:spcPct val="114000"/>
                </a:lnSpc>
              </a:pPr>
              <a:r>
                <a:rPr lang="en-US" altLang="zh-CN" sz="1200" b="1">
                  <a:latin typeface="黑体" panose="02010609060101010101" charset="-122"/>
                  <a:ea typeface="黑体" panose="02010609060101010101" charset="-122"/>
                  <a:cs typeface="黑体" panose="02010609060101010101" charset="-122"/>
                </a:rPr>
                <a:t>5.</a:t>
              </a:r>
              <a:r>
                <a:rPr lang="zh-CN" altLang="en-US" sz="1200" b="1">
                  <a:latin typeface="黑体" panose="02010609060101010101" charset="-122"/>
                  <a:ea typeface="黑体" panose="02010609060101010101" charset="-122"/>
                  <a:cs typeface="黑体" panose="02010609060101010101" charset="-122"/>
                </a:rPr>
                <a:t>揭示社会本质特征,凸显小说主题。</a:t>
              </a:r>
            </a:p>
          </p:txBody>
        </p:sp>
        <p:sp>
          <p:nvSpPr>
            <p:cNvPr id="18" name="文本框 17"/>
            <p:cNvSpPr txBox="1"/>
            <p:nvPr>
              <p:custDataLst>
                <p:tags r:id="rId20"/>
              </p:custDataLst>
            </p:nvPr>
          </p:nvSpPr>
          <p:spPr>
            <a:xfrm>
              <a:off x="1969" y="8720"/>
              <a:ext cx="627" cy="130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答题步骤</a:t>
              </a:r>
            </a:p>
          </p:txBody>
        </p:sp>
        <p:sp>
          <p:nvSpPr>
            <p:cNvPr id="19" name="左大括号 18"/>
            <p:cNvSpPr/>
            <p:nvPr>
              <p:custDataLst>
                <p:tags r:id="rId21"/>
              </p:custDataLst>
            </p:nvPr>
          </p:nvSpPr>
          <p:spPr>
            <a:xfrm>
              <a:off x="2613" y="8873"/>
              <a:ext cx="120" cy="875"/>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21" name="文本框 20"/>
            <p:cNvSpPr txBox="1"/>
            <p:nvPr>
              <p:custDataLst>
                <p:tags r:id="rId22"/>
              </p:custDataLst>
            </p:nvPr>
          </p:nvSpPr>
          <p:spPr>
            <a:xfrm>
              <a:off x="2647" y="8722"/>
              <a:ext cx="16419" cy="11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20000"/>
                </a:lnSpc>
              </a:pPr>
              <a:r>
                <a:rPr lang="zh-CN" altLang="en-US" sz="1200" b="1" smtClean="0">
                  <a:solidFill>
                    <a:srgbClr val="0B1BF3"/>
                  </a:solidFill>
                  <a:latin typeface="黑体" panose="02010609060101010101" charset="-122"/>
                  <a:ea typeface="黑体" panose="02010609060101010101" charset="-122"/>
                  <a:cs typeface="黑体" panose="02010609060101010101" charset="-122"/>
                </a:rPr>
                <a:t>第</a:t>
              </a:r>
              <a:r>
                <a:rPr lang="en-US" altLang="zh-CN" sz="1200" b="1" smtClean="0">
                  <a:solidFill>
                    <a:srgbClr val="0B1BF3"/>
                  </a:solidFill>
                  <a:latin typeface="黑体" panose="02010609060101010101" charset="-122"/>
                  <a:ea typeface="黑体" panose="02010609060101010101" charset="-122"/>
                  <a:cs typeface="黑体" panose="02010609060101010101" charset="-122"/>
                </a:rPr>
                <a:t>1</a:t>
              </a:r>
              <a:r>
                <a:rPr lang="zh-CN" altLang="en-US" sz="1200" b="1" smtClean="0">
                  <a:solidFill>
                    <a:srgbClr val="0B1BF3"/>
                  </a:solidFill>
                  <a:latin typeface="黑体" panose="02010609060101010101" charset="-122"/>
                  <a:ea typeface="黑体" panose="02010609060101010101" charset="-122"/>
                  <a:cs typeface="黑体" panose="02010609060101010101" charset="-122"/>
                </a:rPr>
                <a:t>步</a:t>
              </a:r>
              <a:r>
                <a:rPr lang="zh-CN" altLang="en-US" sz="1200" b="1" smtClean="0">
                  <a:latin typeface="黑体" panose="02010609060101010101" charset="-122"/>
                  <a:ea typeface="黑体" panose="02010609060101010101" charset="-122"/>
                  <a:cs typeface="黑体" panose="02010609060101010101" charset="-122"/>
                </a:rPr>
                <a:t>：找</a:t>
              </a:r>
              <a:r>
                <a:rPr lang="zh-CN" altLang="en-US" sz="1200" b="1">
                  <a:latin typeface="黑体" panose="02010609060101010101" charset="-122"/>
                  <a:ea typeface="黑体" panose="02010609060101010101" charset="-122"/>
                  <a:cs typeface="黑体" panose="02010609060101010101" charset="-122"/>
                </a:rPr>
                <a:t>句子,析特点。找到环境描写的具体语句,分析环境的特点,因为环境的特点与作者写此环境的作用是一致的。</a:t>
              </a:r>
            </a:p>
            <a:p>
              <a:pPr indent="0" algn="l" fontAlgn="auto">
                <a:lnSpc>
                  <a:spcPct val="120000"/>
                </a:lnSpc>
              </a:pPr>
              <a:r>
                <a:rPr lang="zh-CN" altLang="en-US" sz="1200" b="1" smtClean="0">
                  <a:solidFill>
                    <a:srgbClr val="0B1BF3"/>
                  </a:solidFill>
                  <a:latin typeface="黑体" panose="02010609060101010101" charset="-122"/>
                  <a:ea typeface="黑体" panose="02010609060101010101" charset="-122"/>
                  <a:cs typeface="黑体" panose="02010609060101010101" charset="-122"/>
                </a:rPr>
                <a:t>第</a:t>
              </a:r>
              <a:r>
                <a:rPr lang="en-US" altLang="zh-CN" sz="1200" b="1" smtClean="0">
                  <a:solidFill>
                    <a:srgbClr val="0B1BF3"/>
                  </a:solidFill>
                  <a:latin typeface="黑体" panose="02010609060101010101" charset="-122"/>
                  <a:ea typeface="黑体" panose="02010609060101010101" charset="-122"/>
                  <a:cs typeface="黑体" panose="02010609060101010101" charset="-122"/>
                </a:rPr>
                <a:t>2</a:t>
              </a:r>
              <a:r>
                <a:rPr lang="zh-CN" altLang="en-US" sz="1200" b="1" smtClean="0">
                  <a:solidFill>
                    <a:srgbClr val="0B1BF3"/>
                  </a:solidFill>
                  <a:latin typeface="黑体" panose="02010609060101010101" charset="-122"/>
                  <a:ea typeface="黑体" panose="02010609060101010101" charset="-122"/>
                  <a:cs typeface="黑体" panose="02010609060101010101" charset="-122"/>
                </a:rPr>
                <a:t>步</a:t>
              </a:r>
              <a:r>
                <a:rPr lang="zh-CN" altLang="en-US" sz="1200" b="1" smtClean="0">
                  <a:latin typeface="黑体" panose="02010609060101010101" charset="-122"/>
                  <a:ea typeface="黑体" panose="02010609060101010101" charset="-122"/>
                  <a:cs typeface="黑体" panose="02010609060101010101" charset="-122"/>
                </a:rPr>
                <a:t>：定</a:t>
              </a:r>
              <a:r>
                <a:rPr lang="zh-CN" altLang="en-US" sz="1200" b="1">
                  <a:latin typeface="黑体" panose="02010609060101010101" charset="-122"/>
                  <a:ea typeface="黑体" panose="02010609060101010101" charset="-122"/>
                  <a:cs typeface="黑体" panose="02010609060101010101" charset="-122"/>
                </a:rPr>
                <a:t>角度,找对应。找到分析环境描写作用的思维角度并作对应分析这里要注意区分出自然环境描写作用与社会环境描写作用各自不同的</a:t>
              </a:r>
              <a:r>
                <a:rPr lang="zh-CN" altLang="en-US" sz="1200" b="1" smtClean="0">
                  <a:latin typeface="黑体" panose="02010609060101010101" charset="-122"/>
                  <a:ea typeface="黑体" panose="02010609060101010101" charset="-122"/>
                  <a:cs typeface="黑体" panose="02010609060101010101" charset="-122"/>
                </a:rPr>
                <a:t>思维角度</a:t>
              </a:r>
              <a:r>
                <a:rPr lang="zh-CN" altLang="en-US" sz="1200" b="1">
                  <a:latin typeface="黑体" panose="02010609060101010101" charset="-122"/>
                  <a:ea typeface="黑体" panose="02010609060101010101" charset="-122"/>
                  <a:cs typeface="黑体" panose="02010609060101010101" charset="-122"/>
                </a:rPr>
                <a:t>。</a:t>
              </a:r>
            </a:p>
            <a:p>
              <a:pPr indent="0" algn="l" fontAlgn="auto">
                <a:lnSpc>
                  <a:spcPct val="120000"/>
                </a:lnSpc>
              </a:pPr>
              <a:r>
                <a:rPr lang="zh-CN" altLang="en-US" sz="1200" b="1" smtClean="0">
                  <a:solidFill>
                    <a:srgbClr val="0B1BF3"/>
                  </a:solidFill>
                  <a:latin typeface="黑体" panose="02010609060101010101" charset="-122"/>
                  <a:ea typeface="黑体" panose="02010609060101010101" charset="-122"/>
                  <a:cs typeface="黑体" panose="02010609060101010101" charset="-122"/>
                </a:rPr>
                <a:t>第</a:t>
              </a:r>
              <a:r>
                <a:rPr lang="en-US" altLang="zh-CN" sz="1200" b="1" smtClean="0">
                  <a:solidFill>
                    <a:srgbClr val="0B1BF3"/>
                  </a:solidFill>
                  <a:latin typeface="黑体" panose="02010609060101010101" charset="-122"/>
                  <a:ea typeface="黑体" panose="02010609060101010101" charset="-122"/>
                  <a:cs typeface="黑体" panose="02010609060101010101" charset="-122"/>
                </a:rPr>
                <a:t>3</a:t>
              </a:r>
              <a:r>
                <a:rPr lang="zh-CN" altLang="en-US" sz="1200" b="1" smtClean="0">
                  <a:solidFill>
                    <a:srgbClr val="0B1BF3"/>
                  </a:solidFill>
                  <a:latin typeface="黑体" panose="02010609060101010101" charset="-122"/>
                  <a:ea typeface="黑体" panose="02010609060101010101" charset="-122"/>
                  <a:cs typeface="黑体" panose="02010609060101010101" charset="-122"/>
                </a:rPr>
                <a:t>步</a:t>
              </a:r>
              <a:r>
                <a:rPr lang="zh-CN" altLang="en-US" sz="1200" b="1" smtClean="0">
                  <a:latin typeface="黑体" panose="02010609060101010101" charset="-122"/>
                  <a:ea typeface="黑体" panose="02010609060101010101" charset="-122"/>
                  <a:cs typeface="黑体" panose="02010609060101010101" charset="-122"/>
                </a:rPr>
                <a:t>：分</a:t>
              </a:r>
              <a:r>
                <a:rPr lang="zh-CN" altLang="en-US" sz="1200" b="1">
                  <a:latin typeface="黑体" panose="02010609060101010101" charset="-122"/>
                  <a:ea typeface="黑体" panose="02010609060101010101" charset="-122"/>
                  <a:cs typeface="黑体" panose="02010609060101010101" charset="-122"/>
                </a:rPr>
                <a:t>杂列,规范答。组织答案时,要每个角度的作用单列一条,这样答案要点更明晰。</a:t>
              </a:r>
            </a:p>
          </p:txBody>
        </p:sp>
      </p:grpSp>
      <p:grpSp>
        <p:nvGrpSpPr>
          <p:cNvPr id="24" name="组合 23" title=""/>
          <p:cNvGrpSpPr/>
          <p:nvPr/>
        </p:nvGrpSpPr>
        <p:grpSpPr>
          <a:xfrm>
            <a:off x="757555" y="389890"/>
            <a:ext cx="10897235" cy="2517140"/>
            <a:chOff x="1193" y="614"/>
            <a:chExt cx="17161" cy="3964"/>
          </a:xfrm>
        </p:grpSpPr>
        <p:sp>
          <p:nvSpPr>
            <p:cNvPr id="84" name="文本框 83"/>
            <p:cNvSpPr txBox="1"/>
            <p:nvPr>
              <p:custDataLst>
                <p:tags r:id="rId23"/>
              </p:custDataLst>
            </p:nvPr>
          </p:nvSpPr>
          <p:spPr>
            <a:xfrm>
              <a:off x="1193" y="1470"/>
              <a:ext cx="630" cy="2159"/>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环境</a:t>
              </a:r>
              <a:r>
                <a:rPr lang="zh-CN" altLang="en-US" sz="1400" b="1">
                  <a:solidFill>
                    <a:srgbClr val="FF0000"/>
                  </a:solidFill>
                  <a:latin typeface="黑体" panose="02010609060101010101" charset="-122"/>
                  <a:ea typeface="黑体" panose="02010609060101010101" charset="-122"/>
                </a:rPr>
                <a:t>特点</a:t>
              </a:r>
              <a:r>
                <a:rPr lang="zh-CN" altLang="en-US" sz="1400" b="1">
                  <a:latin typeface="黑体" panose="02010609060101010101" charset="-122"/>
                  <a:ea typeface="黑体" panose="02010609060101010101" charset="-122"/>
                </a:rPr>
                <a:t>的概括</a:t>
              </a:r>
            </a:p>
          </p:txBody>
        </p:sp>
        <p:sp>
          <p:nvSpPr>
            <p:cNvPr id="2" name="左大括号 1"/>
            <p:cNvSpPr/>
            <p:nvPr>
              <p:custDataLst>
                <p:tags r:id="rId24"/>
              </p:custDataLst>
            </p:nvPr>
          </p:nvSpPr>
          <p:spPr>
            <a:xfrm>
              <a:off x="1898" y="1396"/>
              <a:ext cx="120" cy="2094"/>
            </a:xfrm>
            <a:prstGeom prst="leftBrace">
              <a:avLst>
                <a:gd name="adj1" fmla="val 8333"/>
                <a:gd name="adj2" fmla="val 48228"/>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87" name="左大括号 86"/>
            <p:cNvSpPr/>
            <p:nvPr>
              <p:custDataLst>
                <p:tags r:id="rId25"/>
              </p:custDataLst>
            </p:nvPr>
          </p:nvSpPr>
          <p:spPr>
            <a:xfrm>
              <a:off x="2676" y="864"/>
              <a:ext cx="120" cy="1118"/>
            </a:xfrm>
            <a:prstGeom prst="leftBrace">
              <a:avLst>
                <a:gd name="adj1" fmla="val 8333"/>
                <a:gd name="adj2" fmla="val 45482"/>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88" name="文本框 87"/>
            <p:cNvSpPr txBox="1"/>
            <p:nvPr>
              <p:custDataLst>
                <p:tags r:id="rId26"/>
              </p:custDataLst>
            </p:nvPr>
          </p:nvSpPr>
          <p:spPr>
            <a:xfrm>
              <a:off x="2015" y="750"/>
              <a:ext cx="627" cy="1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环境分类</a:t>
              </a:r>
            </a:p>
          </p:txBody>
        </p:sp>
        <p:sp>
          <p:nvSpPr>
            <p:cNvPr id="89" name="文本框 88"/>
            <p:cNvSpPr txBox="1"/>
            <p:nvPr>
              <p:custDataLst>
                <p:tags r:id="rId27"/>
              </p:custDataLst>
            </p:nvPr>
          </p:nvSpPr>
          <p:spPr>
            <a:xfrm>
              <a:off x="2960" y="650"/>
              <a:ext cx="291" cy="58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p>
          </p:txBody>
        </p:sp>
        <p:sp>
          <p:nvSpPr>
            <p:cNvPr id="90" name="文本框 89"/>
            <p:cNvSpPr txBox="1"/>
            <p:nvPr>
              <p:custDataLst>
                <p:tags r:id="rId28"/>
              </p:custDataLst>
            </p:nvPr>
          </p:nvSpPr>
          <p:spPr>
            <a:xfrm>
              <a:off x="2795" y="614"/>
              <a:ext cx="15559" cy="15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200" b="1">
                  <a:latin typeface="黑体" panose="02010609060101010101" charset="-122"/>
                  <a:ea typeface="黑体" panose="02010609060101010101" charset="-122"/>
                  <a:cs typeface="黑体" panose="02010609060101010101" charset="-122"/>
                </a:rPr>
                <a:t>1.</a:t>
              </a:r>
              <a:r>
                <a:rPr lang="zh-CN" altLang="en-US" sz="1200" b="1">
                  <a:solidFill>
                    <a:srgbClr val="0B1BF3"/>
                  </a:solidFill>
                  <a:latin typeface="黑体" panose="02010609060101010101" charset="-122"/>
                  <a:ea typeface="黑体" panose="02010609060101010101" charset="-122"/>
                  <a:cs typeface="黑体" panose="02010609060101010101" charset="-122"/>
                </a:rPr>
                <a:t>自然环境描写</a:t>
              </a:r>
              <a:r>
                <a:rPr lang="zh-CN" altLang="en-US" sz="1200" b="1">
                  <a:latin typeface="黑体" panose="02010609060101010101" charset="-122"/>
                  <a:ea typeface="黑体" panose="02010609060101010101" charset="-122"/>
                  <a:cs typeface="黑体" panose="02010609060101010101" charset="-122"/>
                </a:rPr>
                <a:t>:指对日月星辰、山川河流、花草树木、鸟兽鱼虫、时序节令、风雨雪霜等自然景物的描写,包括人物活动的时间、地点、季节、天气、景物等。</a:t>
              </a:r>
            </a:p>
            <a:p>
              <a:pPr algn="l"/>
              <a:r>
                <a:rPr lang="en-US" altLang="zh-CN" sz="1200" b="1">
                  <a:latin typeface="黑体" panose="02010609060101010101" charset="-122"/>
                  <a:ea typeface="黑体" panose="02010609060101010101" charset="-122"/>
                  <a:cs typeface="黑体" panose="02010609060101010101" charset="-122"/>
                </a:rPr>
                <a:t>2.</a:t>
              </a:r>
              <a:r>
                <a:rPr lang="zh-CN" altLang="en-US" sz="1200" b="1">
                  <a:solidFill>
                    <a:srgbClr val="0B1BF3"/>
                  </a:solidFill>
                  <a:latin typeface="黑体" panose="02010609060101010101" charset="-122"/>
                  <a:ea typeface="黑体" panose="02010609060101010101" charset="-122"/>
                  <a:cs typeface="黑体" panose="02010609060101010101" charset="-122"/>
                </a:rPr>
                <a:t>社会环境描写</a:t>
              </a:r>
              <a:r>
                <a:rPr lang="zh-CN" altLang="en-US" sz="1200" b="1">
                  <a:latin typeface="黑体" panose="02010609060101010101" charset="-122"/>
                  <a:ea typeface="黑体" panose="02010609060101010101" charset="-122"/>
                  <a:cs typeface="黑体" panose="02010609060101010101" charset="-122"/>
                </a:rPr>
                <a:t>:指对人物活动、事件发生、情节展开的社会背景、历史条件、地方的风土人情、时代风貌、社会关系、政治、经济等的描写,主要是交代人物的生存环境、社会关系等。它包括范围很广,小至房间住所、一街一巷,大至城区地区。它涉及内容很多,可以是室内的布局、陈设,住宅内外装饰布置,以及当地风土人情等。</a:t>
              </a:r>
            </a:p>
          </p:txBody>
        </p:sp>
        <p:sp>
          <p:nvSpPr>
            <p:cNvPr id="3" name="文本框 2"/>
            <p:cNvSpPr txBox="1"/>
            <p:nvPr>
              <p:custDataLst>
                <p:tags r:id="rId29"/>
              </p:custDataLst>
            </p:nvPr>
          </p:nvSpPr>
          <p:spPr>
            <a:xfrm>
              <a:off x="1998" y="2730"/>
              <a:ext cx="630" cy="137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黑体" panose="02010609060101010101" charset="-122"/>
                  <a:ea typeface="黑体" panose="02010609060101010101" charset="-122"/>
                </a:rPr>
                <a:t>答题步骤</a:t>
              </a:r>
            </a:p>
          </p:txBody>
        </p:sp>
        <p:sp>
          <p:nvSpPr>
            <p:cNvPr id="16" name="左大括号 15"/>
            <p:cNvSpPr/>
            <p:nvPr>
              <p:custDataLst>
                <p:tags r:id="rId30"/>
              </p:custDataLst>
            </p:nvPr>
          </p:nvSpPr>
          <p:spPr>
            <a:xfrm>
              <a:off x="2662" y="2312"/>
              <a:ext cx="120" cy="2094"/>
            </a:xfrm>
            <a:prstGeom prst="leftBrace">
              <a:avLst>
                <a:gd name="adj1" fmla="val 8333"/>
                <a:gd name="adj2" fmla="val 48711"/>
              </a:avLst>
            </a:prstGeom>
          </p:spPr>
          <p:style>
            <a:lnRef idx="3">
              <a:schemeClr val="dk1"/>
            </a:lnRef>
            <a:fillRef idx="0">
              <a:schemeClr val="dk1"/>
            </a:fillRef>
            <a:effectRef idx="2">
              <a:schemeClr val="dk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b="1"/>
            </a:p>
          </p:txBody>
        </p:sp>
        <p:sp>
          <p:nvSpPr>
            <p:cNvPr id="20" name="文本框 19"/>
            <p:cNvSpPr txBox="1"/>
            <p:nvPr>
              <p:custDataLst>
                <p:tags r:id="rId31"/>
              </p:custDataLst>
            </p:nvPr>
          </p:nvSpPr>
          <p:spPr>
            <a:xfrm>
              <a:off x="2796" y="2198"/>
              <a:ext cx="15559" cy="2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solidFill>
                    <a:srgbClr val="0B1BF3"/>
                  </a:solidFill>
                  <a:latin typeface="黑体" panose="02010609060101010101" charset="-122"/>
                  <a:ea typeface="黑体" panose="02010609060101010101" charset="-122"/>
                  <a:cs typeface="黑体" panose="02010609060101010101" charset="-122"/>
                </a:rPr>
                <a:t>第</a:t>
              </a:r>
              <a:r>
                <a:rPr lang="en-US" altLang="zh-CN" sz="1200" b="1" smtClean="0">
                  <a:solidFill>
                    <a:srgbClr val="0B1BF3"/>
                  </a:solidFill>
                  <a:latin typeface="黑体" panose="02010609060101010101" charset="-122"/>
                  <a:ea typeface="黑体" panose="02010609060101010101" charset="-122"/>
                  <a:cs typeface="黑体" panose="02010609060101010101" charset="-122"/>
                </a:rPr>
                <a:t>1</a:t>
              </a:r>
              <a:r>
                <a:rPr lang="zh-CN" altLang="en-US" sz="1200" b="1" smtClean="0">
                  <a:solidFill>
                    <a:srgbClr val="0B1BF3"/>
                  </a:solidFill>
                  <a:latin typeface="黑体" panose="02010609060101010101" charset="-122"/>
                  <a:ea typeface="黑体" panose="02010609060101010101" charset="-122"/>
                  <a:cs typeface="黑体" panose="02010609060101010101" charset="-122"/>
                </a:rPr>
                <a:t>步</a:t>
              </a:r>
              <a:r>
                <a:rPr lang="zh-CN" altLang="en-US" sz="1200" b="1" smtClean="0">
                  <a:latin typeface="黑体" panose="02010609060101010101" charset="-122"/>
                  <a:ea typeface="黑体" panose="02010609060101010101" charset="-122"/>
                  <a:cs typeface="黑体" panose="02010609060101010101" charset="-122"/>
                </a:rPr>
                <a:t>：审题</a:t>
              </a:r>
              <a:r>
                <a:rPr lang="zh-CN" altLang="en-US" sz="1200" b="1">
                  <a:latin typeface="黑体" panose="02010609060101010101" charset="-122"/>
                  <a:ea typeface="黑体" panose="02010609060101010101" charset="-122"/>
                  <a:cs typeface="黑体" panose="02010609060101010101" charset="-122"/>
                </a:rPr>
                <a:t>干,分题型。此类题题干中常有显示环境类型的关键词,如前面“题干示例”中“景物描写”显示是自然环境,“古城”“特点”显示是社会环境。据此类关键了词,可快速确定题目是概括自然环境特点还是社会环境特点。</a:t>
              </a:r>
            </a:p>
            <a:p>
              <a:pPr>
                <a:lnSpc>
                  <a:spcPct val="114000"/>
                </a:lnSpc>
              </a:pPr>
              <a:r>
                <a:rPr lang="zh-CN" altLang="en-US" sz="1200" b="1" smtClean="0">
                  <a:solidFill>
                    <a:srgbClr val="0B1BF3"/>
                  </a:solidFill>
                  <a:latin typeface="黑体" panose="02010609060101010101" charset="-122"/>
                  <a:ea typeface="黑体" panose="02010609060101010101" charset="-122"/>
                  <a:cs typeface="黑体" panose="02010609060101010101" charset="-122"/>
                </a:rPr>
                <a:t>第</a:t>
              </a:r>
              <a:r>
                <a:rPr lang="en-US" altLang="zh-CN" sz="1200" b="1" smtClean="0">
                  <a:solidFill>
                    <a:srgbClr val="0B1BF3"/>
                  </a:solidFill>
                  <a:latin typeface="黑体" panose="02010609060101010101" charset="-122"/>
                  <a:ea typeface="黑体" panose="02010609060101010101" charset="-122"/>
                  <a:cs typeface="黑体" panose="02010609060101010101" charset="-122"/>
                </a:rPr>
                <a:t>2</a:t>
              </a:r>
              <a:r>
                <a:rPr lang="zh-CN" altLang="en-US" sz="1200" b="1" smtClean="0">
                  <a:solidFill>
                    <a:srgbClr val="0B1BF3"/>
                  </a:solidFill>
                  <a:latin typeface="黑体" panose="02010609060101010101" charset="-122"/>
                  <a:ea typeface="黑体" panose="02010609060101010101" charset="-122"/>
                  <a:cs typeface="黑体" panose="02010609060101010101" charset="-122"/>
                </a:rPr>
                <a:t>步</a:t>
              </a:r>
              <a:r>
                <a:rPr lang="zh-CN" altLang="en-US" sz="1200" b="1" smtClean="0">
                  <a:latin typeface="黑体" panose="02010609060101010101" charset="-122"/>
                  <a:ea typeface="黑体" panose="02010609060101010101" charset="-122"/>
                  <a:cs typeface="黑体" panose="02010609060101010101" charset="-122"/>
                </a:rPr>
                <a:t>：依</a:t>
              </a:r>
              <a:r>
                <a:rPr lang="zh-CN" altLang="en-US" sz="1200" b="1">
                  <a:latin typeface="黑体" panose="02010609060101010101" charset="-122"/>
                  <a:ea typeface="黑体" panose="02010609060101010101" charset="-122"/>
                  <a:cs typeface="黑体" panose="02010609060101010101" charset="-122"/>
                </a:rPr>
                <a:t>题型,找角度。(1)概括自然环境特点3角度:要从景物的“形、声、色”角度进行,从这类描写句子中总结出共同特点。(2)概括社会环境特点4角度</a:t>
              </a:r>
              <a:r>
                <a:rPr lang="en-US" altLang="zh-CN" sz="1200" b="1">
                  <a:latin typeface="黑体" panose="02010609060101010101" charset="-122"/>
                  <a:ea typeface="黑体" panose="02010609060101010101" charset="-122"/>
                  <a:cs typeface="黑体" panose="02010609060101010101" charset="-122"/>
                </a:rPr>
                <a:t>①</a:t>
              </a:r>
              <a:r>
                <a:rPr lang="en-US" altLang="zh-CN" sz="1200" b="1" err="1" smtClean="0">
                  <a:latin typeface="黑体" panose="02010609060101010101" charset="-122"/>
                  <a:ea typeface="黑体" panose="02010609060101010101" charset="-122"/>
                  <a:cs typeface="黑体" panose="02010609060101010101" charset="-122"/>
                </a:rPr>
                <a:t>从对描写人物生活的时代背景和活动场</a:t>
              </a:r>
              <a:r>
                <a:rPr lang="zh-CN" altLang="en-US" sz="1200" b="1" smtClean="0">
                  <a:latin typeface="黑体" panose="02010609060101010101" charset="-122"/>
                  <a:ea typeface="黑体" panose="02010609060101010101" charset="-122"/>
                  <a:cs typeface="黑体" panose="02010609060101010101" charset="-122"/>
                </a:rPr>
                <a:t>所</a:t>
              </a:r>
              <a:r>
                <a:rPr lang="en-US" altLang="zh-CN" sz="1200" b="1" err="1" smtClean="0">
                  <a:latin typeface="黑体" panose="02010609060101010101" charset="-122"/>
                  <a:ea typeface="黑体" panose="02010609060101010101" charset="-122"/>
                  <a:cs typeface="黑体" panose="02010609060101010101" charset="-122"/>
                </a:rPr>
                <a:t>的句子中分析特点</a:t>
              </a:r>
              <a:r>
                <a:rPr lang="en-US" altLang="zh-CN" sz="1200" b="1" err="1">
                  <a:latin typeface="黑体" panose="02010609060101010101" charset="-122"/>
                  <a:ea typeface="黑体" panose="02010609060101010101" charset="-122"/>
                  <a:cs typeface="黑体" panose="02010609060101010101" charset="-122"/>
                </a:rPr>
                <a:t>②</a:t>
              </a:r>
              <a:r>
                <a:rPr lang="en-US" altLang="zh-CN" sz="1200" b="1" err="1" smtClean="0">
                  <a:latin typeface="黑体" panose="02010609060101010101" charset="-122"/>
                  <a:ea typeface="黑体" panose="02010609060101010101" charset="-122"/>
                  <a:cs typeface="黑体" panose="02010609060101010101" charset="-122"/>
                </a:rPr>
                <a:t>从对描写</a:t>
              </a:r>
              <a:r>
                <a:rPr lang="zh-CN" altLang="en-US" sz="1200" b="1" smtClean="0">
                  <a:latin typeface="黑体" panose="02010609060101010101" charset="-122"/>
                  <a:ea typeface="黑体" panose="02010609060101010101" charset="-122"/>
                  <a:cs typeface="黑体" panose="02010609060101010101" charset="-122"/>
                </a:rPr>
                <a:t>人</a:t>
              </a:r>
              <a:r>
                <a:rPr lang="en-US" altLang="zh-CN" sz="1200" b="1" err="1" smtClean="0">
                  <a:latin typeface="黑体" panose="02010609060101010101" charset="-122"/>
                  <a:ea typeface="黑体" panose="02010609060101010101" charset="-122"/>
                  <a:cs typeface="黑体" panose="02010609060101010101" charset="-122"/>
                </a:rPr>
                <a:t>物的人际关系的句子中分析特点</a:t>
              </a:r>
              <a:r>
                <a:rPr lang="en-US" altLang="zh-CN" sz="1200" b="1" err="1">
                  <a:latin typeface="黑体" panose="02010609060101010101" charset="-122"/>
                  <a:ea typeface="黑体" panose="02010609060101010101" charset="-122"/>
                  <a:cs typeface="黑体" panose="02010609060101010101" charset="-122"/>
                </a:rPr>
                <a:t>③从对描写人物</a:t>
              </a:r>
              <a:r>
                <a:rPr lang="zh-CN" altLang="en-US" sz="1200" b="1">
                  <a:latin typeface="黑体" panose="02010609060101010101" charset="-122"/>
                  <a:ea typeface="黑体" panose="02010609060101010101" charset="-122"/>
                  <a:cs typeface="黑体" panose="02010609060101010101" charset="-122"/>
                </a:rPr>
                <a:t>的生活、</a:t>
              </a:r>
              <a:r>
                <a:rPr lang="en-US" altLang="zh-CN" sz="1200" b="1" err="1" smtClean="0">
                  <a:latin typeface="黑体" panose="02010609060101010101" charset="-122"/>
                  <a:ea typeface="黑体" panose="02010609060101010101" charset="-122"/>
                  <a:cs typeface="黑体" panose="02010609060101010101" charset="-122"/>
                  <a:sym typeface="+mn-ea"/>
                </a:rPr>
                <a:t>工</a:t>
              </a:r>
              <a:r>
                <a:rPr lang="zh-CN" altLang="en-US" sz="1200" b="1">
                  <a:latin typeface="黑体" panose="02010609060101010101" charset="-122"/>
                  <a:ea typeface="黑体" panose="02010609060101010101" charset="-122"/>
                  <a:cs typeface="黑体" panose="02010609060101010101" charset="-122"/>
                  <a:sym typeface="+mn-ea"/>
                </a:rPr>
                <a:t>作状态和心境的句子中分析特点④从对描写地域风情、风俗习惯的句子中分析特点。</a:t>
              </a:r>
              <a:endParaRPr lang="zh-CN" altLang="en-US" sz="1200" b="1">
                <a:latin typeface="黑体" panose="02010609060101010101" charset="-122"/>
                <a:ea typeface="黑体" panose="02010609060101010101" charset="-122"/>
                <a:cs typeface="黑体" panose="02010609060101010101" charset="-122"/>
              </a:endParaRPr>
            </a:p>
            <a:p>
              <a:pPr>
                <a:lnSpc>
                  <a:spcPct val="114000"/>
                </a:lnSpc>
              </a:pPr>
              <a:r>
                <a:rPr lang="zh-CN" altLang="en-US" sz="1200" b="1" smtClean="0">
                  <a:solidFill>
                    <a:srgbClr val="0B1BF3"/>
                  </a:solidFill>
                  <a:latin typeface="黑体" panose="02010609060101010101" charset="-122"/>
                  <a:ea typeface="黑体" panose="02010609060101010101" charset="-122"/>
                  <a:cs typeface="黑体" panose="02010609060101010101" charset="-122"/>
                  <a:sym typeface="+mn-ea"/>
                </a:rPr>
                <a:t>第</a:t>
              </a:r>
              <a:r>
                <a:rPr lang="en-US" altLang="zh-CN" sz="1200" b="1" smtClean="0">
                  <a:solidFill>
                    <a:srgbClr val="0B1BF3"/>
                  </a:solidFill>
                  <a:latin typeface="黑体" panose="02010609060101010101" charset="-122"/>
                  <a:ea typeface="黑体" panose="02010609060101010101" charset="-122"/>
                  <a:cs typeface="黑体" panose="02010609060101010101" charset="-122"/>
                  <a:sym typeface="+mn-ea"/>
                </a:rPr>
                <a:t>3</a:t>
              </a:r>
              <a:r>
                <a:rPr lang="zh-CN" altLang="en-US" sz="1200" b="1" smtClean="0">
                  <a:solidFill>
                    <a:srgbClr val="0B1BF3"/>
                  </a:solidFill>
                  <a:latin typeface="黑体" panose="02010609060101010101" charset="-122"/>
                  <a:ea typeface="黑体" panose="02010609060101010101" charset="-122"/>
                  <a:cs typeface="黑体" panose="02010609060101010101" charset="-122"/>
                  <a:sym typeface="+mn-ea"/>
                </a:rPr>
                <a:t>步</a:t>
              </a:r>
              <a:r>
                <a:rPr lang="zh-CN" altLang="en-US" sz="1200" b="1">
                  <a:latin typeface="黑体" panose="02010609060101010101" charset="-122"/>
                  <a:ea typeface="黑体" panose="02010609060101010101" charset="-122"/>
                  <a:cs typeface="黑体" panose="02010609060101010101" charset="-122"/>
                  <a:sym typeface="+mn-ea"/>
                </a:rPr>
                <a:t>：</a:t>
              </a:r>
              <a:r>
                <a:rPr lang="zh-CN" altLang="en-US" sz="1200" b="1" smtClean="0">
                  <a:latin typeface="黑体" panose="02010609060101010101" charset="-122"/>
                  <a:ea typeface="黑体" panose="02010609060101010101" charset="-122"/>
                  <a:cs typeface="黑体" panose="02010609060101010101" charset="-122"/>
                  <a:sym typeface="+mn-ea"/>
                </a:rPr>
                <a:t>抓</a:t>
              </a:r>
              <a:r>
                <a:rPr lang="zh-CN" altLang="en-US" sz="1200" b="1">
                  <a:latin typeface="黑体" panose="02010609060101010101" charset="-122"/>
                  <a:ea typeface="黑体" panose="02010609060101010101" charset="-122"/>
                  <a:cs typeface="黑体" panose="02010609060101010101" charset="-122"/>
                  <a:sym typeface="+mn-ea"/>
                </a:rPr>
                <a:t>修饰,作归纳。小说环境描写往往有诸多修饰性描述,要特别注意抓住修饰性强的形容词(有时是动词)去归纳环境特点。有的可直接选用修饰词语,有的则要提炼后概括。</a:t>
              </a:r>
              <a:endParaRPr lang="zh-CN" altLang="en-US" sz="1200" b="1">
                <a:latin typeface="黑体" panose="02010609060101010101" charset="-122"/>
                <a:ea typeface="黑体" panose="02010609060101010101" charset="-122"/>
                <a:cs typeface="黑体" panose="02010609060101010101" charset="-122"/>
              </a:endParaRPr>
            </a:p>
          </p:txBody>
        </p:sp>
      </p:grpSp>
    </p:spTree>
    <p:custDataLst>
      <p:tags r:id="rId3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title=""/>
          <p:cNvSpPr txBox="1"/>
          <p:nvPr>
            <p:custDataLst>
              <p:tags r:id="rId4"/>
            </p:custDataLst>
          </p:nvPr>
        </p:nvSpPr>
        <p:spPr>
          <a:xfrm>
            <a:off x="5321257" y="2247900"/>
            <a:ext cx="1453070" cy="1229485"/>
          </a:xfrm>
          <a:prstGeom prst="rect">
            <a:avLst/>
          </a:prstGeom>
        </p:spPr>
        <p:txBody>
          <a:bodyPr vert="horz" lIns="91440" tIns="45720" rIns="91440" bIns="45720" rtlCol="0" anchor="b">
            <a:normAutofit/>
          </a:bodyPr>
          <a:lstStyle>
            <a:defPPr>
              <a:defRPr lang="zh-CN"/>
            </a:defPPr>
            <a:lvl1pPr marL="0" algn="ctr" defTabSz="914400" rtl="0" eaLnBrk="1" latinLnBrk="0" hangingPunct="1">
              <a:lnSpc>
                <a:spcPct val="90000"/>
              </a:lnSpc>
              <a:spcBef>
                <a:spcPct val="0"/>
              </a:spcBef>
              <a:buNone/>
              <a:defRPr sz="3600" b="1" kern="1200">
                <a:solidFill>
                  <a:schemeClr val="tx2"/>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Arial" pitchFamily="34" charset="0"/>
                <a:ea typeface="微软雅黑"/>
                <a:cs typeface="Arial" pitchFamily="34" charset="0"/>
              </a:rPr>
              <a:t>3</a:t>
            </a:r>
          </a:p>
        </p:txBody>
      </p:sp>
      <p:sp>
        <p:nvSpPr>
          <p:cNvPr id="10" name="标题 9" title=""/>
          <p:cNvSpPr>
            <a:spLocks noGrp="1"/>
          </p:cNvSpPr>
          <p:nvPr>
            <p:ph type="title"/>
            <p:custDataLst>
              <p:tags r:id="rId5"/>
            </p:custDataLst>
          </p:nvPr>
        </p:nvSpPr>
        <p:spPr>
          <a:xfrm>
            <a:off x="2487295" y="3819525"/>
            <a:ext cx="6777990" cy="737870"/>
          </a:xfrm>
        </p:spPr>
        <p:txBody>
          <a:bodyPr>
            <a:normAutofit fontScale="90000"/>
          </a:bodyPr>
          <a:lstStyle/>
          <a:p>
            <a:pPr algn="ctr">
              <a:buClrTx/>
              <a:buSzTx/>
              <a:buFontTx/>
            </a:pPr>
            <a:r>
              <a:rPr lang="zh-CN" altLang="en-US">
                <a:latin typeface="Arial" pitchFamily="34" charset="0"/>
                <a:ea typeface="微软雅黑"/>
                <a:cs typeface="Gen Jyuu GothicL Medium" panose="020b0302020203020207" pitchFamily="34" charset="-128"/>
                <a:sym typeface="+mn-ea"/>
              </a:rPr>
              <a:t>活动三：</a:t>
            </a:r>
            <a:r>
              <a:rPr lang="zh-CN" altLang="en-US">
                <a:ea typeface="微软雅黑"/>
                <a:sym typeface="+mn-ea"/>
              </a:rPr>
              <a:t>明考查角度</a:t>
            </a:r>
            <a:r>
              <a:rPr lang="en-US" altLang="zh-CN">
                <a:ea typeface="微软雅黑"/>
                <a:sym typeface="+mn-ea"/>
              </a:rPr>
              <a:t>    </a:t>
            </a:r>
            <a:r>
              <a:rPr lang="zh-CN" altLang="en-US">
                <a:ea typeface="微软雅黑"/>
                <a:sym typeface="+mn-ea"/>
              </a:rPr>
              <a:t>晰答案思维</a:t>
            </a:r>
            <a:endParaRPr lang="zh-CN" altLang="en-US" spc="0">
              <a:latin typeface="Arial" pitchFamily="34" charset="0"/>
              <a:ea typeface="微软雅黑"/>
              <a:cs typeface="Gen Jyuu GothicL Medium" panose="020b0302020203020207" pitchFamily="34" charset="-128"/>
              <a:sym typeface="+mn-ea"/>
            </a:endParaRPr>
          </a:p>
        </p:txBody>
      </p:sp>
    </p:spTree>
    <p:custDataLst>
      <p:tags r:id="rId6"/>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图片 6" title=""/>
          <p:cNvPicPr>
            <a:picLocks noChangeAspect="1"/>
          </p:cNvPicPr>
          <p:nvPr>
            <p:custDataLst>
              <p:tags r:id="rId4"/>
            </p:custDataLst>
          </p:nvPr>
        </p:nvPicPr>
        <p:blipFill>
          <a:blip r:embed="rId3"/>
          <a:stretch>
            <a:fillRect/>
          </a:stretch>
        </p:blipFill>
        <p:spPr>
          <a:xfrm>
            <a:off x="276225" y="291465"/>
            <a:ext cx="1329690" cy="1448435"/>
          </a:xfrm>
          <a:prstGeom prst="rect">
            <a:avLst/>
          </a:prstGeom>
        </p:spPr>
      </p:pic>
      <p:pic>
        <p:nvPicPr>
          <p:cNvPr id="8" name="图片 7" title=""/>
          <p:cNvPicPr>
            <a:picLocks noChangeAspect="1"/>
          </p:cNvPicPr>
          <p:nvPr>
            <p:custDataLst>
              <p:tags r:id="rId6"/>
            </p:custDataLst>
          </p:nvPr>
        </p:nvPicPr>
        <p:blipFill>
          <a:blip r:embed="rId5"/>
          <a:stretch>
            <a:fillRect/>
          </a:stretch>
        </p:blipFill>
        <p:spPr>
          <a:xfrm>
            <a:off x="10466705" y="4996180"/>
            <a:ext cx="1437640" cy="1574165"/>
          </a:xfrm>
          <a:prstGeom prst="rect">
            <a:avLst/>
          </a:prstGeom>
        </p:spPr>
      </p:pic>
      <p:sp>
        <p:nvSpPr>
          <p:cNvPr id="6" name="文本占位符 5" title=""/>
          <p:cNvSpPr>
            <a:spLocks noGrp="1"/>
          </p:cNvSpPr>
          <p:nvPr>
            <p:ph type="body" sz="quarter" idx="4294967295"/>
          </p:nvPr>
        </p:nvSpPr>
        <p:spPr>
          <a:xfrm>
            <a:off x="441325" y="935990"/>
            <a:ext cx="11320145" cy="4775835"/>
          </a:xfrm>
        </p:spPr>
        <p:txBody>
          <a:bodyPr/>
          <a:lstStyle/>
          <a:p>
            <a:pPr marL="0" algn="ctr">
              <a:lnSpc>
                <a:spcPct val="110000"/>
              </a:lnSpc>
              <a:spcAft>
                <a:spcPts val="600"/>
              </a:spcAft>
              <a:buClrTx/>
              <a:buSzTx/>
              <a:buFontTx/>
              <a:buNone/>
            </a:pPr>
            <a:r>
              <a:rPr lang="zh-CN" altLang="en-US" sz="2600" b="1" spc="250">
                <a:solidFill>
                  <a:schemeClr val="accent1"/>
                </a:solidFill>
                <a:latin typeface="Arial" pitchFamily="34" charset="0"/>
                <a:ea typeface="微软雅黑"/>
                <a:cs typeface="Gen Jyuu GothicL Medium" panose="020b0302020203020207" pitchFamily="34" charset="-128"/>
              </a:rPr>
              <a:t>命题点一　概括环境特点</a:t>
            </a:r>
            <a:endParaRPr lang="zh-CN" altLang="en-US" sz="2600" b="1" spc="250">
              <a:solidFill>
                <a:schemeClr val="accent1"/>
              </a:solidFill>
              <a:latin typeface="Arial" pitchFamily="34" charset="0"/>
              <a:cs typeface="Gen Jyuu GothicL Medium" panose="020b0302020203020207" pitchFamily="34" charset="-128"/>
            </a:endParaRPr>
          </a:p>
          <a:p>
            <a:pPr marL="0" indent="711200" algn="l">
              <a:lnSpc>
                <a:spcPct val="110000"/>
              </a:lnSpc>
              <a:spcAft>
                <a:spcPct val="0"/>
              </a:spcAft>
              <a:buClrTx/>
              <a:buSzTx/>
              <a:buFontTx/>
              <a:buNone/>
            </a:pPr>
            <a:r>
              <a:rPr lang="zh-CN" altLang="en-US" sz="2800" spc="0">
                <a:latin typeface="楷体" panose="02010609060101010101" charset="-122"/>
                <a:ea typeface="楷体" panose="02010609060101010101" charset="-122"/>
                <a:cs typeface="楷体" panose="02010609060101010101" charset="-122"/>
              </a:rPr>
              <a:t>环境是小说中人物活动的特定空间，分为</a:t>
            </a:r>
            <a:r>
              <a:rPr lang="zh-CN" altLang="en-US" sz="2800" spc="0">
                <a:solidFill>
                  <a:srgbClr val="FF0000"/>
                </a:solidFill>
                <a:latin typeface="楷体" panose="02010609060101010101" charset="-122"/>
                <a:ea typeface="楷体" panose="02010609060101010101" charset="-122"/>
                <a:cs typeface="楷体" panose="02010609060101010101" charset="-122"/>
              </a:rPr>
              <a:t>自然环境</a:t>
            </a:r>
            <a:r>
              <a:rPr lang="zh-CN" altLang="en-US" sz="2800" spc="0">
                <a:latin typeface="楷体" panose="02010609060101010101" charset="-122"/>
                <a:ea typeface="楷体" panose="02010609060101010101" charset="-122"/>
                <a:cs typeface="楷体" panose="02010609060101010101" charset="-122"/>
              </a:rPr>
              <a:t>和</a:t>
            </a:r>
            <a:r>
              <a:rPr lang="zh-CN" altLang="en-US" sz="2800" spc="0">
                <a:solidFill>
                  <a:srgbClr val="FF0000"/>
                </a:solidFill>
                <a:latin typeface="楷体" panose="02010609060101010101" charset="-122"/>
                <a:ea typeface="楷体" panose="02010609060101010101" charset="-122"/>
                <a:cs typeface="楷体" panose="02010609060101010101" charset="-122"/>
              </a:rPr>
              <a:t>社会环境</a:t>
            </a:r>
            <a:r>
              <a:rPr lang="zh-CN" altLang="en-US" sz="2800" spc="0">
                <a:latin typeface="楷体" panose="02010609060101010101" charset="-122"/>
                <a:ea typeface="楷体" panose="02010609060101010101" charset="-122"/>
                <a:cs typeface="楷体" panose="02010609060101010101" charset="-122"/>
              </a:rPr>
              <a:t>，因此环境特点概括便分为自然环境特点概括和社会环境特点概括两类。</a:t>
            </a:r>
          </a:p>
          <a:p>
            <a:pPr marL="0" indent="711200" algn="l">
              <a:lnSpc>
                <a:spcPct val="110000"/>
              </a:lnSpc>
              <a:spcAft>
                <a:spcPct val="0"/>
              </a:spcAft>
              <a:buClrTx/>
              <a:buSzTx/>
              <a:buFontTx/>
              <a:buNone/>
            </a:pPr>
            <a:r>
              <a:rPr lang="zh-CN" altLang="en-US" sz="2800" spc="0">
                <a:latin typeface="楷体" panose="02010609060101010101" charset="-122"/>
                <a:ea typeface="楷体" panose="02010609060101010101" charset="-122"/>
                <a:cs typeface="楷体" panose="02010609060101010101" charset="-122"/>
              </a:rPr>
              <a:t>小说中的自然环境(具体场景)指对地理位置、水土风貌以及日月星辰、山川河流、花草树木、鸟兽鱼虫、时序节令、风雨雪霜等自然景物的描写，包括人物活动的时间、地点、季节、天气、景物等。</a:t>
            </a:r>
          </a:p>
          <a:p>
            <a:pPr marL="0" indent="711200" algn="l">
              <a:lnSpc>
                <a:spcPct val="110000"/>
              </a:lnSpc>
              <a:spcAft>
                <a:spcPct val="0"/>
              </a:spcAft>
              <a:buClrTx/>
              <a:buSzTx/>
              <a:buFontTx/>
              <a:buNone/>
            </a:pPr>
            <a:r>
              <a:rPr lang="zh-CN" altLang="en-US" sz="2800" spc="0">
                <a:latin typeface="楷体" panose="02010609060101010101" charset="-122"/>
                <a:ea typeface="楷体" panose="02010609060101010101" charset="-122"/>
                <a:cs typeface="楷体" panose="02010609060101010101" charset="-122"/>
              </a:rPr>
              <a:t>社会环境(时代背景)，指对人物活动、事件发生、情节展开的社会背景、历史条件，地方的风土人情、时代风貌、社会关系、政治、经济等的描写，主要是交代人物的生存环境、社会关系等。</a:t>
            </a: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dur="1"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 name="图片 15" title=""/>
          <p:cNvPicPr>
            <a:picLocks noChangeAspect="1"/>
          </p:cNvPicPr>
          <p:nvPr>
            <p:custDataLst>
              <p:tags r:id="rId4"/>
            </p:custDataLst>
          </p:nvPr>
        </p:nvPicPr>
        <p:blipFill>
          <a:blip r:embed="rId3"/>
          <a:stretch>
            <a:fillRect/>
          </a:stretch>
        </p:blipFill>
        <p:spPr>
          <a:xfrm>
            <a:off x="276225" y="291465"/>
            <a:ext cx="1329690" cy="1448435"/>
          </a:xfrm>
          <a:prstGeom prst="rect">
            <a:avLst/>
          </a:prstGeom>
        </p:spPr>
      </p:pic>
      <p:pic>
        <p:nvPicPr>
          <p:cNvPr id="17" name="图片 16" title=""/>
          <p:cNvPicPr>
            <a:picLocks noChangeAspect="1"/>
          </p:cNvPicPr>
          <p:nvPr>
            <p:custDataLst>
              <p:tags r:id="rId6"/>
            </p:custDataLst>
          </p:nvPr>
        </p:nvPicPr>
        <p:blipFill>
          <a:blip r:embed="rId5"/>
          <a:stretch>
            <a:fillRect/>
          </a:stretch>
        </p:blipFill>
        <p:spPr>
          <a:xfrm>
            <a:off x="10466705" y="4996180"/>
            <a:ext cx="1437640" cy="1574165"/>
          </a:xfrm>
          <a:prstGeom prst="rect">
            <a:avLst/>
          </a:prstGeom>
        </p:spPr>
      </p:pic>
      <p:sp>
        <p:nvSpPr>
          <p:cNvPr id="3" name="文本占位符 2" title=""/>
          <p:cNvSpPr>
            <a:spLocks noGrp="1"/>
          </p:cNvSpPr>
          <p:nvPr>
            <p:ph type="body" sz="quarter" idx="4294967295"/>
            <p:custDataLst>
              <p:tags r:id="rId7"/>
            </p:custDataLst>
          </p:nvPr>
        </p:nvSpPr>
        <p:spPr>
          <a:xfrm>
            <a:off x="943610" y="679450"/>
            <a:ext cx="9765665" cy="969645"/>
          </a:xfrm>
        </p:spPr>
        <p:txBody>
          <a:bodyPr>
            <a:normAutofit/>
          </a:bodyPr>
          <a:lstStyle/>
          <a:p>
            <a:pPr marL="0" indent="0" algn="l">
              <a:lnSpc>
                <a:spcPct val="115000"/>
              </a:lnSpc>
              <a:spcAft>
                <a:spcPct val="0"/>
              </a:spcAft>
              <a:buClrTx/>
              <a:buSzTx/>
              <a:buFontTx/>
              <a:buNone/>
            </a:pPr>
            <a:r>
              <a:rPr lang="zh-CN" altLang="en-US" sz="2400" b="1">
                <a:solidFill>
                  <a:srgbClr val="C00000"/>
                </a:solidFill>
                <a:latin typeface="Arial" pitchFamily="34" charset="0"/>
                <a:cs typeface="Gen Jyuu GothicL Medium" panose="020b0302020203020207" pitchFamily="34" charset="-128"/>
                <a:sym typeface="+mn-ea"/>
              </a:rPr>
              <a:t>【教材探源】</a:t>
            </a:r>
            <a:endParaRPr lang="zh-CN" altLang="en-US" sz="2400" b="1">
              <a:solidFill>
                <a:schemeClr val="accent1"/>
              </a:solidFill>
              <a:uFillTx/>
              <a:latin typeface="Arial" pitchFamily="34" charset="0"/>
              <a:ea typeface="微软雅黑"/>
              <a:cs typeface="Gen Jyuu GothicL Medium" panose="020b0302020203020207" pitchFamily="34" charset="-128"/>
              <a:sym typeface="+mn-ea"/>
            </a:endParaRPr>
          </a:p>
          <a:p>
            <a:pPr marL="0" algn="l">
              <a:lnSpc>
                <a:spcPct val="115000"/>
              </a:lnSpc>
              <a:spcAft>
                <a:spcPct val="0"/>
              </a:spcAft>
              <a:buClrTx/>
              <a:buSzTx/>
              <a:buFontTx/>
              <a:buNone/>
            </a:pPr>
            <a:r>
              <a:rPr lang="zh-CN" altLang="en-US" sz="2400" b="1" spc="0">
                <a:solidFill>
                  <a:schemeClr val="accent1"/>
                </a:solidFill>
                <a:latin typeface="Arial" pitchFamily="34" charset="0"/>
                <a:ea typeface="微软雅黑"/>
                <a:cs typeface="Gen Jyuu GothicL Medium" panose="020b0302020203020207" pitchFamily="34" charset="-128"/>
              </a:rPr>
              <a:t>《祝福》中有多处环境描写，请</a:t>
            </a:r>
            <a:r>
              <a:rPr lang="zh-CN" altLang="en-US" sz="2400" b="1" spc="0">
                <a:solidFill>
                  <a:schemeClr val="accent1"/>
                </a:solidFill>
                <a:latin typeface="Arial" pitchFamily="34" charset="0"/>
                <a:cs typeface="Gen Jyuu GothicL Medium" panose="020b0302020203020207" pitchFamily="34" charset="-128"/>
                <a:sym typeface="+mn-ea"/>
              </a:rPr>
              <a:t>概括下列环境描写的特点</a:t>
            </a:r>
            <a:r>
              <a:rPr lang="zh-CN" altLang="en-US" sz="2400" b="1" spc="0">
                <a:solidFill>
                  <a:schemeClr val="accent1"/>
                </a:solidFill>
                <a:latin typeface="Arial" pitchFamily="34" charset="0"/>
                <a:ea typeface="微软雅黑"/>
                <a:cs typeface="Gen Jyuu GothicL Medium" panose="020b0302020203020207" pitchFamily="34" charset="-128"/>
              </a:rPr>
              <a:t>。</a:t>
            </a:r>
          </a:p>
        </p:txBody>
      </p:sp>
      <p:graphicFrame>
        <p:nvGraphicFramePr>
          <p:cNvPr id="2" name="表格 1" title=""/>
          <p:cNvGraphicFramePr>
            <a:graphicFrameLocks noGrp="1"/>
          </p:cNvGraphicFramePr>
          <p:nvPr>
            <p:custDataLst>
              <p:tags r:id="rId8"/>
            </p:custDataLst>
          </p:nvPr>
        </p:nvGraphicFramePr>
        <p:xfrm>
          <a:off x="598805" y="1598930"/>
          <a:ext cx="10933430" cy="4537710"/>
        </p:xfrm>
        <a:graphic>
          <a:graphicData uri="http://schemas.openxmlformats.org/drawingml/2006/table">
            <a:tbl>
              <a:tblPr/>
              <a:tblGrid>
                <a:gridCol w="8706485"/>
                <a:gridCol w="2226945"/>
              </a:tblGrid>
              <a:tr h="381635">
                <a:tc>
                  <a:txBody>
                    <a:bodyPr vert="horz" wrap="square"/>
                    <a:lstStyle/>
                    <a:p>
                      <a:pPr indent="0" algn="ctr">
                        <a:buNone/>
                      </a:pPr>
                      <a:r>
                        <a:rPr lang="en-US" sz="2200" b="1">
                          <a:solidFill>
                            <a:srgbClr val="000000"/>
                          </a:solidFill>
                          <a:latin typeface="楷体" panose="02010609060101010101" charset="-122"/>
                          <a:ea typeface="楷体" panose="02010609060101010101" charset="-122"/>
                          <a:cs typeface="楷体" panose="02010609060101010101" charset="-122"/>
                        </a:rPr>
                        <a:t>原文语句</a:t>
                      </a:r>
                      <a:endParaRPr lang="en-US" altLang="en-US" sz="22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200" b="1">
                          <a:solidFill>
                            <a:srgbClr val="000000"/>
                          </a:solidFill>
                          <a:latin typeface="楷体" panose="02010609060101010101" charset="-122"/>
                          <a:ea typeface="楷体" panose="02010609060101010101" charset="-122"/>
                          <a:cs typeface="楷体" panose="02010609060101010101" charset="-122"/>
                        </a:rPr>
                        <a:t>特　点</a:t>
                      </a:r>
                      <a:endParaRPr lang="en-US" altLang="en-US" sz="22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28040">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天色愈阴暗了，下午竟下起雪来，雪花大的有梅花那么大，满天飞舞，夹着烟霭和忙碌的气色，将鲁镇乱成一团糟。(“我”年底到鲁镇)</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 </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19785">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雪花落在积得厚厚的雪褥上面，听去似乎瑟瑟有声，使人更加感得沉寂。(“我”听闻祥林嫂的死讯)</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 </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31850">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我在蒙胧中，又隐约听到远处的爆竹声联绵不断……夹着团团飞舞的雪花，拥抱了全市镇。(结尾)</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 </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545590">
                <a:tc>
                  <a:txBody>
                    <a:bodyPr vert="horz" wrap="square"/>
                    <a:lstStyle/>
                    <a:p>
                      <a:pPr indent="0">
                        <a:buNone/>
                      </a:pPr>
                      <a:r>
                        <a:rPr lang="en-US" sz="2200" b="0">
                          <a:latin typeface="楷体" panose="02010609060101010101" charset="-122"/>
                          <a:ea typeface="楷体" panose="02010609060101010101" charset="-122"/>
                          <a:cs typeface="楷体" panose="02010609060101010101" charset="-122"/>
                        </a:rPr>
                        <a:t>这是鲁镇年终的大典，致敬尽礼，迎接福神，拜求来年一年中的好运气的。杀鸡，宰鹅，买猪肉，用心细细的洗，女人的臂膊都在水里浸得通红……拜的却只限于男人，拜完自然仍然是放爆竹。年年如此，家家如此，——只要买得起福礼和爆竹之类的，——今年自然也如此。</a:t>
                      </a: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endParaRPr lang="en-US" altLang="en-US" sz="2200" b="0">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title=""/>
          <p:cNvSpPr txBox="1"/>
          <p:nvPr/>
        </p:nvSpPr>
        <p:spPr>
          <a:xfrm>
            <a:off x="9752965" y="2162810"/>
            <a:ext cx="1315720" cy="4298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2200" smtClean="0">
                <a:solidFill>
                  <a:srgbClr val="FF0000"/>
                </a:solidFill>
                <a:latin typeface="黑体" panose="02010609060101010101" charset="-122"/>
                <a:ea typeface="黑体" panose="02010609060101010101" charset="-122"/>
                <a:sym typeface="+mn-ea"/>
              </a:rPr>
              <a:t>雪大而乱</a:t>
            </a:r>
          </a:p>
        </p:txBody>
      </p:sp>
      <p:sp>
        <p:nvSpPr>
          <p:cNvPr id="6" name="文本框 5" title=""/>
          <p:cNvSpPr txBox="1"/>
          <p:nvPr/>
        </p:nvSpPr>
        <p:spPr>
          <a:xfrm>
            <a:off x="9315450" y="4520565"/>
            <a:ext cx="2147570" cy="14452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200" smtClean="0">
                <a:solidFill>
                  <a:srgbClr val="FF0000"/>
                </a:solidFill>
                <a:latin typeface="黑体" panose="02010609060101010101" charset="-122"/>
                <a:ea typeface="黑体" panose="02010609060101010101" charset="-122"/>
                <a:sym typeface="+mn-ea"/>
              </a:rPr>
              <a:t>忙碌、隆重、落后，封建势力和封建迷信思想对农村的统治依旧</a:t>
            </a:r>
          </a:p>
        </p:txBody>
      </p:sp>
      <p:sp>
        <p:nvSpPr>
          <p:cNvPr id="10" name="文本框 9" title=""/>
          <p:cNvSpPr txBox="1"/>
          <p:nvPr/>
        </p:nvSpPr>
        <p:spPr>
          <a:xfrm>
            <a:off x="10040522" y="2944993"/>
            <a:ext cx="1097280" cy="4298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smtClean="0">
                <a:solidFill>
                  <a:srgbClr val="FF0000"/>
                </a:solidFill>
                <a:latin typeface="黑体" panose="02010609060101010101" charset="-122"/>
                <a:ea typeface="黑体" panose="02010609060101010101" charset="-122"/>
              </a:rPr>
              <a:t>沉寂</a:t>
            </a:r>
          </a:p>
        </p:txBody>
      </p:sp>
      <p:sp>
        <p:nvSpPr>
          <p:cNvPr id="11" name="文本框 10" title=""/>
          <p:cNvSpPr txBox="1"/>
          <p:nvPr/>
        </p:nvSpPr>
        <p:spPr>
          <a:xfrm>
            <a:off x="9947910" y="3827145"/>
            <a:ext cx="1102995" cy="4298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smtClean="0">
                <a:solidFill>
                  <a:srgbClr val="FF0000"/>
                </a:solidFill>
                <a:latin typeface="黑体" panose="02010609060101010101" charset="-122"/>
                <a:ea typeface="黑体" panose="02010609060101010101" charset="-122"/>
              </a:rPr>
              <a:t>大而猛</a:t>
            </a:r>
          </a:p>
        </p:txBody>
      </p:sp>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1329690" cy="144843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466705" y="4996180"/>
            <a:ext cx="1437640" cy="1574165"/>
          </a:xfrm>
          <a:prstGeom prst="rect">
            <a:avLst/>
          </a:prstGeom>
        </p:spPr>
      </p:pic>
      <p:sp>
        <p:nvSpPr>
          <p:cNvPr id="2" name="文本框 1" title=""/>
          <p:cNvSpPr txBox="1"/>
          <p:nvPr>
            <p:custDataLst>
              <p:tags r:id="rId7"/>
            </p:custDataLst>
          </p:nvPr>
        </p:nvSpPr>
        <p:spPr>
          <a:xfrm>
            <a:off x="862330" y="931545"/>
            <a:ext cx="1845945" cy="66421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400" b="1">
                <a:solidFill>
                  <a:srgbClr val="C00000"/>
                </a:solidFill>
                <a:uFillTx/>
                <a:latin typeface="Arial" pitchFamily="34" charset="0"/>
                <a:ea typeface="微软雅黑"/>
                <a:cs typeface="Gen Jyuu GothicL Medium" panose="020b0302020203020207" pitchFamily="34" charset="-128"/>
                <a:sym typeface="+mn-ea"/>
              </a:rPr>
              <a:t>【真题印证】</a:t>
            </a:r>
          </a:p>
        </p:txBody>
      </p:sp>
      <p:sp>
        <p:nvSpPr>
          <p:cNvPr id="4" name="文本占位符 3" title=""/>
          <p:cNvSpPr>
            <a:spLocks noGrp="1"/>
          </p:cNvSpPr>
          <p:nvPr>
            <p:ph type="body" sz="quarter" idx="4294967295"/>
            <p:custDataLst>
              <p:tags r:id="rId8"/>
            </p:custDataLst>
          </p:nvPr>
        </p:nvSpPr>
        <p:spPr>
          <a:xfrm>
            <a:off x="264795" y="1455420"/>
            <a:ext cx="11595100" cy="4434205"/>
          </a:xfrm>
        </p:spPr>
        <p:txBody>
          <a:bodyPr>
            <a:normAutofit fontScale="97500" lnSpcReduction="10000"/>
          </a:bodyPr>
          <a:lstStyle/>
          <a:p>
            <a:pPr marL="0" indent="584200" algn="l">
              <a:lnSpc>
                <a:spcPct val="120000"/>
              </a:lnSpc>
              <a:spcAft>
                <a:spcPts val="600"/>
              </a:spcAft>
              <a:buClrTx/>
              <a:buSzTx/>
              <a:buFontTx/>
              <a:buNone/>
            </a:pPr>
            <a:r>
              <a:rPr lang="zh-CN" sz="2600" b="1" kern="100" spc="0">
                <a:solidFill>
                  <a:srgbClr val="7030A0"/>
                </a:solidFill>
                <a:effectLst/>
                <a:latin typeface="楷体" panose="02010609060101010101" charset="-122"/>
                <a:ea typeface="楷体" panose="02010609060101010101" charset="-122"/>
                <a:cs typeface="楷体" panose="02010609060101010101" charset="-122"/>
              </a:rPr>
              <a:t>(2010</a:t>
            </a:r>
            <a:r>
              <a:rPr lang="zh-CN" altLang="en-US" sz="2600" b="1">
                <a:solidFill>
                  <a:srgbClr val="7030A0"/>
                </a:solidFill>
                <a:latin typeface="黑体" panose="02010609060101010101" charset="-122"/>
                <a:ea typeface="黑体" panose="02010609060101010101" charset="-122"/>
                <a:cs typeface="Gen Jyuu GothicL Medium" panose="020b0302020203020207" pitchFamily="34" charset="-128"/>
                <a:sym typeface="+mn-ea"/>
              </a:rPr>
              <a:t>·</a:t>
            </a:r>
            <a:r>
              <a:rPr lang="zh-CN" sz="2600" b="1" kern="100" spc="0">
                <a:solidFill>
                  <a:srgbClr val="7030A0"/>
                </a:solidFill>
                <a:effectLst/>
                <a:latin typeface="楷体" panose="02010609060101010101" charset="-122"/>
                <a:ea typeface="楷体" panose="02010609060101010101" charset="-122"/>
                <a:cs typeface="楷体" panose="02010609060101010101" charset="-122"/>
              </a:rPr>
              <a:t>安徽卷)阅读下面的文字，回答后面的题目。</a:t>
            </a:r>
          </a:p>
          <a:p>
            <a:pPr marL="0" indent="584200" algn="l">
              <a:lnSpc>
                <a:spcPct val="120000"/>
              </a:lnSpc>
              <a:spcAft>
                <a:spcPct val="0"/>
              </a:spcAft>
              <a:buClrTx/>
              <a:buSzTx/>
              <a:buFontTx/>
              <a:buNone/>
            </a:pPr>
            <a:r>
              <a:rPr lang="zh-CN" sz="2600" kern="100" spc="0">
                <a:effectLst/>
                <a:latin typeface="楷体" panose="02010609060101010101" charset="-122"/>
                <a:ea typeface="楷体" panose="02010609060101010101" charset="-122"/>
                <a:cs typeface="楷体" panose="02010609060101010101" charset="-122"/>
              </a:rPr>
              <a:t>①罗永才被第一声鸡叫惊醒，外面的世界里像是有了点扰动。春夜总是这样，惊乍乍的，其实完全不成一回事的。但罗永才还是下了床，开门出去看看，听听。</a:t>
            </a:r>
          </a:p>
          <a:p>
            <a:pPr marL="0" indent="584200" algn="l">
              <a:lnSpc>
                <a:spcPct val="120000"/>
              </a:lnSpc>
              <a:spcAft>
                <a:spcPct val="0"/>
              </a:spcAft>
              <a:buClrTx/>
              <a:buSzTx/>
              <a:buFontTx/>
              <a:buNone/>
            </a:pPr>
            <a:r>
              <a:rPr lang="zh-CN" sz="2600" kern="100" spc="0">
                <a:effectLst/>
                <a:latin typeface="楷体" panose="02010609060101010101" charset="-122"/>
                <a:ea typeface="楷体" panose="02010609060101010101" charset="-122"/>
                <a:cs typeface="楷体" panose="02010609060101010101" charset="-122"/>
              </a:rPr>
              <a:t>②就在去年这个时节，他去山王庄给亡妻洗碑</a:t>
            </a:r>
            <a:r>
              <a:rPr lang="zh-CN" sz="2600" kern="100" spc="0" baseline="30000">
                <a:solidFill>
                  <a:schemeClr val="tx1"/>
                </a:solidFill>
                <a:effectLst/>
                <a:uFillTx/>
                <a:latin typeface="楷体" panose="02010609060101010101" charset="-122"/>
                <a:ea typeface="楷体" panose="02010609060101010101" charset="-122"/>
                <a:cs typeface="楷体" panose="02010609060101010101" charset="-122"/>
              </a:rPr>
              <a:t>[注]</a:t>
            </a:r>
            <a:r>
              <a:rPr lang="zh-CN" sz="2600" kern="100" spc="0">
                <a:effectLst/>
                <a:latin typeface="楷体" panose="02010609060101010101" charset="-122"/>
                <a:ea typeface="楷体" panose="02010609060101010101" charset="-122"/>
                <a:cs typeface="楷体" panose="02010609060101010101" charset="-122"/>
              </a:rPr>
              <a:t>。那里有个叫王麻子的石匠，洗碑的手艺很好。</a:t>
            </a:r>
          </a:p>
          <a:p>
            <a:pPr marL="0" indent="584200" algn="l">
              <a:lnSpc>
                <a:spcPct val="120000"/>
              </a:lnSpc>
              <a:spcAft>
                <a:spcPct val="0"/>
              </a:spcAft>
              <a:buClrTx/>
              <a:buSzTx/>
              <a:buFontTx/>
              <a:buNone/>
            </a:pPr>
            <a:r>
              <a:rPr lang="zh-CN" sz="2600" kern="100" spc="0">
                <a:effectLst/>
                <a:latin typeface="楷体" panose="02010609060101010101" charset="-122"/>
                <a:ea typeface="楷体" panose="02010609060101010101" charset="-122"/>
                <a:cs typeface="楷体" panose="02010609060101010101" charset="-122"/>
                <a:sym typeface="+mn-ea"/>
              </a:rPr>
              <a:t>③那时季候比现在略早些，自然界已走在春气里了，艳阳高照。路两边的一些大树，都拔地而起，枝干粗壮，有一种强悍奔放的气势，各各踞守一方。罗永才左右看着，一路往山村那里去。王麻子的家靠在庄头边上，一个破院框子，里头乱放着各种大小石料。罗永才兀自进了那个院子，见那正房的两扇门紧锁着，打门缝往里头瞅瞅，半星光亮都没有。他白跑了一趟，却也不觉着损失什么。</a:t>
            </a:r>
            <a:endParaRPr lang="zh-CN" sz="2600" kern="100" spc="0">
              <a:effectLst/>
              <a:latin typeface="楷体" panose="02010609060101010101" charset="-122"/>
              <a:ea typeface="楷体" panose="02010609060101010101" charset="-122"/>
              <a:cs typeface="楷体" panose="02010609060101010101" charset="-122"/>
            </a:endParaRPr>
          </a:p>
          <a:p>
            <a:pPr fontAlgn="ctr"/>
            <a:endParaRPr lang="zh-CN" altLang="zh-CN" sz="1050" kern="100">
              <a:latin typeface="宋体" panose="02010600030101010101" pitchFamily="2" charset="-122"/>
              <a:cs typeface="Courier New" panose="02070309020205020404" pitchFamily="49" charset="0"/>
            </a:endParaRPr>
          </a:p>
        </p:txBody>
      </p:sp>
    </p:spTree>
    <p:custDataLst>
      <p:tags r:id="rId9"/>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2" name="文本框 1" title=""/>
          <p:cNvSpPr txBox="1"/>
          <p:nvPr/>
        </p:nvSpPr>
        <p:spPr>
          <a:xfrm>
            <a:off x="356870" y="445135"/>
            <a:ext cx="11525885" cy="59944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58800" algn="l" fontAlgn="auto">
              <a:lnSpc>
                <a:spcPct val="110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④第二日他再去，春阳更暖，鸟雀啾啾。老远就听见当当的，是不急不慢的打石头声，脚下也就到了。王麻子家破院框子里，盘腿坐了一个人，五十来岁，相貌打扮都很是不起眼。那人坐在院里洗碑，碑形已经看出来了，下方上圆。他洗的时候，左手是錾子，右手是锤，也不急，也不躁；也不热，也不冷；也不快，也不慢，一锤一锤，如泣如诉。罗永才看得呆了，心里只是有一种感觉：春阳日暖，万象更新，雀鸟苏醒、飞翔、游戏、鸣叫、盘绕，像是一刻都止不住。人在此时此刻能想些什么，该想些什么，各人都不一样，各人也都是只按着自个儿的路子走的。唯这破院里的这一个麻脸匠人，像是不知，也像是不觉，木呆呆地坐在亘古的石头旁边，一锤一錾。洗了几十年，也还是不急不躁，不去赶那些过场，凑那些热闹，真叫人觉得不容易！</a:t>
            </a:r>
            <a:endParaRPr lang="zh-CN" sz="2200" kern="100">
              <a:effectLst/>
              <a:uFillTx/>
              <a:latin typeface="楷体" panose="02010609060101010101" charset="-122"/>
              <a:ea typeface="楷体" panose="02010609060101010101" charset="-122"/>
              <a:cs typeface="楷体" panose="02010609060101010101" charset="-122"/>
            </a:endParaRPr>
          </a:p>
          <a:p>
            <a:pPr indent="558800" algn="l" fontAlgn="auto">
              <a:lnSpc>
                <a:spcPct val="110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⑤罗永才呆望许久，才进了院子。那匠人手并不停，只抬起脸：“你找俺？”罗永才递了一根烟过去，半蹲下，低着腔说：“想麻烦王师傅，给洗块碑。”匠人道：“洗块什么样的？”“要两米的，青白石的料子。什么时候能成？”“打今儿个算，要十日。”罗永才交了押金，匠人接了，放在地上，随手拾块碎石压住，打单褂兜里掏出个纸片递给他。那纸片上什么也没有，只有一个红指头印子。罗永才写下要刻的字递过去，匠人接了，一字一顿念了一遍，然后折叠成一个小块，装进兜里，讲：“十日后你来拉呗。”就不再理罗永才，低下头，又一锤一锤，洗手下的那块石碑去了。</a:t>
            </a:r>
            <a:endParaRPr lang="zh-CN" altLang="zh-CN" kern="100">
              <a:latin typeface="宋体" panose="02010600030101010101" pitchFamily="2" charset="-122"/>
              <a:cs typeface="Courier New" panose="02070309020205020404" pitchFamily="49" charset="0"/>
            </a:endParaRPr>
          </a:p>
          <a:p>
            <a:endParaRPr lang="zh-CN" altLang="en-US"/>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2" name="文本框 1" title=""/>
          <p:cNvSpPr txBox="1"/>
          <p:nvPr/>
        </p:nvSpPr>
        <p:spPr>
          <a:xfrm>
            <a:off x="368935" y="365125"/>
            <a:ext cx="11440795" cy="61302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58800" algn="l" fontAlgn="auto">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⑥罗永才第三回去山王，才五六天，他有些不放心。那又是个好天，响响晴。他一直往匠人家里去，进了院子，果然又见那匠人在石料边，坐成一团修行，木了样的，只一锤一锤洗那石碑。匠人望见他进来，也不惊，也不乍，手里也不停，只是讲：“时候还没到呢。”顿了一下，又讲：“来找俺的，都是那样个心绪。不如你就上山上转转，心里就好受了。”罗永才低头看碑，已经洗出个大概，清白厚实，幽深远澈。便敬了匠人一根烟，闲坐片刻，起身往山上去了。</a:t>
            </a:r>
            <a:endParaRPr lang="zh-CN" sz="2200" kern="100">
              <a:effectLst/>
              <a:uFillTx/>
              <a:latin typeface="楷体" panose="02010609060101010101" charset="-122"/>
              <a:ea typeface="楷体" panose="02010609060101010101" charset="-122"/>
              <a:cs typeface="楷体" panose="02010609060101010101" charset="-122"/>
            </a:endParaRPr>
          </a:p>
          <a:p>
            <a:pPr indent="558800" algn="l" fontAlgn="auto">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⑦</a:t>
            </a:r>
            <a:r>
              <a:rPr lang="zh-CN" sz="2200" u="sng" kern="100">
                <a:effectLst/>
                <a:uFillTx/>
                <a:latin typeface="楷体" panose="02010609060101010101" charset="-122"/>
                <a:ea typeface="楷体" panose="02010609060101010101" charset="-122"/>
                <a:cs typeface="楷体" panose="02010609060101010101" charset="-122"/>
                <a:sym typeface="+mn-ea"/>
              </a:rPr>
              <a:t>那山也正在春时里，半山的松树，半山的草坡，半山的闲石。春阳暖融融的，温意无尽，枯茎里已冒出青青的芽子。那些芽子望去甚有张力，生命的趣味浓厚，又鲜活不尽</a:t>
            </a:r>
            <a:r>
              <a:rPr lang="zh-CN" sz="2200" kern="100">
                <a:effectLst/>
                <a:uFillTx/>
                <a:latin typeface="楷体" panose="02010609060101010101" charset="-122"/>
                <a:ea typeface="楷体" panose="02010609060101010101" charset="-122"/>
                <a:cs typeface="楷体" panose="02010609060101010101" charset="-122"/>
                <a:sym typeface="+mn-ea"/>
              </a:rPr>
              <a:t>。罗永才一身的感念，不知怎样作想。再往前走时，山有些陡，树影浓郁起来，就有了些寒意。这时从山上下来一个山民，瘦精精的，挑着两大捆紫红色的短针山草，山草捆上还搭了两件破旧衣物，一把竹柄的竹耙子。他看见罗永才，就立住脚，和他讲起话来。罗永才猜他只有五十来岁，他说已经七十七了，家里只剩下老两口，老伴瞎了，不能再做什么，现时就靠他挑草换些油盐钱。那担草也有七八十斤。担着得走几架山头，罗永才不免感叹几声。老人又说自己身体有些不如往年了，明年那地便撂荒了。他说话的时候，也不放下担子，只把担子在两肩上换来换去。他和罗永才讲了一气，才分手下山。罗永才再往山上走，一口气上了山顶。山顶有片旧庙剩的墙框子，四面不见人。他默然站了一会儿，才起步往山下去。到了山下，就又感觉到了春阳的暖意，身上也轻松多了。</a:t>
            </a:r>
            <a:endParaRPr lang="zh-CN" sz="2200" kern="100">
              <a:effectLst/>
              <a:uFillTx/>
              <a:latin typeface="楷体" panose="02010609060101010101" charset="-122"/>
              <a:ea typeface="楷体" panose="02010609060101010101" charset="-122"/>
              <a:cs typeface="楷体" panose="02010609060101010101" charset="-122"/>
            </a:endParaRPr>
          </a:p>
        </p:txBody>
      </p:sp>
    </p:spTree>
    <p:custDataLst>
      <p:tags r:id="rId7"/>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677525" y="5225415"/>
            <a:ext cx="1226820" cy="1343025"/>
          </a:xfrm>
          <a:prstGeom prst="rect">
            <a:avLst/>
          </a:prstGeom>
        </p:spPr>
      </p:pic>
      <p:sp>
        <p:nvSpPr>
          <p:cNvPr id="2" name="文本框 1" title=""/>
          <p:cNvSpPr txBox="1"/>
          <p:nvPr/>
        </p:nvSpPr>
        <p:spPr>
          <a:xfrm>
            <a:off x="405765" y="909320"/>
            <a:ext cx="11426825" cy="26943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58800" algn="l">
              <a:lnSpc>
                <a:spcPct val="110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⑧几天以后，他叫了辆三轮车，进山驮走了石碑。在清明的前两天，他把青白石碑在亡妻的坟前栽了。</a:t>
            </a:r>
            <a:endParaRPr lang="zh-CN" sz="2200" kern="100">
              <a:effectLst/>
              <a:uFillTx/>
              <a:latin typeface="楷体" panose="02010609060101010101" charset="-122"/>
              <a:ea typeface="楷体" panose="02010609060101010101" charset="-122"/>
              <a:cs typeface="楷体" panose="02010609060101010101" charset="-122"/>
            </a:endParaRPr>
          </a:p>
          <a:p>
            <a:pPr indent="558800" algn="l">
              <a:lnSpc>
                <a:spcPct val="110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⑨春夜里的一点扰动很快就消失了。附近哪里的鸡叫过一阵子，又都不叫了。天气很晴朗，空气却有凉意。罗永才在院子里站了一会儿，看看天上的星星，转过身，慢慢回屋里去了。</a:t>
            </a:r>
            <a:endParaRPr lang="zh-CN" sz="2200" kern="100">
              <a:effectLst/>
              <a:uFillTx/>
              <a:latin typeface="楷体" panose="02010609060101010101" charset="-122"/>
              <a:ea typeface="楷体" panose="02010609060101010101" charset="-122"/>
              <a:cs typeface="楷体" panose="02010609060101010101" charset="-122"/>
            </a:endParaRPr>
          </a:p>
          <a:p>
            <a:pPr indent="558800" algn="r">
              <a:lnSpc>
                <a:spcPct val="110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(原作发表于《芒种》，作者许辉，有删改)</a:t>
            </a:r>
            <a:endParaRPr lang="zh-CN" sz="2200" kern="100">
              <a:effectLst/>
              <a:uFillTx/>
              <a:latin typeface="楷体" panose="02010609060101010101" charset="-122"/>
              <a:ea typeface="楷体" panose="02010609060101010101" charset="-122"/>
              <a:cs typeface="楷体" panose="02010609060101010101" charset="-122"/>
            </a:endParaRPr>
          </a:p>
          <a:p>
            <a:pPr indent="558800" algn="l">
              <a:lnSpc>
                <a:spcPct val="110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【注】洗碑：刻碑。</a:t>
            </a:r>
            <a:endParaRPr lang="zh-CN" altLang="en-US"/>
          </a:p>
        </p:txBody>
      </p:sp>
      <p:sp>
        <p:nvSpPr>
          <p:cNvPr id="3" name="文本框 2" title=""/>
          <p:cNvSpPr txBox="1"/>
          <p:nvPr/>
        </p:nvSpPr>
        <p:spPr>
          <a:xfrm>
            <a:off x="629285" y="3688080"/>
            <a:ext cx="10810875" cy="10502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fontAlgn="auto">
              <a:lnSpc>
                <a:spcPct val="130000"/>
              </a:lnSpc>
              <a:spcAft>
                <a:spcPct val="0"/>
              </a:spcAft>
              <a:buClrTx/>
              <a:buSzTx/>
              <a:buFontTx/>
            </a:pPr>
            <a:r>
              <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借鉴《祝福》中环境特点的概括方法。</a:t>
            </a:r>
            <a:endPar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endParaRPr>
          </a:p>
          <a:p>
            <a:pPr indent="-228600" algn="l" fontAlgn="auto">
              <a:lnSpc>
                <a:spcPct val="130000"/>
              </a:lnSpc>
              <a:spcAft>
                <a:spcPct val="0"/>
              </a:spcAft>
              <a:buClrTx/>
              <a:buSzTx/>
              <a:buFontTx/>
            </a:pPr>
            <a:r>
              <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请对小说画线处景物描写的特点和作用作简要分析。</a:t>
            </a: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3" name="文本框 2" title=""/>
          <p:cNvSpPr txBox="1"/>
          <p:nvPr>
            <p:custDataLst>
              <p:tags r:id="rId7"/>
            </p:custDataLst>
          </p:nvPr>
        </p:nvSpPr>
        <p:spPr>
          <a:xfrm>
            <a:off x="908685" y="578485"/>
            <a:ext cx="7637145" cy="902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fontAlgn="auto">
              <a:lnSpc>
                <a:spcPct val="110000"/>
              </a:lnSpc>
              <a:spcAft>
                <a:spcPct val="0"/>
              </a:spcAft>
              <a:buClrTx/>
              <a:buSzTx/>
              <a:buFontTx/>
            </a:pPr>
            <a:r>
              <a:rPr lang="zh-CN" altLang="en-US" sz="2400" b="1">
                <a:solidFill>
                  <a:schemeClr val="bg2">
                    <a:lumMod val="50000"/>
                  </a:schemeClr>
                </a:solidFill>
                <a:uFillTx/>
                <a:latin typeface="黑体" panose="02010609060101010101" charset="-122"/>
                <a:ea typeface="黑体" panose="02010609060101010101" charset="-122"/>
                <a:cs typeface="Gen Jyuu GothicL Medium" panose="020b0302020203020207" pitchFamily="34" charset="-128"/>
                <a:sym typeface="+mn-ea"/>
              </a:rPr>
              <a:t>借鉴《祝福》中环境特点的概括方法。</a:t>
            </a:r>
            <a:endParaRPr lang="zh-CN" altLang="en-US" sz="2400" b="1">
              <a:solidFill>
                <a:schemeClr val="bg2">
                  <a:lumMod val="50000"/>
                </a:schemeClr>
              </a:solidFill>
              <a:uFillTx/>
              <a:latin typeface="黑体" panose="02010609060101010101" charset="-122"/>
              <a:ea typeface="黑体" panose="02010609060101010101" charset="-122"/>
              <a:cs typeface="Gen Jyuu GothicL Medium" panose="020b0302020203020207" pitchFamily="34" charset="-128"/>
            </a:endParaRPr>
          </a:p>
          <a:p>
            <a:pPr indent="-228600" algn="l" fontAlgn="auto">
              <a:lnSpc>
                <a:spcPct val="110000"/>
              </a:lnSpc>
              <a:spcAft>
                <a:spcPct val="0"/>
              </a:spcAft>
              <a:buClrTx/>
              <a:buSzTx/>
              <a:buFontTx/>
            </a:pPr>
            <a:r>
              <a:rPr lang="zh-CN" altLang="en-US" sz="2400" b="1">
                <a:solidFill>
                  <a:schemeClr val="bg2">
                    <a:lumMod val="50000"/>
                  </a:schemeClr>
                </a:solidFill>
                <a:uFillTx/>
                <a:latin typeface="黑体" panose="02010609060101010101" charset="-122"/>
                <a:ea typeface="黑体" panose="02010609060101010101" charset="-122"/>
                <a:cs typeface="Gen Jyuu GothicL Medium" panose="020b0302020203020207" pitchFamily="34" charset="-128"/>
                <a:sym typeface="+mn-ea"/>
              </a:rPr>
              <a:t>请对小说画线处景物描写的特点和作用作简要分析。</a:t>
            </a:r>
          </a:p>
        </p:txBody>
      </p:sp>
      <p:sp>
        <p:nvSpPr>
          <p:cNvPr id="2" name="文本框 1" title=""/>
          <p:cNvSpPr txBox="1"/>
          <p:nvPr/>
        </p:nvSpPr>
        <p:spPr>
          <a:xfrm>
            <a:off x="476885" y="1526540"/>
            <a:ext cx="11257915" cy="1198880"/>
          </a:xfrm>
          <a:prstGeom prst="rect">
            <a:avLst/>
          </a:prstGeom>
          <a:noFill/>
          <a:ln>
            <a:solidFill>
              <a:schemeClr val="accent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2400" u="sng" kern="100">
                <a:effectLst/>
                <a:uFillTx/>
                <a:latin typeface="楷体" panose="02010609060101010101" charset="-122"/>
                <a:ea typeface="楷体" panose="02010609060101010101" charset="-122"/>
                <a:cs typeface="楷体" panose="02010609060101010101" charset="-122"/>
                <a:sym typeface="+mn-ea"/>
              </a:rPr>
              <a:t>那山也正在春时里，半山的松树，半山的草坡，半山的闲石。春阳暖融融的，温意无尽，枯茎里已冒出青青的芽子。那些芽子望去甚有张力，生命的趣味浓厚，又鲜活不尽</a:t>
            </a:r>
            <a:r>
              <a:rPr lang="zh-CN" sz="2400" kern="100">
                <a:effectLst/>
                <a:uFillTx/>
                <a:latin typeface="楷体" panose="02010609060101010101" charset="-122"/>
                <a:ea typeface="楷体" panose="02010609060101010101" charset="-122"/>
                <a:cs typeface="楷体" panose="02010609060101010101" charset="-122"/>
                <a:sym typeface="+mn-ea"/>
              </a:rPr>
              <a:t>。</a:t>
            </a:r>
            <a:endParaRPr lang="zh-CN" altLang="en-US" sz="2400"/>
          </a:p>
        </p:txBody>
      </p:sp>
      <p:sp>
        <p:nvSpPr>
          <p:cNvPr id="4" name="文本占位符 3" title=""/>
          <p:cNvSpPr>
            <a:spLocks noGrp="1"/>
          </p:cNvSpPr>
          <p:nvPr>
            <p:ph type="body" sz="quarter" idx="4294967295"/>
          </p:nvPr>
        </p:nvSpPr>
        <p:spPr>
          <a:xfrm>
            <a:off x="476885" y="2829560"/>
            <a:ext cx="11257280" cy="2127250"/>
          </a:xfrm>
        </p:spPr>
        <p:txBody>
          <a:bodyPr/>
          <a:lstStyle/>
          <a:p>
            <a:pPr marL="0" indent="0" fontAlgn="ctr">
              <a:lnSpc>
                <a:spcPct val="110000"/>
              </a:lnSpc>
              <a:spcAft>
                <a:spcPct val="0"/>
              </a:spcAft>
              <a:buNone/>
            </a:pPr>
            <a:r>
              <a:rPr lang="zh-CN" altLang="en-US" sz="2400" b="1" spc="0">
                <a:solidFill>
                  <a:schemeClr val="bg2">
                    <a:lumMod val="50000"/>
                  </a:schemeClr>
                </a:solidFill>
                <a:latin typeface="黑体" panose="02010609060101010101" charset="-122"/>
                <a:ea typeface="黑体" panose="02010609060101010101" charset="-122"/>
                <a:cs typeface="黑体" panose="02010609060101010101" charset="-122"/>
              </a:rPr>
              <a:t>[解析]</a:t>
            </a:r>
            <a:r>
              <a:rPr lang="en-US" altLang="zh-CN" sz="2400" kern="100" spc="0">
                <a:effectLst/>
                <a:latin typeface="黑体" panose="02010609060101010101" charset="-122"/>
                <a:ea typeface="黑体" panose="02010609060101010101" charset="-122"/>
                <a:cs typeface="黑体" panose="02010609060101010101" charset="-122"/>
              </a:rPr>
              <a:t> </a:t>
            </a:r>
            <a:r>
              <a:rPr lang="zh-CN" sz="2400" kern="100" spc="0">
                <a:effectLst/>
                <a:latin typeface="楷体" panose="02010609060101010101" charset="-122"/>
                <a:ea typeface="楷体" panose="02010609060101010101" charset="-122"/>
                <a:cs typeface="楷体" panose="02010609060101010101" charset="-122"/>
              </a:rPr>
              <a:t>画线语句已经明确点出时令“正在春时”，景物“春阳”特点是“</a:t>
            </a:r>
            <a:r>
              <a:rPr lang="zh-CN" sz="2400" kern="100" spc="0">
                <a:effectLst/>
                <a:uFillTx/>
                <a:latin typeface="楷体" panose="02010609060101010101" charset="-122"/>
                <a:ea typeface="楷体" panose="02010609060101010101" charset="-122"/>
                <a:cs typeface="楷体" panose="02010609060101010101" charset="-122"/>
              </a:rPr>
              <a:t>暖融融</a:t>
            </a:r>
            <a:r>
              <a:rPr lang="zh-CN" sz="2400" kern="100" spc="0">
                <a:effectLst/>
                <a:latin typeface="楷体" panose="02010609060101010101" charset="-122"/>
                <a:ea typeface="楷体" panose="02010609060101010101" charset="-122"/>
                <a:cs typeface="楷体" panose="02010609060101010101" charset="-122"/>
              </a:rPr>
              <a:t>”，“枯茎里已冒出青青的芽子”，通过这些，可以看出景物特点是有</a:t>
            </a:r>
            <a:r>
              <a:rPr lang="zh-CN" sz="2400" kern="100" spc="0">
                <a:solidFill>
                  <a:srgbClr val="FF0000"/>
                </a:solidFill>
                <a:effectLst/>
                <a:latin typeface="楷体" panose="02010609060101010101" charset="-122"/>
                <a:ea typeface="楷体" panose="02010609060101010101" charset="-122"/>
                <a:cs typeface="楷体" panose="02010609060101010101" charset="-122"/>
              </a:rPr>
              <a:t>生机</a:t>
            </a:r>
            <a:r>
              <a:rPr lang="zh-CN" sz="2400" kern="100" spc="0">
                <a:effectLst/>
                <a:latin typeface="楷体" panose="02010609060101010101" charset="-122"/>
                <a:ea typeface="楷体" panose="02010609060101010101" charset="-122"/>
                <a:cs typeface="楷体" panose="02010609060101010101" charset="-122"/>
              </a:rPr>
              <a:t>，有</a:t>
            </a:r>
            <a:r>
              <a:rPr lang="zh-CN" sz="2400" kern="100" spc="0">
                <a:solidFill>
                  <a:srgbClr val="FF0000"/>
                </a:solidFill>
                <a:effectLst/>
                <a:latin typeface="楷体" panose="02010609060101010101" charset="-122"/>
                <a:ea typeface="楷体" panose="02010609060101010101" charset="-122"/>
                <a:cs typeface="楷体" panose="02010609060101010101" charset="-122"/>
              </a:rPr>
              <a:t>活力</a:t>
            </a:r>
            <a:r>
              <a:rPr lang="zh-CN" sz="2400" kern="100" spc="0">
                <a:effectLst/>
                <a:latin typeface="楷体" panose="02010609060101010101" charset="-122"/>
                <a:ea typeface="楷体" panose="02010609060101010101" charset="-122"/>
                <a:cs typeface="楷体" panose="02010609060101010101" charset="-122"/>
              </a:rPr>
              <a:t>。</a:t>
            </a:r>
            <a:r>
              <a:rPr lang="zh-CN" sz="2400" kern="100" spc="0">
                <a:solidFill>
                  <a:srgbClr val="0B1BF3"/>
                </a:solidFill>
                <a:effectLst/>
                <a:latin typeface="楷体" panose="02010609060101010101" charset="-122"/>
                <a:ea typeface="楷体" panose="02010609060101010101" charset="-122"/>
                <a:cs typeface="楷体" panose="02010609060101010101" charset="-122"/>
              </a:rPr>
              <a:t>景物的作用需从情节、人物和主题等方面考虑</a:t>
            </a:r>
            <a:r>
              <a:rPr lang="zh-CN" sz="2400" kern="100" spc="0">
                <a:effectLst/>
                <a:latin typeface="楷体" panose="02010609060101010101" charset="-122"/>
                <a:ea typeface="楷体" panose="02010609060101010101" charset="-122"/>
                <a:cs typeface="楷体" panose="02010609060101010101" charset="-122"/>
              </a:rPr>
              <a:t>。生机勃勃的景象唤起了罗永才的生命意识，是人物心理变化的动力，所以这里的景物描写推动了情节的发展；联系人物此时的境况，可以看出主人公的心里已有春意，也暗示了人物的心理变化。</a:t>
            </a:r>
          </a:p>
        </p:txBody>
      </p:sp>
      <p:sp>
        <p:nvSpPr>
          <p:cNvPr id="5" name="文本占位符 1" title=""/>
          <p:cNvSpPr>
            <a:spLocks noGrp="1"/>
          </p:cNvSpPr>
          <p:nvPr/>
        </p:nvSpPr>
        <p:spPr>
          <a:xfrm>
            <a:off x="461010" y="4968875"/>
            <a:ext cx="11273790" cy="902970"/>
          </a:xfrm>
          <a:prstGeom prst="rect">
            <a:avLst/>
          </a:prstGeom>
          <a:ln>
            <a:solidFill>
              <a:schemeClr val="accent1"/>
            </a:solidFill>
          </a:ln>
        </p:spPr>
        <p:txBody>
          <a:bodyPr wrap="square">
            <a:spAutoFit/>
          </a:bodyPr>
          <a:lstStyle>
            <a:defPPr>
              <a:defRPr lang="zh-CN"/>
            </a:defPPr>
            <a:lvl1pPr marL="0" indent="0" algn="just" defTabSz="914400" rtl="0" eaLnBrk="1" latinLnBrk="0" hangingPunct="1">
              <a:lnSpc>
                <a:spcPct val="150000"/>
              </a:lnSpc>
              <a:spcBef>
                <a:spcPct val="0"/>
              </a:spcBef>
              <a:buFontTx/>
              <a:buNone/>
              <a:defRPr sz="2800" b="0" kern="1200">
                <a:solidFill>
                  <a:schemeClr val="tx1"/>
                </a:solidFill>
                <a:latin typeface="Times New Roman" panose="02020603050405020304" charset="0"/>
                <a:ea typeface="宋体" panose="02010600030101010101" pitchFamily="2" charset="-122"/>
                <a:cs typeface="Times New Roman" panose="02020603050405020304" charset="0"/>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l" fontAlgn="ctr">
              <a:lnSpc>
                <a:spcPct val="110000"/>
              </a:lnSpc>
              <a:spcAft>
                <a:spcPct val="0"/>
              </a:spcAft>
              <a:buClrTx/>
              <a:buSzTx/>
              <a:buFont typeface="Arial" pitchFamily="34" charset="0"/>
            </a:pPr>
            <a:r>
              <a:rPr lang="zh-CN" altLang="en-US" sz="2400" b="1">
                <a:solidFill>
                  <a:schemeClr val="bg2">
                    <a:lumMod val="50000"/>
                  </a:schemeClr>
                </a:solidFill>
                <a:uFillTx/>
                <a:latin typeface="黑体" panose="02010609060101010101" charset="-122"/>
                <a:ea typeface="黑体" panose="02010609060101010101" charset="-122"/>
                <a:cs typeface="黑体" panose="02010609060101010101" charset="-122"/>
              </a:rPr>
              <a:t>[参考答案]</a:t>
            </a:r>
            <a:r>
              <a:rPr lang="zh-CN" altLang="en-US" sz="2400" b="1">
                <a:solidFill>
                  <a:schemeClr val="accent1"/>
                </a:solidFill>
                <a:uFillTx/>
                <a:latin typeface="黑体" panose="02010609060101010101" charset="-122"/>
                <a:ea typeface="黑体" panose="02010609060101010101" charset="-122"/>
                <a:cs typeface="黑体" panose="02010609060101010101" charset="-122"/>
              </a:rPr>
              <a:t> </a:t>
            </a:r>
            <a:r>
              <a:rPr lang="zh-CN" sz="2400" kern="100">
                <a:solidFill>
                  <a:srgbClr val="FF0000"/>
                </a:solidFill>
                <a:effectLst/>
                <a:uFillTx/>
                <a:latin typeface="楷体" panose="02010609060101010101" charset="-122"/>
                <a:ea typeface="楷体" panose="02010609060101010101" charset="-122"/>
                <a:cs typeface="楷体" panose="02010609060101010101" charset="-122"/>
              </a:rPr>
              <a:t>特点</a:t>
            </a:r>
            <a:r>
              <a:rPr lang="zh-CN" sz="2400" kern="100">
                <a:effectLst/>
                <a:uFillTx/>
                <a:latin typeface="楷体" panose="02010609060101010101" charset="-122"/>
                <a:ea typeface="楷体" panose="02010609060101010101" charset="-122"/>
                <a:cs typeface="楷体" panose="02010609060101010101" charset="-122"/>
              </a:rPr>
              <a:t>：采用白描手法，描写了万物复苏、春意盎然、生机勃勃的景象。</a:t>
            </a:r>
          </a:p>
          <a:p>
            <a:pPr algn="l" fontAlgn="ctr">
              <a:lnSpc>
                <a:spcPct val="110000"/>
              </a:lnSpc>
              <a:spcAft>
                <a:spcPct val="0"/>
              </a:spcAft>
              <a:buClrTx/>
              <a:buSzTx/>
              <a:buFont typeface="Arial" pitchFamily="34" charset="0"/>
            </a:pPr>
            <a:r>
              <a:rPr lang="zh-CN" sz="2400" kern="100">
                <a:solidFill>
                  <a:srgbClr val="FF0000"/>
                </a:solidFill>
                <a:effectLst/>
                <a:uFillTx/>
                <a:latin typeface="楷体" panose="02010609060101010101" charset="-122"/>
                <a:ea typeface="楷体" panose="02010609060101010101" charset="-122"/>
                <a:cs typeface="楷体" panose="02010609060101010101" charset="-122"/>
              </a:rPr>
              <a:t>作用</a:t>
            </a:r>
            <a:r>
              <a:rPr lang="zh-CN" sz="2400" kern="100">
                <a:effectLst/>
                <a:uFillTx/>
                <a:latin typeface="楷体" panose="02010609060101010101" charset="-122"/>
                <a:ea typeface="楷体" panose="02010609060101010101" charset="-122"/>
                <a:cs typeface="楷体" panose="02010609060101010101" charset="-122"/>
              </a:rPr>
              <a:t>：衬托罗永才渐趋温暖的心理感受，暗示人物的心理转变，推动小说情节发展。</a:t>
            </a: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1329690" cy="144843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466705" y="4996180"/>
            <a:ext cx="1437640" cy="1574165"/>
          </a:xfrm>
          <a:prstGeom prst="rect">
            <a:avLst/>
          </a:prstGeom>
        </p:spPr>
      </p:pic>
      <p:sp>
        <p:nvSpPr>
          <p:cNvPr id="2" name="文本框 1" title=""/>
          <p:cNvSpPr txBox="1"/>
          <p:nvPr>
            <p:custDataLst>
              <p:tags r:id="rId7"/>
            </p:custDataLst>
          </p:nvPr>
        </p:nvSpPr>
        <p:spPr>
          <a:xfrm>
            <a:off x="862330" y="931545"/>
            <a:ext cx="1845945" cy="66421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400" b="1">
                <a:solidFill>
                  <a:srgbClr val="C00000"/>
                </a:solidFill>
                <a:uFillTx/>
                <a:latin typeface="Arial" pitchFamily="34" charset="0"/>
                <a:ea typeface="微软雅黑"/>
                <a:cs typeface="Gen Jyuu GothicL Medium" panose="020b0302020203020207" pitchFamily="34" charset="-128"/>
                <a:sym typeface="+mn-ea"/>
              </a:rPr>
              <a:t>【真题印证】</a:t>
            </a:r>
          </a:p>
        </p:txBody>
      </p:sp>
      <p:sp>
        <p:nvSpPr>
          <p:cNvPr id="4" name="文本占位符 3" title=""/>
          <p:cNvSpPr>
            <a:spLocks noGrp="1"/>
          </p:cNvSpPr>
          <p:nvPr>
            <p:ph type="body" sz="quarter" idx="4294967295"/>
            <p:custDataLst>
              <p:tags r:id="rId8"/>
            </p:custDataLst>
          </p:nvPr>
        </p:nvSpPr>
        <p:spPr>
          <a:xfrm>
            <a:off x="415925" y="1455420"/>
            <a:ext cx="11595100" cy="4434205"/>
          </a:xfrm>
        </p:spPr>
        <p:txBody>
          <a:bodyPr>
            <a:normAutofit fontScale="97500" lnSpcReduction="10000"/>
          </a:bodyPr>
          <a:lstStyle/>
          <a:p>
            <a:pPr marL="0" indent="584200" algn="l">
              <a:lnSpc>
                <a:spcPct val="120000"/>
              </a:lnSpc>
              <a:spcAft>
                <a:spcPts val="600"/>
              </a:spcAft>
              <a:buClrTx/>
              <a:buSzTx/>
              <a:buFontTx/>
              <a:buNone/>
            </a:pPr>
            <a:r>
              <a:rPr lang="zh-CN" sz="2600" b="1" kern="100" spc="0">
                <a:solidFill>
                  <a:srgbClr val="7030A0"/>
                </a:solidFill>
                <a:effectLst/>
                <a:latin typeface="楷体" panose="02010609060101010101" charset="-122"/>
                <a:ea typeface="楷体" panose="02010609060101010101" charset="-122"/>
                <a:cs typeface="楷体" panose="02010609060101010101" charset="-122"/>
              </a:rPr>
              <a:t>(201</a:t>
            </a:r>
            <a:r>
              <a:rPr lang="en-US" altLang="zh-CN" sz="2600" b="1" kern="100" spc="0">
                <a:solidFill>
                  <a:srgbClr val="7030A0"/>
                </a:solidFill>
                <a:effectLst/>
                <a:latin typeface="楷体" panose="02010609060101010101" charset="-122"/>
                <a:ea typeface="楷体" panose="02010609060101010101" charset="-122"/>
                <a:cs typeface="楷体" panose="02010609060101010101" charset="-122"/>
              </a:rPr>
              <a:t>8</a:t>
            </a:r>
            <a:r>
              <a:rPr lang="zh-CN" altLang="en-US" sz="2600" b="1">
                <a:solidFill>
                  <a:srgbClr val="7030A0"/>
                </a:solidFill>
                <a:latin typeface="黑体" panose="02010609060101010101" charset="-122"/>
                <a:ea typeface="黑体" panose="02010609060101010101" charset="-122"/>
                <a:cs typeface="Gen Jyuu GothicL Medium" panose="020b0302020203020207" pitchFamily="34" charset="-128"/>
                <a:sym typeface="+mn-ea"/>
              </a:rPr>
              <a:t>·</a:t>
            </a:r>
            <a:r>
              <a:rPr lang="zh-CN" altLang="en-US" sz="2600" b="1" kern="100" spc="0">
                <a:solidFill>
                  <a:srgbClr val="7030A0"/>
                </a:solidFill>
                <a:effectLst/>
                <a:latin typeface="楷体" panose="02010609060101010101" charset="-122"/>
                <a:ea typeface="楷体" panose="02010609060101010101" charset="-122"/>
                <a:cs typeface="楷体" panose="02010609060101010101" charset="-122"/>
              </a:rPr>
              <a:t>江苏</a:t>
            </a:r>
            <a:r>
              <a:rPr lang="zh-CN" sz="2600" b="1" kern="100" spc="0">
                <a:solidFill>
                  <a:srgbClr val="7030A0"/>
                </a:solidFill>
                <a:effectLst/>
                <a:latin typeface="楷体" panose="02010609060101010101" charset="-122"/>
                <a:ea typeface="楷体" panose="02010609060101010101" charset="-122"/>
                <a:cs typeface="楷体" panose="02010609060101010101" charset="-122"/>
              </a:rPr>
              <a:t>卷)阅读下面的文字，回答后面的题目。</a:t>
            </a:r>
          </a:p>
          <a:p>
            <a:pPr marL="0" indent="508000" algn="ctr">
              <a:lnSpc>
                <a:spcPct val="120000"/>
              </a:lnSpc>
              <a:spcAft>
                <a:spcPts val="600"/>
              </a:spcAft>
              <a:buClrTx/>
              <a:buSzTx/>
              <a:buFontTx/>
              <a:buNone/>
            </a:pPr>
            <a:r>
              <a:rPr lang="zh-CN" sz="2200" kern="100" spc="0">
                <a:effectLst/>
                <a:latin typeface="楷体" panose="02010609060101010101" charset="-122"/>
                <a:ea typeface="楷体" panose="02010609060101010101" charset="-122"/>
                <a:cs typeface="楷体" panose="02010609060101010101" charset="-122"/>
                <a:sym typeface="+mn-ea"/>
              </a:rPr>
              <a:t>小哥儿俩</a:t>
            </a:r>
            <a:endParaRPr lang="zh-CN" sz="2200" kern="100" spc="0">
              <a:effectLst/>
              <a:latin typeface="楷体" panose="02010609060101010101" charset="-122"/>
              <a:ea typeface="楷体" panose="02010609060101010101" charset="-122"/>
              <a:cs typeface="楷体" panose="02010609060101010101" charset="-122"/>
            </a:endParaRPr>
          </a:p>
          <a:p>
            <a:pPr marL="0" indent="508000" algn="ctr" defTabSz="914400">
              <a:lnSpc>
                <a:spcPct val="105000"/>
              </a:lnSpc>
              <a:spcAft>
                <a:spcPct val="0"/>
              </a:spcAft>
              <a:buClrTx/>
              <a:buSzTx/>
              <a:buFontTx/>
              <a:buNone/>
            </a:pPr>
            <a:r>
              <a:rPr lang="zh-CN" sz="2200" kern="100" spc="0">
                <a:effectLst/>
                <a:latin typeface="楷体" panose="02010609060101010101" charset="-122"/>
                <a:ea typeface="楷体" panose="02010609060101010101" charset="-122"/>
                <a:cs typeface="楷体" panose="02010609060101010101" charset="-122"/>
                <a:sym typeface="+mn-ea"/>
              </a:rPr>
              <a:t>凌叔华</a:t>
            </a:r>
            <a:endParaRPr lang="zh-CN" sz="2200" kern="100" spc="0">
              <a:effectLst/>
              <a:latin typeface="楷体" panose="02010609060101010101" charset="-122"/>
              <a:ea typeface="楷体" panose="02010609060101010101" charset="-122"/>
              <a:cs typeface="楷体" panose="02010609060101010101" charset="-122"/>
            </a:endParaRPr>
          </a:p>
          <a:p>
            <a:pPr marL="0" indent="508000" algn="l" defTabSz="914400">
              <a:lnSpc>
                <a:spcPct val="105000"/>
              </a:lnSpc>
              <a:spcAft>
                <a:spcPct val="0"/>
              </a:spcAft>
              <a:buClrTx/>
              <a:buSzTx/>
              <a:buFontTx/>
              <a:buNone/>
            </a:pPr>
            <a:r>
              <a:rPr lang="zh-CN" sz="2200" kern="100" spc="0">
                <a:effectLst/>
                <a:latin typeface="楷体" panose="02010609060101010101" charset="-122"/>
                <a:ea typeface="楷体" panose="02010609060101010101" charset="-122"/>
                <a:cs typeface="楷体" panose="02010609060101010101" charset="-122"/>
                <a:sym typeface="+mn-ea"/>
              </a:rPr>
              <a:t>清明那天，不但大乖二乖上的小学校放一天假，连城外七叔叔教的大学堂也不用上课了。这一天早上的太阳也像特别同小孩子们表同情，不等闹钟催过，它就跳进房里来，暖和和地爬在靠窗挂的小棉袍上。</a:t>
            </a:r>
            <a:endParaRPr altLang="zh-CN" sz="2600" b="1">
              <a:latin typeface="微软雅黑"/>
              <a:ea typeface="微软雅黑"/>
              <a:cs typeface="微软雅黑" panose="020b0503020204020204" charset="-122"/>
            </a:endParaRPr>
          </a:p>
          <a:p>
            <a:pPr marL="0" indent="508000" algn="l" defTabSz="914400">
              <a:lnSpc>
                <a:spcPct val="105000"/>
              </a:lnSpc>
              <a:spcAft>
                <a:spcPct val="0"/>
              </a:spcAft>
              <a:buClrTx/>
              <a:buSzTx/>
              <a:buFontTx/>
              <a:buNone/>
            </a:pPr>
            <a:r>
              <a:rPr lang="zh-CN" sz="2200" kern="100" spc="0">
                <a:effectLst/>
                <a:latin typeface="楷体" panose="02010609060101010101" charset="-122"/>
                <a:ea typeface="楷体" panose="02010609060101010101" charset="-122"/>
                <a:cs typeface="楷体" panose="02010609060101010101" charset="-122"/>
                <a:sym typeface="+mn-ea"/>
              </a:rPr>
              <a:t>前院子一片小孩子的尖脆的嚷声笑声，七叔叔带来了一只能说话的八哥。笼子放在一张八仙方桌子上，两个孩子跪在椅上张大着嘴望着那里头的鸟，欢喜得爬在桌上乱摇身子笑，他们的眼，一息间都不曾离开鸟笼子。二乖的嘴总没有闭上，他的小腮显得更加饱满，不用圆规，描不出那圆度了。</a:t>
            </a:r>
            <a:endParaRPr lang="zh-CN" sz="2200" kern="100" spc="0">
              <a:effectLst/>
              <a:latin typeface="楷体" panose="02010609060101010101" charset="-122"/>
              <a:ea typeface="楷体" panose="02010609060101010101" charset="-122"/>
              <a:cs typeface="楷体" panose="02010609060101010101" charset="-122"/>
            </a:endParaRPr>
          </a:p>
          <a:p>
            <a:pPr marL="0" indent="508000" algn="l" defTabSz="914400">
              <a:lnSpc>
                <a:spcPct val="105000"/>
              </a:lnSpc>
              <a:spcAft>
                <a:spcPct val="0"/>
              </a:spcAft>
              <a:buClrTx/>
              <a:buSzTx/>
              <a:buFontTx/>
              <a:buNone/>
            </a:pPr>
            <a:r>
              <a:rPr lang="zh-CN" sz="2200" kern="100" spc="0">
                <a:effectLst/>
                <a:latin typeface="楷体" panose="02010609060101010101" charset="-122"/>
                <a:ea typeface="楷体" panose="02010609060101010101" charset="-122"/>
                <a:cs typeface="楷体" panose="02010609060101010101" charset="-122"/>
                <a:sym typeface="+mn-ea"/>
              </a:rPr>
              <a:t>吃饭的时候，大乖的眼总是望着窗外，他最爱吃的春卷也忘了怎样放馅，怎样卷起来吃。二乖因为还小，都是妈妈替他卷好的，不过他到底不耐烦坐在背着鸟笼子的地方，一吃了两包，他就跑开不吃了。</a:t>
            </a:r>
            <a:endParaRPr lang="zh-CN" altLang="zh-CN" sz="1050" kern="100">
              <a:latin typeface="宋体" panose="02010600030101010101" pitchFamily="2" charset="-122"/>
              <a:cs typeface="Courier New" panose="02070309020205020404" pitchFamily="49" charset="0"/>
            </a:endParaRPr>
          </a:p>
        </p:txBody>
      </p:sp>
    </p:spTree>
    <p:custDataLst>
      <p:tags r:id="rId9"/>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2" name="文本框 1" title=""/>
          <p:cNvSpPr txBox="1"/>
          <p:nvPr/>
        </p:nvSpPr>
        <p:spPr>
          <a:xfrm>
            <a:off x="368935" y="667385"/>
            <a:ext cx="11440795" cy="54197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饭后爸爸同叔叔要去听戏，因为昨天已经答应带孩子们一块去的，于是就雇了三辆人力车上戏园去了。两个孩子坐在车上还不断地谈起八哥。到了戏园，他们虽然零零碎碎地想起八哥的事来，但台上的锣鼓同花花袍子的戏子把他们的精神占住了。</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 快天黑的时候散了戏，随着爸爸叔叔回到家里，大乖二乖正是很高兴地跳着跑，忽然想到心爱的八哥，赶紧跑到廊下挂鸟笼的地方，一望，只有个空笼子掷在地上，八哥不见了。</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“妈——八哥呢？”两个孩子一同高声急叫起来。</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“给野猫吃了！”妈的声非常沉重迟缓。</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“给什么野猫吃的呀？”大乖圆睁了眼，气呼呼的却有些不相信。二乖愣眼望着哥哥。</a:t>
            </a:r>
            <a:endParaRPr lang="zh-CN" sz="2200" kern="100">
              <a:effectLst/>
              <a:uFillTx/>
              <a:latin typeface="楷体" panose="02010609060101010101" charset="-122"/>
              <a:ea typeface="楷体" panose="02010609060101010101" charset="-122"/>
              <a:cs typeface="楷体" panose="02010609060101010101" charset="-122"/>
            </a:endParaRP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大乖哭出声来，二乖跟着哭得很伤心。他们也不听妈的话，也不听七叔叔的劝慰，爸爸早躲进书房去了。忽然大乖收了声，跳起来四面找棍子，口里嚷道：“打死那野猫，我要打死那野猫！”二乖爬在妈的膝头上，呜呜地抽咽。大乖忽然找到一根拦门的长棍子，提在手里，拉起二乖就跑。妈叫住他，他嚷道：“报仇去，不报仇不算好汉！”二乖也学着哥哥喊道：“不报仇不算好看！”妈听了二乖的话倒有些好笑了。王厨子此时正走过，他说：“少爷们，那野猫黑夜不出来的，明儿早上它来了，我替你们狠狠地打它一顿吧。”</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“那野猫好像有了身子，不要太打狠了，吓吓它就算了。”妈低声吩咐厨子。</a:t>
            </a:r>
            <a:endParaRPr lang="zh-CN" sz="2200" kern="100">
              <a:effectLst/>
              <a:uFillTx/>
              <a:latin typeface="楷体" panose="02010609060101010101" charset="-122"/>
              <a:ea typeface="楷体" panose="02010609060101010101" charset="-122"/>
              <a:cs typeface="楷体" panose="02010609060101010101" charset="-122"/>
            </a:endParaRPr>
          </a:p>
        </p:txBody>
      </p:sp>
    </p:spTree>
    <p:custDataLst>
      <p:tags r:id="rId7"/>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2" name="文本框 1" title=""/>
          <p:cNvSpPr txBox="1"/>
          <p:nvPr/>
        </p:nvSpPr>
        <p:spPr>
          <a:xfrm>
            <a:off x="368935" y="667385"/>
            <a:ext cx="11440795" cy="54197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大乖听见了妈的话，还是气呼呼地说：“谁叫它吃了我们的八哥，打死它，要它偿命。”“打死它才……”二乖想照哥哥的话亦喊一下，无奈不清楚底下说什么了。他也挽起袖子，露出肥短的胳臂，圆睁着泪还未干的小眼。</a:t>
            </a:r>
            <a:endParaRPr lang="zh-CN" sz="2200" kern="100">
              <a:effectLst/>
              <a:uFillTx/>
              <a:latin typeface="楷体" panose="02010609060101010101" charset="-122"/>
              <a:ea typeface="楷体" panose="02010609060101010101" charset="-122"/>
              <a:cs typeface="楷体" panose="02010609060101010101" charset="-122"/>
            </a:endParaRP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第二天太阳还没出，大乖就醒了，想起了打猫的事，就喊弟弟：“快起，快起，二乖，起来打猫去。”二乖给哥哥着急声调惊醒，急忙坐起来，拿手揉开眼。然后两个人都提了毛掸子，拉了袍子，嘴里喊着报仇，跳着出去。</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这是刚刚天亮了不久，后院地上的草还带着露珠儿，沾湿了这小英雄的鞋袜了。树枝上小麻雀三三五五地吵闹着飞上飞下地玩，近窗户的一棵丁香满满开了花，香得透鼻子，温和的日光铺在西边的白粉墙上。</a:t>
            </a:r>
            <a:endParaRPr lang="zh-CN" sz="2200" kern="100">
              <a:effectLst/>
              <a:uFillTx/>
              <a:latin typeface="楷体" panose="02010609060101010101" charset="-122"/>
              <a:ea typeface="楷体" panose="02010609060101010101" charset="-122"/>
              <a:cs typeface="楷体" panose="02010609060101010101" charset="-122"/>
            </a:endParaRP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二乖跷高脚摘了一枝丁香花，插在右耳朵上，看见地上的小麻雀吱喳叫唤，跳跃着走，很是好玩的样子，他就学它们，嘴里也哼哼着歌唱，毛掸子也掷掉了。二乖一会儿就忘掉为什么事来后院的了。他蹓达到有太阳的墙边，忽然看见装碎纸的破木箱里，有两个白色的小脑袋一高一低动着，接着咪噢咪噢地娇声叫唤，他就赶紧跑近前看去。</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原来箱里藏着一堆小猫儿，小得同过年时候妈妈捏的面老鼠一样，小脑袋也是面团一样滚圆得可爱，小红鼻子同叫唤时一张一闭的小扁嘴，太好玩了。二乖高兴得要叫起来。</a:t>
            </a:r>
            <a:endParaRPr lang="zh-CN" sz="2200" kern="100">
              <a:effectLst/>
              <a:uFillTx/>
              <a:latin typeface="楷体" panose="02010609060101010101" charset="-122"/>
              <a:ea typeface="楷体" panose="02010609060101010101" charset="-122"/>
              <a:cs typeface="楷体"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2" name="文本框 1" title=""/>
          <p:cNvSpPr txBox="1"/>
          <p:nvPr/>
        </p:nvSpPr>
        <p:spPr>
          <a:xfrm>
            <a:off x="368935" y="667385"/>
            <a:ext cx="11440795" cy="3643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“哥哥，你快来看看，这小东西多好玩！”二乖忽然想起来叫道，一回头哥哥正跑进后院来了。</a:t>
            </a:r>
            <a:endParaRPr lang="zh-CN" sz="2200" kern="100">
              <a:effectLst/>
              <a:uFillTx/>
              <a:latin typeface="楷体" panose="02010609060101010101" charset="-122"/>
              <a:ea typeface="楷体" panose="02010609060101010101" charset="-122"/>
              <a:cs typeface="楷体" panose="02010609060101010101" charset="-122"/>
            </a:endParaRP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哥哥赶紧过去同弟弟在木箱子前面看，同二乖一样用手摸那小猫，学它们叫唤，看大猫喂小猫奶吃，眼睛转也不转一下。</a:t>
            </a: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它们多么可怜，连褥子都没有，躺在破纸的上面，一定很冷吧。”大乖说，接着出主意道，“我们一会儿跟妈妈要些棉花同它们垫一个窝儿，把饭厅的盛酒箱子弄出来，同它做两间房子，让大猫住一间，小猫在一间，像妈妈同我们一样。”</a:t>
            </a:r>
            <a:endParaRPr lang="zh-CN" sz="2200" kern="100">
              <a:effectLst/>
              <a:uFillTx/>
              <a:latin typeface="楷体" panose="02010609060101010101" charset="-122"/>
              <a:ea typeface="楷体" panose="02010609060101010101" charset="-122"/>
              <a:cs typeface="楷体" panose="02010609060101010101" charset="-122"/>
            </a:endParaRPr>
          </a:p>
          <a:p>
            <a:pPr indent="558800" algn="l"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“哥哥，你瞧它跟它妈一个样子。这小脑袋多好玩！”弟弟说着，又伸出方才收了的手抱起那只小黑猫。</a:t>
            </a:r>
            <a:endParaRPr lang="zh-CN" sz="2200" kern="100">
              <a:effectLst/>
              <a:uFillTx/>
              <a:latin typeface="楷体" panose="02010609060101010101" charset="-122"/>
              <a:ea typeface="楷体" panose="02010609060101010101" charset="-122"/>
              <a:cs typeface="楷体" panose="02010609060101010101" charset="-122"/>
            </a:endParaRPr>
          </a:p>
          <a:p>
            <a:pPr indent="558800" algn="r" defTabSz="914400">
              <a:lnSpc>
                <a:spcPct val="105000"/>
              </a:lnSpc>
              <a:spcAft>
                <a:spcPct val="0"/>
              </a:spcAft>
              <a:buClrTx/>
              <a:buSzTx/>
              <a:buFontTx/>
            </a:pPr>
            <a:r>
              <a:rPr lang="zh-CN" sz="2200" kern="100">
                <a:effectLst/>
                <a:uFillTx/>
                <a:latin typeface="楷体" panose="02010609060101010101" charset="-122"/>
                <a:ea typeface="楷体" panose="02010609060101010101" charset="-122"/>
                <a:cs typeface="楷体" panose="02010609060101010101" charset="-122"/>
                <a:sym typeface="+mn-ea"/>
              </a:rPr>
              <a:t>(有删改)</a:t>
            </a:r>
            <a:endParaRPr lang="zh-CN" sz="2200" kern="100">
              <a:effectLst/>
              <a:uFillTx/>
              <a:latin typeface="楷体" panose="02010609060101010101" charset="-122"/>
              <a:ea typeface="楷体" panose="02010609060101010101" charset="-122"/>
              <a:cs typeface="楷体" panose="02010609060101010101" charset="-122"/>
            </a:endParaRPr>
          </a:p>
        </p:txBody>
      </p:sp>
      <p:sp>
        <p:nvSpPr>
          <p:cNvPr id="3" name="文本框 2" title=""/>
          <p:cNvSpPr txBox="1"/>
          <p:nvPr>
            <p:custDataLst>
              <p:tags r:id="rId7"/>
            </p:custDataLst>
          </p:nvPr>
        </p:nvSpPr>
        <p:spPr>
          <a:xfrm>
            <a:off x="916305" y="4631055"/>
            <a:ext cx="9331325" cy="5708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a:lnSpc>
                <a:spcPct val="130000"/>
              </a:lnSpc>
              <a:spcAft>
                <a:spcPct val="0"/>
              </a:spcAft>
              <a:buClrTx/>
              <a:buSzTx/>
              <a:buFontTx/>
            </a:pPr>
            <a:r>
              <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 小哥儿俩是在什么样的家庭环境中成长的？请简要分析。</a:t>
            </a:r>
            <a:endPar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endParaRPr>
          </a:p>
        </p:txBody>
      </p:sp>
      <p:sp>
        <p:nvSpPr>
          <p:cNvPr id="4" name="文本框 3" title=""/>
          <p:cNvSpPr txBox="1"/>
          <p:nvPr>
            <p:custDataLst>
              <p:tags r:id="rId8"/>
            </p:custDataLst>
          </p:nvPr>
        </p:nvSpPr>
        <p:spPr>
          <a:xfrm>
            <a:off x="1089025" y="4060190"/>
            <a:ext cx="7410450" cy="5708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fontAlgn="auto">
              <a:lnSpc>
                <a:spcPct val="130000"/>
              </a:lnSpc>
              <a:spcAft>
                <a:spcPct val="0"/>
              </a:spcAft>
              <a:buClrTx/>
              <a:buSzTx/>
              <a:buFontTx/>
            </a:pPr>
            <a:r>
              <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借鉴《祝福》中环境特点的概括方法。</a:t>
            </a:r>
          </a:p>
        </p:txBody>
      </p:sp>
    </p:spTree>
    <p:custDataLst>
      <p:tags r:id="rId9"/>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677525" y="5236210"/>
            <a:ext cx="1226820" cy="1343025"/>
          </a:xfrm>
          <a:prstGeom prst="rect">
            <a:avLst/>
          </a:prstGeom>
        </p:spPr>
      </p:pic>
      <p:sp>
        <p:nvSpPr>
          <p:cNvPr id="2" name="文本框 1" title=""/>
          <p:cNvSpPr txBox="1"/>
          <p:nvPr/>
        </p:nvSpPr>
        <p:spPr>
          <a:xfrm>
            <a:off x="1346835" y="1376045"/>
            <a:ext cx="9331325" cy="5708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a:lnSpc>
                <a:spcPct val="130000"/>
              </a:lnSpc>
              <a:spcAft>
                <a:spcPct val="0"/>
              </a:spcAft>
              <a:buClrTx/>
              <a:buSzTx/>
              <a:buFontTx/>
            </a:pPr>
            <a:r>
              <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 </a:t>
            </a:r>
            <a:endPar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endParaRPr>
          </a:p>
        </p:txBody>
      </p:sp>
      <p:sp>
        <p:nvSpPr>
          <p:cNvPr id="3" name="文本框 2" title=""/>
          <p:cNvSpPr txBox="1"/>
          <p:nvPr/>
        </p:nvSpPr>
        <p:spPr>
          <a:xfrm>
            <a:off x="1346835" y="520065"/>
            <a:ext cx="8872855" cy="5340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fontAlgn="auto">
              <a:lnSpc>
                <a:spcPct val="120000"/>
              </a:lnSpc>
              <a:spcAft>
                <a:spcPct val="0"/>
              </a:spcAft>
              <a:buClrTx/>
              <a:buSzTx/>
              <a:buFontTx/>
            </a:pPr>
            <a:r>
              <a:rPr lang="zh-CN" altLang="en-US" sz="24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小哥儿俩是在什么样的家庭环境中成长的？请简要分析。</a:t>
            </a:r>
          </a:p>
        </p:txBody>
      </p:sp>
      <p:sp>
        <p:nvSpPr>
          <p:cNvPr id="5" name="内容占位符 4" title=""/>
          <p:cNvSpPr>
            <a:spLocks noGrp="1"/>
          </p:cNvSpPr>
          <p:nvPr>
            <p:ph idx="1"/>
          </p:nvPr>
        </p:nvSpPr>
        <p:spPr>
          <a:xfrm>
            <a:off x="447675" y="4989830"/>
            <a:ext cx="10137775" cy="1081405"/>
          </a:xfrm>
        </p:spPr>
        <p:txBody>
          <a:bodyPr>
            <a:normAutofit lnSpcReduction="10000"/>
          </a:bodyPr>
          <a:lstStyle/>
          <a:p>
            <a:pPr marL="0" algn="l" fontAlgn="ctr">
              <a:lnSpc>
                <a:spcPct val="100000"/>
              </a:lnSpc>
              <a:spcBef>
                <a:spcPct val="0"/>
              </a:spcBef>
              <a:spcAft>
                <a:spcPct val="0"/>
              </a:spcAft>
              <a:buClrTx/>
              <a:buSzTx/>
              <a:buNone/>
            </a:pPr>
            <a:r>
              <a:rPr lang="zh-CN" altLang="en-US" sz="2200" b="1">
                <a:solidFill>
                  <a:schemeClr val="bg2">
                    <a:lumMod val="50000"/>
                  </a:schemeClr>
                </a:solidFill>
                <a:latin typeface="黑体" panose="02010609060101010101" charset="-122"/>
                <a:ea typeface="黑体" panose="02010609060101010101" charset="-122"/>
                <a:cs typeface="黑体" panose="02010609060101010101" charset="-122"/>
                <a:sym typeface="+mn-ea"/>
              </a:rPr>
              <a:t>[参考答案]</a:t>
            </a:r>
            <a:r>
              <a:rPr lang="en-US" altLang="zh-CN" sz="2200" b="1">
                <a:solidFill>
                  <a:schemeClr val="bg2">
                    <a:lumMod val="50000"/>
                  </a:schemeClr>
                </a:solidFill>
                <a:latin typeface="黑体" panose="02010609060101010101" charset="-122"/>
                <a:ea typeface="黑体" panose="02010609060101010101" charset="-122"/>
                <a:cs typeface="黑体" panose="02010609060101010101" charset="-122"/>
                <a:sym typeface="+mn-ea"/>
              </a:rPr>
              <a:t> </a:t>
            </a:r>
            <a:r>
              <a:rPr lang="zh-CN" sz="2200" kern="100" spc="0">
                <a:effectLst/>
                <a:latin typeface="楷体" panose="02010609060101010101" charset="-122"/>
                <a:ea typeface="楷体" panose="02010609060101010101" charset="-122"/>
                <a:cs typeface="楷体" panose="02010609060101010101" charset="-122"/>
              </a:rPr>
              <a:t>①经济状况良好：家有厨子和花园等。</a:t>
            </a:r>
          </a:p>
          <a:p>
            <a:pPr marL="0" algn="l" fontAlgn="ctr">
              <a:lnSpc>
                <a:spcPct val="100000"/>
              </a:lnSpc>
              <a:spcBef>
                <a:spcPct val="0"/>
              </a:spcBef>
              <a:spcAft>
                <a:spcPct val="0"/>
              </a:spcAft>
              <a:buClrTx/>
              <a:buSzTx/>
              <a:buNone/>
            </a:pPr>
            <a:r>
              <a:rPr lang="en-US" altLang="zh-CN" sz="2200" kern="100" spc="0">
                <a:effectLst/>
                <a:latin typeface="楷体" panose="02010609060101010101" charset="-122"/>
                <a:ea typeface="楷体" panose="02010609060101010101" charset="-122"/>
                <a:cs typeface="楷体" panose="02010609060101010101" charset="-122"/>
              </a:rPr>
              <a:t>            </a:t>
            </a:r>
            <a:r>
              <a:rPr lang="zh-CN" sz="2200" kern="100" spc="0">
                <a:effectLst/>
                <a:latin typeface="楷体" panose="02010609060101010101" charset="-122"/>
                <a:ea typeface="楷体" panose="02010609060101010101" charset="-122"/>
                <a:cs typeface="楷体" panose="02010609060101010101" charset="-122"/>
              </a:rPr>
              <a:t>②文化氛围浓厚：家有书房，经常看戏，注重教育等。</a:t>
            </a:r>
          </a:p>
          <a:p>
            <a:pPr marL="0" algn="l" fontAlgn="ctr">
              <a:lnSpc>
                <a:spcPct val="100000"/>
              </a:lnSpc>
              <a:spcBef>
                <a:spcPct val="0"/>
              </a:spcBef>
              <a:spcAft>
                <a:spcPct val="0"/>
              </a:spcAft>
              <a:buClrTx/>
              <a:buSzTx/>
              <a:buNone/>
            </a:pPr>
            <a:r>
              <a:rPr lang="en-US" altLang="zh-CN" sz="2200" kern="100" spc="0">
                <a:effectLst/>
                <a:latin typeface="楷体" panose="02010609060101010101" charset="-122"/>
                <a:ea typeface="楷体" panose="02010609060101010101" charset="-122"/>
                <a:cs typeface="楷体" panose="02010609060101010101" charset="-122"/>
              </a:rPr>
              <a:t>            </a:t>
            </a:r>
            <a:r>
              <a:rPr lang="zh-CN" sz="2200" kern="100" spc="0">
                <a:effectLst/>
                <a:latin typeface="楷体" panose="02010609060101010101" charset="-122"/>
                <a:ea typeface="楷体" panose="02010609060101010101" charset="-122"/>
                <a:cs typeface="楷体" panose="02010609060101010101" charset="-122"/>
              </a:rPr>
              <a:t>③人际关系和谐：尊重孩子，兄弟友爱，主仆融洽等。</a:t>
            </a:r>
          </a:p>
        </p:txBody>
      </p:sp>
      <p:sp>
        <p:nvSpPr>
          <p:cNvPr id="9" name="矩形 8" title=""/>
          <p:cNvSpPr/>
          <p:nvPr/>
        </p:nvSpPr>
        <p:spPr>
          <a:xfrm>
            <a:off x="4484370" y="604520"/>
            <a:ext cx="1289685" cy="41148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 name="文本框 9" title=""/>
          <p:cNvSpPr txBox="1"/>
          <p:nvPr/>
        </p:nvSpPr>
        <p:spPr>
          <a:xfrm>
            <a:off x="8924925" y="561340"/>
            <a:ext cx="2479675" cy="40703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r>
              <a:rPr lang="zh-CN" sz="2200" b="1">
                <a:solidFill>
                  <a:srgbClr val="008000"/>
                </a:solidFill>
                <a:latin typeface="微软雅黑"/>
                <a:ea typeface="微软雅黑"/>
                <a:sym typeface="+mn-ea"/>
              </a:rPr>
              <a:t>概括社会环境特点</a:t>
            </a:r>
          </a:p>
        </p:txBody>
      </p:sp>
      <p:graphicFrame>
        <p:nvGraphicFramePr>
          <p:cNvPr id="157747" name="表格 157746" title=""/>
          <p:cNvGraphicFramePr>
            <a:graphicFrameLocks noGrp="1"/>
          </p:cNvGraphicFramePr>
          <p:nvPr>
            <p:custDataLst>
              <p:tags r:id="rId7"/>
            </p:custDataLst>
          </p:nvPr>
        </p:nvGraphicFramePr>
        <p:xfrm>
          <a:off x="620395" y="1217295"/>
          <a:ext cx="10969625" cy="1402080"/>
        </p:xfrm>
        <a:graphic>
          <a:graphicData uri="http://schemas.openxmlformats.org/drawingml/2006/table">
            <a:tbl>
              <a:tblPr/>
              <a:tblGrid>
                <a:gridCol w="1631315"/>
                <a:gridCol w="9338310"/>
              </a:tblGrid>
              <a:tr h="396240">
                <a:tc>
                  <a:txBody>
                    <a:bodyPr vert="horz"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5pPr>
                    </a:lstStyle>
                    <a:p>
                      <a:pPr marL="0" lvl="0" indent="0" algn="ctr">
                        <a:spcBef>
                          <a:spcPct val="0"/>
                        </a:spcBef>
                        <a:buNone/>
                      </a:pPr>
                      <a:r>
                        <a:rPr lang="zh-CN" altLang="en-US" sz="2000" b="0">
                          <a:latin typeface="楷体" panose="02010609060101010101" charset="-122"/>
                          <a:ea typeface="楷体" panose="02010609060101010101" charset="-122"/>
                          <a:cs typeface="Times New Roman" panose="02020603050405020304" charset="0"/>
                        </a:rPr>
                        <a:t>思考角度</a:t>
                      </a:r>
                    </a:p>
                  </a:txBody>
                  <a:tcPr anchor="ctr">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5pPr>
                    </a:lstStyle>
                    <a:p>
                      <a:pPr marL="0" lvl="0" indent="0" algn="ctr">
                        <a:spcBef>
                          <a:spcPct val="0"/>
                        </a:spcBef>
                        <a:buNone/>
                      </a:pPr>
                      <a:r>
                        <a:rPr lang="zh-CN" altLang="en-US" sz="2000" b="0">
                          <a:latin typeface="楷体" panose="02010609060101010101" charset="-122"/>
                          <a:ea typeface="楷体" panose="02010609060101010101" charset="-122"/>
                          <a:cs typeface="Times New Roman" panose="02020603050405020304" charset="0"/>
                        </a:rPr>
                        <a:t>文中对应的答案要点</a:t>
                      </a:r>
                    </a:p>
                  </a:txBody>
                  <a:tcPr anchor="ctr">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noFill/>
                  </a:tcPr>
                </a:tc>
              </a:tr>
              <a:tr h="1000760">
                <a:tc>
                  <a:txBody>
                    <a:bodyPr vert="horz"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5pPr>
                    </a:lstStyle>
                    <a:p>
                      <a:pPr marL="0" lvl="0" indent="0" algn="ctr">
                        <a:spcBef>
                          <a:spcPct val="0"/>
                        </a:spcBef>
                        <a:buNone/>
                      </a:pPr>
                      <a:r>
                        <a:rPr lang="zh-CN" altLang="en-US" sz="2000" b="0">
                          <a:latin typeface="楷体" panose="02010609060101010101" charset="-122"/>
                          <a:ea typeface="楷体" panose="02010609060101010101" charset="-122"/>
                          <a:cs typeface="楷体" panose="02010609060101010101" charset="-122"/>
                        </a:rPr>
                        <a:t>从“地”</a:t>
                      </a:r>
                    </a:p>
                    <a:p>
                      <a:pPr marL="0" lvl="0" indent="0" algn="ctr" eaLnBrk="0" hangingPunct="0">
                        <a:spcBef>
                          <a:spcPct val="0"/>
                        </a:spcBef>
                        <a:buNone/>
                      </a:pPr>
                      <a:r>
                        <a:rPr lang="zh-CN" altLang="en-US" sz="2000" b="0">
                          <a:latin typeface="楷体" panose="02010609060101010101" charset="-122"/>
                          <a:ea typeface="楷体" panose="02010609060101010101" charset="-122"/>
                          <a:cs typeface="楷体" panose="02010609060101010101" charset="-122"/>
                        </a:rPr>
                        <a:t>的角度</a:t>
                      </a:r>
                    </a:p>
                  </a:txBody>
                  <a:tcPr anchor="ctr">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5pPr>
                    </a:lstStyle>
                    <a:p>
                      <a:pPr marL="0" lvl="0" indent="0">
                        <a:spcBef>
                          <a:spcPct val="0"/>
                        </a:spcBef>
                        <a:buNone/>
                      </a:pPr>
                      <a:r>
                        <a:rPr lang="zh-CN" altLang="en-US" sz="2000" b="0">
                          <a:latin typeface="楷体" panose="02010609060101010101" charset="-122"/>
                          <a:ea typeface="楷体" panose="02010609060101010101" charset="-122"/>
                          <a:cs typeface="楷体" panose="02010609060101010101" charset="-122"/>
                        </a:rPr>
                        <a:t>在全文中找寻人物活动的所有场所，“前院子一片</a:t>
                      </a:r>
                      <a:r>
                        <a:rPr lang="en-US" altLang="zh-CN" sz="2000" b="0">
                          <a:latin typeface="楷体" panose="02010609060101010101" charset="-122"/>
                          <a:ea typeface="楷体" panose="02010609060101010101" charset="-122"/>
                          <a:cs typeface="楷体" panose="02010609060101010101" charset="-122"/>
                        </a:rPr>
                        <a:t>……”“</a:t>
                      </a:r>
                      <a:r>
                        <a:rPr lang="zh-CN" altLang="en-US" sz="2000" b="0">
                          <a:latin typeface="楷体" panose="02010609060101010101" charset="-122"/>
                          <a:ea typeface="楷体" panose="02010609060101010101" charset="-122"/>
                          <a:cs typeface="楷体" panose="02010609060101010101" charset="-122"/>
                        </a:rPr>
                        <a:t>后院地上的草还带着露珠儿</a:t>
                      </a:r>
                      <a:r>
                        <a:rPr lang="en-US" altLang="zh-CN" sz="2000" b="0">
                          <a:latin typeface="楷体" panose="02010609060101010101" charset="-122"/>
                          <a:ea typeface="楷体" panose="02010609060101010101" charset="-122"/>
                          <a:cs typeface="楷体" panose="02010609060101010101" charset="-122"/>
                        </a:rPr>
                        <a:t>……”“</a:t>
                      </a:r>
                      <a:r>
                        <a:rPr lang="zh-CN" altLang="en-US" sz="2000" b="0">
                          <a:latin typeface="楷体" panose="02010609060101010101" charset="-122"/>
                          <a:ea typeface="楷体" panose="02010609060101010101" charset="-122"/>
                          <a:cs typeface="楷体" panose="02010609060101010101" charset="-122"/>
                        </a:rPr>
                        <a:t>爸爸早躲进书房去了”，家里有书房和前后院，说明</a:t>
                      </a:r>
                      <a:r>
                        <a:rPr lang="en-US" altLang="zh-CN" sz="2000" b="0">
                          <a:latin typeface="楷体" panose="02010609060101010101" charset="-122"/>
                          <a:ea typeface="楷体" panose="02010609060101010101" charset="-122"/>
                          <a:cs typeface="楷体" panose="02010609060101010101" charset="-122"/>
                        </a:rPr>
                        <a:t>_____________</a:t>
                      </a:r>
                      <a:r>
                        <a:rPr lang="zh-CN" altLang="en-US" sz="2000" b="0">
                          <a:latin typeface="楷体" panose="02010609060101010101" charset="-122"/>
                          <a:ea typeface="楷体" panose="02010609060101010101" charset="-122"/>
                          <a:cs typeface="楷体" panose="02010609060101010101" charset="-122"/>
                        </a:rPr>
                        <a:t>；而爸爸的书房、七叔叔教的大学堂、戏园等又说明</a:t>
                      </a:r>
                      <a:r>
                        <a:rPr lang="en-US" altLang="zh-CN" sz="2000" b="0">
                          <a:latin typeface="楷体" panose="02010609060101010101" charset="-122"/>
                          <a:ea typeface="楷体" panose="02010609060101010101" charset="-122"/>
                          <a:cs typeface="楷体" panose="02010609060101010101" charset="-122"/>
                        </a:rPr>
                        <a:t>______________</a:t>
                      </a:r>
                      <a:r>
                        <a:rPr lang="zh-CN" altLang="en-US" sz="2000" b="0">
                          <a:latin typeface="楷体" panose="02010609060101010101" charset="-122"/>
                          <a:ea typeface="楷体" panose="02010609060101010101" charset="-122"/>
                          <a:cs typeface="楷体" panose="02010609060101010101" charset="-122"/>
                        </a:rPr>
                        <a:t>。</a:t>
                      </a:r>
                    </a:p>
                  </a:txBody>
                  <a:tcPr anchor="ctr">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157749" name="矩形 157748" title=""/>
          <p:cNvSpPr/>
          <p:nvPr/>
        </p:nvSpPr>
        <p:spPr>
          <a:xfrm>
            <a:off x="9686925" y="1886585"/>
            <a:ext cx="1706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经济状况良好</a:t>
            </a:r>
          </a:p>
        </p:txBody>
      </p:sp>
      <p:sp>
        <p:nvSpPr>
          <p:cNvPr id="157750" name="矩形 157749" title=""/>
          <p:cNvSpPr/>
          <p:nvPr/>
        </p:nvSpPr>
        <p:spPr>
          <a:xfrm>
            <a:off x="7979410" y="2199005"/>
            <a:ext cx="1706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文化氛围浓厚</a:t>
            </a:r>
          </a:p>
        </p:txBody>
      </p:sp>
      <p:graphicFrame>
        <p:nvGraphicFramePr>
          <p:cNvPr id="156696" name="表格 156695" title=""/>
          <p:cNvGraphicFramePr>
            <a:graphicFrameLocks noGrp="1"/>
          </p:cNvGraphicFramePr>
          <p:nvPr>
            <p:custDataLst>
              <p:tags r:id="rId8"/>
            </p:custDataLst>
          </p:nvPr>
        </p:nvGraphicFramePr>
        <p:xfrm>
          <a:off x="620395" y="2630805"/>
          <a:ext cx="10969625" cy="2225040"/>
        </p:xfrm>
        <a:graphic>
          <a:graphicData uri="http://schemas.openxmlformats.org/drawingml/2006/table">
            <a:tbl>
              <a:tblPr/>
              <a:tblGrid>
                <a:gridCol w="1625600"/>
                <a:gridCol w="9344025"/>
              </a:tblGrid>
              <a:tr h="2225040">
                <a:tc>
                  <a:txBody>
                    <a:bodyPr vert="horz"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5pPr>
                    </a:lstStyle>
                    <a:p>
                      <a:pPr marL="0" lvl="0" algn="ctr">
                        <a:buNone/>
                      </a:pPr>
                      <a:r>
                        <a:rPr lang="zh-CN" altLang="en-US" sz="2000">
                          <a:latin typeface="楷体" panose="02010609060101010101" charset="-122"/>
                          <a:ea typeface="楷体" panose="02010609060101010101" charset="-122"/>
                          <a:cs typeface="楷体" panose="02010609060101010101" charset="-122"/>
                        </a:rPr>
                        <a:t>从“人”</a:t>
                      </a:r>
                    </a:p>
                    <a:p>
                      <a:pPr marL="0" lvl="0" algn="ctr">
                        <a:buNone/>
                      </a:pPr>
                      <a:r>
                        <a:rPr lang="zh-CN" altLang="en-US" sz="2000">
                          <a:latin typeface="楷体" panose="02010609060101010101" charset="-122"/>
                          <a:ea typeface="楷体" panose="02010609060101010101" charset="-122"/>
                          <a:cs typeface="楷体" panose="02010609060101010101" charset="-122"/>
                        </a:rPr>
                        <a:t>的角度</a:t>
                      </a:r>
                    </a:p>
                  </a:txBody>
                  <a:tcPr anchor="ctr">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itchFamily="34" charset="0"/>
                          <a:ea typeface="宋体" panose="02010600030101010101" pitchFamily="2" charset="-122"/>
                        </a:defRPr>
                      </a:lvl5pPr>
                    </a:lstStyle>
                    <a:p>
                      <a:pPr marL="0" lvl="0" algn="l">
                        <a:spcBef>
                          <a:spcPct val="0"/>
                        </a:spcBef>
                        <a:buNone/>
                      </a:pPr>
                      <a:r>
                        <a:rPr lang="zh-CN" altLang="en-US" sz="2000">
                          <a:latin typeface="楷体" panose="02010609060101010101" charset="-122"/>
                          <a:ea typeface="楷体" panose="02010609060101010101" charset="-122"/>
                          <a:cs typeface="楷体" panose="02010609060101010101" charset="-122"/>
                        </a:rPr>
                        <a:t>①“王厨子此时正走过，他说：‘少爷们，那野猫黑夜不出来的，明儿早上它来了，我替你们狠狠地打它一顿吧。’”“那野猫好像有了身子，不要太打狠了，吓吓它就算了”说明母亲______。</a:t>
                      </a:r>
                    </a:p>
                    <a:p>
                      <a:pPr marL="0" lvl="0" algn="l">
                        <a:spcBef>
                          <a:spcPct val="0"/>
                        </a:spcBef>
                        <a:buNone/>
                      </a:pPr>
                      <a:r>
                        <a:rPr lang="zh-CN" altLang="en-US" sz="2000">
                          <a:latin typeface="楷体" panose="02010609060101010101" charset="-122"/>
                          <a:ea typeface="楷体" panose="02010609060101010101" charset="-122"/>
                          <a:cs typeface="楷体" panose="02010609060101010101" charset="-122"/>
                        </a:rPr>
                        <a:t>②“妈低声吩咐厨子”，说明_____关系融洽。</a:t>
                      </a:r>
                    </a:p>
                    <a:p>
                      <a:pPr marL="0" lvl="0" algn="l">
                        <a:spcBef>
                          <a:spcPct val="0"/>
                        </a:spcBef>
                        <a:buNone/>
                      </a:pPr>
                      <a:r>
                        <a:rPr lang="zh-CN" altLang="en-US" sz="2000">
                          <a:latin typeface="楷体" panose="02010609060101010101" charset="-122"/>
                          <a:ea typeface="楷体" panose="02010609060101010101" charset="-122"/>
                          <a:cs typeface="楷体" panose="02010609060101010101" charset="-122"/>
                        </a:rPr>
                        <a:t>③从文中小哥儿俩的言行看，小哥儿俩之间________。</a:t>
                      </a:r>
                    </a:p>
                    <a:p>
                      <a:pPr marL="0" lvl="0" algn="l">
                        <a:spcBef>
                          <a:spcPct val="0"/>
                        </a:spcBef>
                        <a:buNone/>
                      </a:pPr>
                      <a:r>
                        <a:rPr lang="zh-CN" altLang="en-US" sz="2000">
                          <a:latin typeface="楷体" panose="02010609060101010101" charset="-122"/>
                          <a:ea typeface="楷体" panose="02010609060101010101" charset="-122"/>
                          <a:cs typeface="楷体" panose="02010609060101010101" charset="-122"/>
                        </a:rPr>
                        <a:t>④“饭后爸爸同叔叔要去听戏，因为昨天已经答应带孩子们一块去的，于是就雇了三辆人力车上戏园去了”，说明尊重_____，注重______。</a:t>
                      </a:r>
                    </a:p>
                  </a:txBody>
                  <a:tcPr anchor="ctr">
                    <a:lnL w="19050" cap="flat" cmpd="sng">
                      <a:solidFill>
                        <a:schemeClr val="tx1"/>
                      </a:solidFill>
                      <a:prstDash val="solid"/>
                      <a:headEnd type="none" w="med" len="med"/>
                      <a:tailEnd type="none" w="med" len="med"/>
                    </a:lnL>
                    <a:lnR w="19050" cap="flat" cmpd="sng">
                      <a:solidFill>
                        <a:schemeClr val="tx1"/>
                      </a:solidFill>
                      <a:prstDash val="solid"/>
                      <a:headEnd type="none" w="med" len="med"/>
                      <a:tailEnd type="none" w="med" len="med"/>
                    </a:lnR>
                    <a:lnT w="19050" cap="flat" cmpd="sng">
                      <a:solidFill>
                        <a:schemeClr val="tx1"/>
                      </a:solidFill>
                      <a:prstDash val="solid"/>
                      <a:headEnd type="none" w="med" len="med"/>
                      <a:tailEnd type="none" w="med" len="med"/>
                    </a:lnT>
                    <a:lnB w="19050"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156698" name="矩形 156697" title=""/>
          <p:cNvSpPr/>
          <p:nvPr/>
        </p:nvSpPr>
        <p:spPr>
          <a:xfrm>
            <a:off x="4286250" y="3209290"/>
            <a:ext cx="944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有爱心</a:t>
            </a:r>
          </a:p>
        </p:txBody>
      </p:sp>
      <p:sp>
        <p:nvSpPr>
          <p:cNvPr id="156699" name="矩形 156698" title=""/>
          <p:cNvSpPr/>
          <p:nvPr/>
        </p:nvSpPr>
        <p:spPr>
          <a:xfrm>
            <a:off x="5638800" y="3524250"/>
            <a:ext cx="690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主仆</a:t>
            </a:r>
          </a:p>
        </p:txBody>
      </p:sp>
      <p:sp>
        <p:nvSpPr>
          <p:cNvPr id="156700" name="矩形 156699" title=""/>
          <p:cNvSpPr/>
          <p:nvPr/>
        </p:nvSpPr>
        <p:spPr>
          <a:xfrm>
            <a:off x="7179945" y="3813810"/>
            <a:ext cx="944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很友爱</a:t>
            </a:r>
          </a:p>
        </p:txBody>
      </p:sp>
      <p:sp>
        <p:nvSpPr>
          <p:cNvPr id="156701" name="矩形 156700" title=""/>
          <p:cNvSpPr/>
          <p:nvPr/>
        </p:nvSpPr>
        <p:spPr>
          <a:xfrm>
            <a:off x="6412865" y="4439920"/>
            <a:ext cx="690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孩子</a:t>
            </a:r>
          </a:p>
        </p:txBody>
      </p:sp>
      <p:sp>
        <p:nvSpPr>
          <p:cNvPr id="156702" name="矩形 156701" title=""/>
          <p:cNvSpPr/>
          <p:nvPr/>
        </p:nvSpPr>
        <p:spPr>
          <a:xfrm>
            <a:off x="7870825" y="4436110"/>
            <a:ext cx="690880" cy="398780"/>
          </a:xfrm>
          <a:prstGeom prst="rect">
            <a:avLst/>
          </a:prstGeom>
          <a:noFill/>
          <a:ln w="9525">
            <a:noFill/>
          </a:ln>
        </p:spPr>
        <p:txBody>
          <a:bodyPr wrap="non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solidFill>
                  <a:srgbClr val="FF0000"/>
                </a:solidFill>
                <a:latin typeface="黑体" panose="02010609060101010101" charset="-122"/>
                <a:ea typeface="黑体" panose="02010609060101010101" charset="-122"/>
                <a:cs typeface="Times New Roman" panose="02020603050405020304" charset="0"/>
              </a:rPr>
              <a:t>教育</a:t>
            </a:r>
          </a:p>
        </p:txBody>
      </p:sp>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1577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1577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15775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nodeType="clickEffect">
                                  <p:stCondLst>
                                    <p:cond delay="0"/>
                                  </p:stCondLst>
                                  <p:childTnLst>
                                    <p:set>
                                      <p:cBhvr>
                                        <p:cTn id="26" dur="1" fill="hold">
                                          <p:stCondLst>
                                            <p:cond delay="0"/>
                                          </p:stCondLst>
                                        </p:cTn>
                                        <p:tgtEl>
                                          <p:spTgt spid="15669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dur="1" fill="hold" grpId="0" nodeType="clickEffect">
                                  <p:stCondLst>
                                    <p:cond delay="0"/>
                                  </p:stCondLst>
                                  <p:childTnLst>
                                    <p:set>
                                      <p:cBhvr>
                                        <p:cTn id="30" dur="1" fill="hold">
                                          <p:stCondLst>
                                            <p:cond delay="0"/>
                                          </p:stCondLst>
                                        </p:cTn>
                                        <p:tgtEl>
                                          <p:spTgt spid="15669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dur="1" fill="hold" grpId="0" nodeType="clickEffect">
                                  <p:stCondLst>
                                    <p:cond delay="0"/>
                                  </p:stCondLst>
                                  <p:childTnLst>
                                    <p:set>
                                      <p:cBhvr>
                                        <p:cTn id="34" dur="1" fill="hold">
                                          <p:stCondLst>
                                            <p:cond delay="0"/>
                                          </p:stCondLst>
                                        </p:cTn>
                                        <p:tgtEl>
                                          <p:spTgt spid="15669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dur="1" fill="hold" grpId="0" nodeType="clickEffect">
                                  <p:stCondLst>
                                    <p:cond delay="0"/>
                                  </p:stCondLst>
                                  <p:childTnLst>
                                    <p:set>
                                      <p:cBhvr>
                                        <p:cTn id="38" dur="1" fill="hold">
                                          <p:stCondLst>
                                            <p:cond delay="0"/>
                                          </p:stCondLst>
                                        </p:cTn>
                                        <p:tgtEl>
                                          <p:spTgt spid="15670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dur="1" fill="hold" grpId="0" nodeType="clickEffect">
                                  <p:stCondLst>
                                    <p:cond delay="0"/>
                                  </p:stCondLst>
                                  <p:childTnLst>
                                    <p:set>
                                      <p:cBhvr>
                                        <p:cTn id="42" dur="1" fill="hold">
                                          <p:stCondLst>
                                            <p:cond delay="0"/>
                                          </p:stCondLst>
                                        </p:cTn>
                                        <p:tgtEl>
                                          <p:spTgt spid="15670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dur="1" fill="hold" grpId="0" nodeType="clickEffect">
                                  <p:stCondLst>
                                    <p:cond delay="0"/>
                                  </p:stCondLst>
                                  <p:childTnLst>
                                    <p:set>
                                      <p:cBhvr>
                                        <p:cTn id="46" dur="1" fill="hold">
                                          <p:stCondLst>
                                            <p:cond delay="0"/>
                                          </p:stCondLst>
                                        </p:cTn>
                                        <p:tgtEl>
                                          <p:spTgt spid="15670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dur="1" fill="hold" grpId="0" nodeType="click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dur="1" fill="hold" grpId="0" nodeType="clickEffect">
                                  <p:stCondLst>
                                    <p:cond delay="0"/>
                                  </p:stCondLst>
                                  <p:childTnLst>
                                    <p:set>
                                      <p:cBhvr>
                                        <p:cTn id="5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dur="1" fill="hold" grpId="0" nodeType="clickEffect">
                                  <p:stCondLst>
                                    <p:cond delay="0"/>
                                  </p:stCondLst>
                                  <p:childTnLst>
                                    <p:set>
                                      <p:cBhvr>
                                        <p:cTn id="5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9" grpId="0"/>
      <p:bldP spid="10" grpId="0"/>
      <p:bldP spid="157749" grpId="0"/>
      <p:bldP spid="157750" grpId="0"/>
      <p:bldP spid="156698" grpId="0"/>
      <p:bldP spid="156699" grpId="0"/>
      <p:bldP spid="156700" grpId="0"/>
      <p:bldP spid="156701" grpId="0"/>
      <p:bldP spid="156702"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图片 6" title=""/>
          <p:cNvPicPr>
            <a:picLocks noChangeAspect="1"/>
          </p:cNvPicPr>
          <p:nvPr>
            <p:custDataLst>
              <p:tags r:id="rId4"/>
            </p:custDataLst>
          </p:nvPr>
        </p:nvPicPr>
        <p:blipFill>
          <a:blip r:embed="rId3"/>
          <a:stretch>
            <a:fillRect/>
          </a:stretch>
        </p:blipFill>
        <p:spPr>
          <a:xfrm>
            <a:off x="276225" y="291465"/>
            <a:ext cx="1035050" cy="1127760"/>
          </a:xfrm>
          <a:prstGeom prst="rect">
            <a:avLst/>
          </a:prstGeom>
        </p:spPr>
      </p:pic>
      <p:pic>
        <p:nvPicPr>
          <p:cNvPr id="8" name="图片 7" title=""/>
          <p:cNvPicPr>
            <a:picLocks noChangeAspect="1"/>
          </p:cNvPicPr>
          <p:nvPr>
            <p:custDataLst>
              <p:tags r:id="rId6"/>
            </p:custDataLst>
          </p:nvPr>
        </p:nvPicPr>
        <p:blipFill>
          <a:blip r:embed="rId5"/>
          <a:stretch>
            <a:fillRect/>
          </a:stretch>
        </p:blipFill>
        <p:spPr>
          <a:xfrm>
            <a:off x="10859135" y="5424170"/>
            <a:ext cx="1045210" cy="1144270"/>
          </a:xfrm>
          <a:prstGeom prst="rect">
            <a:avLst/>
          </a:prstGeom>
        </p:spPr>
      </p:pic>
      <p:graphicFrame>
        <p:nvGraphicFramePr>
          <p:cNvPr id="4" name="表格 3" title=""/>
          <p:cNvGraphicFramePr>
            <a:graphicFrameLocks noGrp="1"/>
          </p:cNvGraphicFramePr>
          <p:nvPr/>
        </p:nvGraphicFramePr>
        <p:xfrm>
          <a:off x="367180" y="1614299"/>
          <a:ext cx="11461451" cy="2594610"/>
        </p:xfrm>
        <a:graphic>
          <a:graphicData uri="http://schemas.openxmlformats.org/drawingml/2006/table">
            <a:tbl>
              <a:tblPr/>
              <a:tblGrid>
                <a:gridCol w="1621155"/>
                <a:gridCol w="5330825"/>
                <a:gridCol w="4509471"/>
              </a:tblGrid>
              <a:tr h="544195">
                <a:tc>
                  <a:txBody>
                    <a:bodyPr vert="horz" wrap="square"/>
                    <a:lstStyle/>
                    <a:p>
                      <a:pPr algn="ctr">
                        <a:lnSpc>
                          <a:spcPct val="100000"/>
                        </a:lnSpc>
                        <a:spcAft>
                          <a:spcPct val="0"/>
                        </a:spcAft>
                        <a:buClrTx/>
                        <a:buSzTx/>
                        <a:buFontTx/>
                      </a:pPr>
                      <a:r>
                        <a:rPr lang="zh-CN" sz="2600" b="1" kern="100">
                          <a:effectLst/>
                          <a:latin typeface="楷体" panose="02010609060101010101" charset="-122"/>
                          <a:ea typeface="楷体" panose="02010609060101010101" charset="-122"/>
                          <a:cs typeface="Times New Roman" panose="02020603050405020304" charset="0"/>
                        </a:rPr>
                        <a:t>题干问法</a:t>
                      </a:r>
                    </a:p>
                  </a:txBody>
                  <a:tcPr marL="66602" marR="666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spcAft>
                          <a:spcPct val="0"/>
                        </a:spcAft>
                        <a:buClrTx/>
                        <a:buSzTx/>
                        <a:buFontTx/>
                      </a:pPr>
                      <a:r>
                        <a:rPr lang="zh-CN" sz="2600" b="1" kern="100">
                          <a:effectLst/>
                          <a:latin typeface="楷体" panose="02010609060101010101" charset="-122"/>
                          <a:ea typeface="楷体" panose="02010609060101010101" charset="-122"/>
                          <a:cs typeface="Times New Roman" panose="02020603050405020304" charset="0"/>
                        </a:rPr>
                        <a:t>样式呈现</a:t>
                      </a:r>
                    </a:p>
                  </a:txBody>
                  <a:tcPr marL="66602" marR="666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spcAft>
                          <a:spcPct val="0"/>
                        </a:spcAft>
                        <a:buClrTx/>
                        <a:buSzTx/>
                        <a:buFontTx/>
                      </a:pPr>
                      <a:r>
                        <a:rPr lang="zh-CN" sz="2600" b="1" kern="100">
                          <a:effectLst/>
                          <a:latin typeface="楷体" panose="02010609060101010101" charset="-122"/>
                          <a:ea typeface="楷体" panose="02010609060101010101" charset="-122"/>
                          <a:cs typeface="Times New Roman" panose="02020603050405020304" charset="0"/>
                        </a:rPr>
                        <a:t>题型特点</a:t>
                      </a:r>
                    </a:p>
                  </a:txBody>
                  <a:tcPr marL="66602" marR="666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0415">
                <a:tc>
                  <a:txBody>
                    <a:bodyPr vert="horz" wrap="square"/>
                    <a:lstStyle/>
                    <a:p>
                      <a:pPr algn="ctr">
                        <a:lnSpc>
                          <a:spcPct val="150000"/>
                        </a:lnSpc>
                        <a:spcAft>
                          <a:spcPct val="0"/>
                        </a:spcAft>
                      </a:pPr>
                      <a:r>
                        <a:rPr lang="zh-CN" sz="2400" kern="100">
                          <a:effectLst/>
                          <a:latin typeface="楷体" panose="02010609060101010101" charset="-122"/>
                          <a:ea typeface="楷体" panose="02010609060101010101" charset="-122"/>
                          <a:cs typeface="Times New Roman" panose="02020603050405020304" charset="0"/>
                        </a:rPr>
                        <a:t>常规问</a:t>
                      </a:r>
                    </a:p>
                  </a:txBody>
                  <a:tcPr marL="66602" marR="666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indent="0" algn="l" fontAlgn="auto">
                        <a:lnSpc>
                          <a:spcPct val="120000"/>
                        </a:lnSpc>
                        <a:spcAft>
                          <a:spcPct val="0"/>
                        </a:spcAft>
                      </a:pPr>
                      <a:r>
                        <a:rPr lang="en-US" sz="2400" kern="100">
                          <a:effectLst/>
                          <a:latin typeface="楷体" panose="02010609060101010101" charset="-122"/>
                          <a:ea typeface="楷体" panose="02010609060101010101" charset="-122"/>
                          <a:cs typeface="楷体" panose="02010609060101010101" charset="-122"/>
                        </a:rPr>
                        <a:t>1.</a:t>
                      </a:r>
                      <a:r>
                        <a:rPr lang="en-US" sz="2400" b="1" kern="100">
                          <a:effectLst/>
                          <a:latin typeface="楷体" panose="02010609060101010101" charset="-122"/>
                          <a:ea typeface="楷体" panose="02010609060101010101" charset="-122"/>
                          <a:cs typeface="楷体" panose="02010609060101010101" charset="-122"/>
                        </a:rPr>
                        <a:t>(2010</a:t>
                      </a:r>
                      <a:r>
                        <a:rPr lang="zh-CN" sz="2400" b="1" kern="100">
                          <a:effectLst/>
                          <a:latin typeface="楷体" panose="02010609060101010101" charset="-122"/>
                          <a:ea typeface="楷体" panose="02010609060101010101" charset="-122"/>
                          <a:cs typeface="楷体" panose="02010609060101010101" charset="-122"/>
                          <a:sym typeface="+mn-ea"/>
                        </a:rPr>
                        <a:t>·</a:t>
                      </a:r>
                      <a:r>
                        <a:rPr lang="zh-CN" sz="2400" b="1" kern="100">
                          <a:effectLst/>
                          <a:latin typeface="楷体" panose="02010609060101010101" charset="-122"/>
                          <a:ea typeface="楷体" panose="02010609060101010101" charset="-122"/>
                          <a:cs typeface="楷体" panose="02010609060101010101" charset="-122"/>
                        </a:rPr>
                        <a:t>安徽卷</a:t>
                      </a:r>
                      <a:r>
                        <a:rPr lang="en-US" sz="2400" b="1" kern="100">
                          <a:effectLst/>
                          <a:latin typeface="楷体" panose="02010609060101010101" charset="-122"/>
                          <a:ea typeface="楷体" panose="02010609060101010101" charset="-122"/>
                          <a:cs typeface="楷体" panose="02010609060101010101" charset="-122"/>
                        </a:rPr>
                        <a:t>)</a:t>
                      </a:r>
                      <a:r>
                        <a:rPr lang="zh-CN" sz="2400" kern="100">
                          <a:effectLst/>
                          <a:latin typeface="楷体" panose="02010609060101010101" charset="-122"/>
                          <a:ea typeface="楷体" panose="02010609060101010101" charset="-122"/>
                          <a:cs typeface="楷体" panose="02010609060101010101" charset="-122"/>
                        </a:rPr>
                        <a:t>请对小说画线处景物描写的特点和作用作简要分析。</a:t>
                      </a:r>
                    </a:p>
                    <a:p>
                      <a:pPr indent="0" algn="l" fontAlgn="auto">
                        <a:lnSpc>
                          <a:spcPct val="120000"/>
                        </a:lnSpc>
                        <a:spcAft>
                          <a:spcPct val="0"/>
                        </a:spcAft>
                      </a:pPr>
                      <a:r>
                        <a:rPr lang="en-US" sz="2400" kern="100">
                          <a:effectLst/>
                          <a:latin typeface="楷体" panose="02010609060101010101" charset="-122"/>
                          <a:ea typeface="楷体" panose="02010609060101010101" charset="-122"/>
                          <a:cs typeface="楷体" panose="02010609060101010101" charset="-122"/>
                        </a:rPr>
                        <a:t>2.</a:t>
                      </a:r>
                      <a:r>
                        <a:rPr lang="en-US" sz="2400" b="1" kern="100">
                          <a:effectLst/>
                          <a:latin typeface="楷体" panose="02010609060101010101" charset="-122"/>
                          <a:ea typeface="楷体" panose="02010609060101010101" charset="-122"/>
                          <a:cs typeface="楷体" panose="02010609060101010101" charset="-122"/>
                        </a:rPr>
                        <a:t>(2018</a:t>
                      </a:r>
                      <a:r>
                        <a:rPr lang="zh-CN" sz="2400" b="1" kern="100">
                          <a:effectLst/>
                          <a:latin typeface="楷体" panose="02010609060101010101" charset="-122"/>
                          <a:ea typeface="楷体" panose="02010609060101010101" charset="-122"/>
                          <a:cs typeface="楷体" panose="02010609060101010101" charset="-122"/>
                          <a:sym typeface="+mn-ea"/>
                        </a:rPr>
                        <a:t>·</a:t>
                      </a:r>
                      <a:r>
                        <a:rPr lang="zh-CN" sz="2400" b="1" kern="100">
                          <a:effectLst/>
                          <a:latin typeface="楷体" panose="02010609060101010101" charset="-122"/>
                          <a:ea typeface="楷体" panose="02010609060101010101" charset="-122"/>
                          <a:cs typeface="楷体" panose="02010609060101010101" charset="-122"/>
                        </a:rPr>
                        <a:t>江苏卷</a:t>
                      </a:r>
                      <a:r>
                        <a:rPr lang="en-US" sz="2400" b="1" kern="100">
                          <a:effectLst/>
                          <a:latin typeface="楷体" panose="02010609060101010101" charset="-122"/>
                          <a:ea typeface="楷体" panose="02010609060101010101" charset="-122"/>
                          <a:cs typeface="楷体" panose="02010609060101010101" charset="-122"/>
                        </a:rPr>
                        <a:t>)</a:t>
                      </a:r>
                      <a:r>
                        <a:rPr lang="zh-CN" sz="2400" kern="100">
                          <a:effectLst/>
                          <a:latin typeface="楷体" panose="02010609060101010101" charset="-122"/>
                          <a:ea typeface="楷体" panose="02010609060101010101" charset="-122"/>
                          <a:cs typeface="楷体" panose="02010609060101010101" charset="-122"/>
                        </a:rPr>
                        <a:t>小哥儿俩是在什么样的家庭环境中成长的？请简要分析。</a:t>
                      </a:r>
                    </a:p>
                  </a:txBody>
                  <a:tcPr marL="66602" marR="666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indent="0" algn="l" fontAlgn="auto">
                        <a:lnSpc>
                          <a:spcPct val="120000"/>
                        </a:lnSpc>
                        <a:spcAft>
                          <a:spcPct val="0"/>
                        </a:spcAft>
                        <a:buClrTx/>
                        <a:buSzTx/>
                        <a:buNone/>
                      </a:pPr>
                      <a:r>
                        <a:rPr lang="en-US" sz="2400" kern="100">
                          <a:effectLst/>
                          <a:latin typeface="楷体" panose="02010609060101010101" charset="-122"/>
                          <a:ea typeface="楷体" panose="02010609060101010101" charset="-122"/>
                          <a:cs typeface="楷体" panose="02010609060101010101" charset="-122"/>
                        </a:rPr>
                        <a:t>题干中往往有“概括” “分析”等作答动词和“景物”“环境”等表示答题方向的名词</a:t>
                      </a:r>
                    </a:p>
                  </a:txBody>
                  <a:tcPr marL="66602" marR="666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表格 2" title=""/>
          <p:cNvGraphicFramePr>
            <a:graphicFrameLocks noGrp="1"/>
          </p:cNvGraphicFramePr>
          <p:nvPr/>
        </p:nvGraphicFramePr>
        <p:xfrm>
          <a:off x="366758" y="4209415"/>
          <a:ext cx="11464290" cy="2014220"/>
        </p:xfrm>
        <a:graphic>
          <a:graphicData uri="http://schemas.openxmlformats.org/drawingml/2006/table">
            <a:tbl>
              <a:tblPr/>
              <a:tblGrid>
                <a:gridCol w="1624965"/>
                <a:gridCol w="5335270"/>
                <a:gridCol w="4504055"/>
              </a:tblGrid>
              <a:tr h="2014220">
                <a:tc>
                  <a:txBody>
                    <a:bodyPr vert="horz" wrap="square"/>
                    <a:lstStyle/>
                    <a:p>
                      <a:pPr algn="ctr">
                        <a:lnSpc>
                          <a:spcPct val="150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rPr>
                        <a:t>创新问</a:t>
                      </a:r>
                    </a:p>
                    <a:p>
                      <a:pPr algn="ctr">
                        <a:lnSpc>
                          <a:spcPct val="150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rPr>
                        <a:t>(变式问)</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indent="0" algn="l" fontAlgn="auto">
                        <a:lnSpc>
                          <a:spcPct val="120000"/>
                        </a:lnSpc>
                        <a:spcAft>
                          <a:spcPct val="0"/>
                        </a:spcAft>
                        <a:buClrTx/>
                        <a:buSzTx/>
                        <a:buFontTx/>
                        <a:buNone/>
                      </a:pPr>
                      <a:r>
                        <a:rPr lang="zh-CN" sz="2400" kern="100">
                          <a:effectLst/>
                          <a:latin typeface="楷体" panose="02010609060101010101" charset="-122"/>
                          <a:ea typeface="楷体" panose="02010609060101010101" charset="-122"/>
                          <a:cs typeface="楷体" panose="02010609060101010101" charset="-122"/>
                        </a:rPr>
                        <a:t>1.</a:t>
                      </a:r>
                      <a:r>
                        <a:rPr lang="zh-CN" sz="2400" b="1" kern="100">
                          <a:effectLst/>
                          <a:latin typeface="楷体" panose="02010609060101010101" charset="-122"/>
                          <a:ea typeface="楷体" panose="02010609060101010101" charset="-122"/>
                          <a:cs typeface="楷体" panose="02010609060101010101" charset="-122"/>
                        </a:rPr>
                        <a:t>(</a:t>
                      </a:r>
                      <a:r>
                        <a:rPr lang="en-US" altLang="zh-CN" sz="2400" b="1" kern="100">
                          <a:effectLst/>
                          <a:latin typeface="楷体" panose="02010609060101010101" charset="-122"/>
                          <a:ea typeface="楷体" panose="02010609060101010101" charset="-122"/>
                          <a:cs typeface="楷体" panose="02010609060101010101" charset="-122"/>
                        </a:rPr>
                        <a:t>2014</a:t>
                      </a:r>
                      <a:r>
                        <a:rPr lang="zh-CN" sz="2400" b="1" kern="100">
                          <a:effectLst/>
                          <a:latin typeface="楷体" panose="02010609060101010101" charset="-122"/>
                          <a:ea typeface="楷体" panose="02010609060101010101" charset="-122"/>
                          <a:cs typeface="楷体" panose="02010609060101010101" charset="-122"/>
                          <a:sym typeface="+mn-ea"/>
                        </a:rPr>
                        <a:t>·</a:t>
                      </a:r>
                      <a:r>
                        <a:rPr lang="zh-CN" sz="2400" b="1" kern="100">
                          <a:effectLst/>
                          <a:latin typeface="楷体" panose="02010609060101010101" charset="-122"/>
                          <a:ea typeface="楷体" panose="02010609060101010101" charset="-122"/>
                          <a:cs typeface="楷体" panose="02010609060101010101" charset="-122"/>
                        </a:rPr>
                        <a:t>江苏卷)</a:t>
                      </a:r>
                      <a:r>
                        <a:rPr lang="zh-CN" sz="2400" kern="100">
                          <a:effectLst/>
                          <a:latin typeface="楷体" panose="02010609060101010101" charset="-122"/>
                          <a:ea typeface="楷体" panose="02010609060101010101" charset="-122"/>
                          <a:cs typeface="楷体" panose="02010609060101010101" charset="-122"/>
                        </a:rPr>
                        <a:t>第六段中对安娜周围人的描写，具有什么特点和作用？</a:t>
                      </a:r>
                    </a:p>
                    <a:p>
                      <a:pPr indent="0" algn="l" fontAlgn="auto">
                        <a:lnSpc>
                          <a:spcPct val="120000"/>
                        </a:lnSpc>
                        <a:spcAft>
                          <a:spcPct val="0"/>
                        </a:spcAft>
                        <a:buClrTx/>
                        <a:buSzTx/>
                        <a:buFontTx/>
                        <a:buNone/>
                      </a:pPr>
                      <a:r>
                        <a:rPr lang="zh-CN" sz="2400" kern="100">
                          <a:effectLst/>
                          <a:latin typeface="楷体" panose="02010609060101010101" charset="-122"/>
                          <a:ea typeface="楷体" panose="02010609060101010101" charset="-122"/>
                          <a:cs typeface="楷体" panose="02010609060101010101" charset="-122"/>
                        </a:rPr>
                        <a:t>2.</a:t>
                      </a:r>
                      <a:r>
                        <a:rPr lang="zh-CN" sz="2400" b="1" kern="100">
                          <a:effectLst/>
                          <a:latin typeface="楷体" panose="02010609060101010101" charset="-122"/>
                          <a:ea typeface="楷体" panose="02010609060101010101" charset="-122"/>
                          <a:cs typeface="楷体" panose="02010609060101010101" charset="-122"/>
                        </a:rPr>
                        <a:t>(2023临沂模拟)</a:t>
                      </a:r>
                      <a:r>
                        <a:rPr lang="zh-CN" sz="2400" kern="100">
                          <a:effectLst/>
                          <a:latin typeface="楷体" panose="02010609060101010101" charset="-122"/>
                          <a:ea typeface="楷体" panose="02010609060101010101" charset="-122"/>
                          <a:cs typeface="楷体" panose="02010609060101010101" charset="-122"/>
                        </a:rPr>
                        <a:t>文中的景物描写塑造了怎样的氛围？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indent="0" algn="l" fontAlgn="auto">
                        <a:lnSpc>
                          <a:spcPct val="120000"/>
                        </a:lnSpc>
                        <a:spcAft>
                          <a:spcPct val="0"/>
                        </a:spcAft>
                        <a:buClrTx/>
                        <a:buSzTx/>
                        <a:buNone/>
                      </a:pPr>
                      <a:r>
                        <a:rPr lang="zh-CN" sz="2400" kern="100">
                          <a:effectLst/>
                          <a:latin typeface="楷体" panose="02010609060101010101" charset="-122"/>
                          <a:ea typeface="楷体" panose="02010609060101010101" charset="-122"/>
                          <a:cs typeface="楷体" panose="02010609060101010101" charset="-122"/>
                        </a:rPr>
                        <a:t>题干中有“自然景物”“景物”等词语，还有“寓意”“氛围”等暗含答题方向的词语；或者题干有社会环境的某一体现点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文本框 5" title=""/>
          <p:cNvSpPr txBox="1"/>
          <p:nvPr>
            <p:custDataLst>
              <p:tags r:id="rId7"/>
            </p:custDataLst>
          </p:nvPr>
        </p:nvSpPr>
        <p:spPr>
          <a:xfrm>
            <a:off x="5062220" y="927735"/>
            <a:ext cx="2435225" cy="66421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600" b="1">
                <a:solidFill>
                  <a:schemeClr val="bg2">
                    <a:lumMod val="50000"/>
                  </a:schemeClr>
                </a:solidFill>
                <a:uFillTx/>
                <a:latin typeface="Arial" pitchFamily="34" charset="0"/>
                <a:ea typeface="微软雅黑"/>
                <a:cs typeface="Gen Jyuu GothicL Medium" panose="020b0302020203020207" pitchFamily="34" charset="-128"/>
                <a:sym typeface="+mn-ea"/>
              </a:rPr>
              <a:t>【明辨题型】</a:t>
            </a: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title=""/>
          <p:cNvPicPr>
            <a:picLocks noChangeAspect="1"/>
          </p:cNvPicPr>
          <p:nvPr>
            <p:custDataLst>
              <p:tags r:id="rId4"/>
            </p:custDataLst>
          </p:nvPr>
        </p:nvPicPr>
        <p:blipFill>
          <a:blip r:embed="rId3"/>
          <a:stretch>
            <a:fillRect/>
          </a:stretch>
        </p:blipFill>
        <p:spPr>
          <a:xfrm>
            <a:off x="280670" y="305435"/>
            <a:ext cx="1102995" cy="1201420"/>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712450" y="5263515"/>
            <a:ext cx="1191895" cy="1304925"/>
          </a:xfrm>
          <a:prstGeom prst="rect">
            <a:avLst/>
          </a:prstGeom>
        </p:spPr>
      </p:pic>
      <p:sp>
        <p:nvSpPr>
          <p:cNvPr id="6" name="文本框 5" title=""/>
          <p:cNvSpPr txBox="1"/>
          <p:nvPr>
            <p:custDataLst>
              <p:tags r:id="rId7"/>
            </p:custDataLst>
          </p:nvPr>
        </p:nvSpPr>
        <p:spPr>
          <a:xfrm>
            <a:off x="5059680" y="752475"/>
            <a:ext cx="2072005" cy="66421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600" b="1">
                <a:solidFill>
                  <a:schemeClr val="bg2">
                    <a:lumMod val="50000"/>
                  </a:schemeClr>
                </a:solidFill>
                <a:uFillTx/>
                <a:latin typeface="Arial" pitchFamily="34" charset="0"/>
                <a:ea typeface="微软雅黑"/>
                <a:cs typeface="Gen Jyuu GothicL Medium" panose="020b0302020203020207" pitchFamily="34" charset="-128"/>
                <a:sym typeface="+mn-ea"/>
              </a:rPr>
              <a:t>【技法指导】</a:t>
            </a:r>
          </a:p>
        </p:txBody>
      </p:sp>
      <p:sp>
        <p:nvSpPr>
          <p:cNvPr id="2" name="文本占位符 1" title=""/>
          <p:cNvSpPr>
            <a:spLocks noGrp="1"/>
          </p:cNvSpPr>
          <p:nvPr>
            <p:ph type="body" sz="quarter" idx="4294967295"/>
            <p:custDataLst>
              <p:tags r:id="rId8"/>
            </p:custDataLst>
          </p:nvPr>
        </p:nvSpPr>
        <p:spPr>
          <a:xfrm>
            <a:off x="210185" y="1512570"/>
            <a:ext cx="11772265" cy="4566285"/>
          </a:xfrm>
        </p:spPr>
        <p:txBody>
          <a:bodyPr>
            <a:noAutofit/>
          </a:bodyPr>
          <a:lstStyle/>
          <a:p>
            <a:pPr marL="0" indent="635000" algn="l">
              <a:lnSpc>
                <a:spcPct val="110000"/>
              </a:lnSpc>
              <a:spcAft>
                <a:spcPct val="0"/>
              </a:spcAft>
              <a:buClrTx/>
              <a:buSzTx/>
              <a:buFontTx/>
              <a:buNone/>
            </a:pPr>
            <a:r>
              <a:rPr lang="zh-CN" altLang="en-US" sz="2500" b="1" spc="0">
                <a:solidFill>
                  <a:srgbClr val="7030A0"/>
                </a:solidFill>
                <a:latin typeface="黑体" panose="02010609060101010101" charset="-122"/>
                <a:ea typeface="黑体" panose="02010609060101010101" charset="-122"/>
                <a:cs typeface="Gen Jyuu GothicL Medium" panose="020b0302020203020207" pitchFamily="34" charset="-128"/>
              </a:rPr>
              <a:t>一、概括自然环境特点</a:t>
            </a:r>
            <a:endParaRPr lang="zh-CN" sz="2600" kern="100" spc="0">
              <a:solidFill>
                <a:srgbClr val="7030A0"/>
              </a:solidFill>
              <a:effectLst/>
              <a:latin typeface="黑体" panose="02010609060101010101" charset="-122"/>
              <a:ea typeface="黑体" panose="02010609060101010101" charset="-122"/>
              <a:cs typeface="楷体" panose="02010609060101010101" charset="-122"/>
            </a:endParaRPr>
          </a:p>
          <a:p>
            <a:pPr marL="0" indent="660400" algn="l">
              <a:lnSpc>
                <a:spcPct val="110000"/>
              </a:lnSpc>
              <a:spcAft>
                <a:spcPct val="0"/>
              </a:spcAft>
              <a:buClrTx/>
              <a:buSzTx/>
              <a:buFontTx/>
              <a:buNone/>
            </a:pPr>
            <a:r>
              <a:rPr lang="zh-CN" sz="2600" kern="100" spc="0">
                <a:solidFill>
                  <a:srgbClr val="FF0000"/>
                </a:solidFill>
                <a:effectLst/>
                <a:latin typeface="楷体" panose="02010609060101010101" charset="-122"/>
                <a:ea typeface="楷体" panose="02010609060101010101" charset="-122"/>
                <a:cs typeface="楷体" panose="02010609060101010101" charset="-122"/>
              </a:rPr>
              <a:t>1.在文本中找出描写自然环境的具体内容</a:t>
            </a:r>
          </a:p>
          <a:p>
            <a:pPr marL="0" indent="660400" algn="l">
              <a:lnSpc>
                <a:spcPct val="110000"/>
              </a:lnSpc>
              <a:spcAft>
                <a:spcPct val="0"/>
              </a:spcAft>
              <a:buClrTx/>
              <a:buSzTx/>
              <a:buFontTx/>
              <a:buNone/>
            </a:pPr>
            <a:r>
              <a:rPr lang="zh-CN" sz="2600" kern="100" spc="0">
                <a:effectLst/>
                <a:latin typeface="楷体" panose="02010609060101010101" charset="-122"/>
                <a:ea typeface="楷体" panose="02010609060101010101" charset="-122"/>
                <a:cs typeface="楷体" panose="02010609060101010101" charset="-122"/>
              </a:rPr>
              <a:t>描写自然环境的文字不像描写社会环境的文字那样分散，而是相对集中，多出现在文章开头与结尾，中间偶尔也会出现。要全面找出写时令、天气、地点、景物等的文字。</a:t>
            </a:r>
          </a:p>
          <a:p>
            <a:pPr marL="0" indent="660400" algn="l">
              <a:lnSpc>
                <a:spcPct val="110000"/>
              </a:lnSpc>
              <a:spcAft>
                <a:spcPct val="0"/>
              </a:spcAft>
              <a:buClrTx/>
              <a:buSzTx/>
              <a:buFontTx/>
              <a:buNone/>
            </a:pPr>
            <a:r>
              <a:rPr lang="zh-CN" sz="2600" kern="100" spc="0">
                <a:solidFill>
                  <a:srgbClr val="FF0000"/>
                </a:solidFill>
                <a:effectLst/>
                <a:latin typeface="楷体" panose="02010609060101010101" charset="-122"/>
                <a:ea typeface="楷体" panose="02010609060101010101" charset="-122"/>
                <a:cs typeface="楷体" panose="02010609060101010101" charset="-122"/>
                <a:sym typeface="+mn-ea"/>
              </a:rPr>
              <a:t>2.分析概括自然景物的特点(寓意)</a:t>
            </a:r>
            <a:endParaRPr lang="zh-CN" sz="2600" kern="100" spc="0">
              <a:effectLst/>
              <a:latin typeface="楷体" panose="02010609060101010101" charset="-122"/>
              <a:ea typeface="楷体" panose="02010609060101010101" charset="-122"/>
              <a:cs typeface="楷体" panose="02010609060101010101" charset="-122"/>
            </a:endParaRPr>
          </a:p>
          <a:p>
            <a:pPr marL="0" indent="660400" algn="l">
              <a:lnSpc>
                <a:spcPct val="110000"/>
              </a:lnSpc>
              <a:spcAft>
                <a:spcPct val="0"/>
              </a:spcAft>
              <a:buClrTx/>
              <a:buSzTx/>
              <a:buFontTx/>
              <a:buNone/>
            </a:pPr>
            <a:r>
              <a:rPr lang="zh-CN" sz="2600" kern="100" spc="0">
                <a:effectLst/>
                <a:latin typeface="楷体" panose="02010609060101010101" charset="-122"/>
                <a:ea typeface="楷体" panose="02010609060101010101" charset="-122"/>
                <a:cs typeface="楷体" panose="02010609060101010101" charset="-122"/>
                <a:sym typeface="+mn-ea"/>
              </a:rPr>
              <a:t>(1)从景的“形、声、色”等角度寻找并分析概括环境特点，要看这些景物的共同特征，尤其要注意文中描写这些景物的修饰词。</a:t>
            </a:r>
            <a:endParaRPr lang="zh-CN" sz="2600" kern="100" spc="0">
              <a:effectLst/>
              <a:latin typeface="楷体" panose="02010609060101010101" charset="-122"/>
              <a:ea typeface="楷体" panose="02010609060101010101" charset="-122"/>
              <a:cs typeface="楷体" panose="02010609060101010101" charset="-122"/>
            </a:endParaRPr>
          </a:p>
          <a:p>
            <a:pPr marL="0" indent="660400" algn="l">
              <a:lnSpc>
                <a:spcPct val="110000"/>
              </a:lnSpc>
              <a:spcAft>
                <a:spcPct val="0"/>
              </a:spcAft>
              <a:buClrTx/>
              <a:buSzTx/>
              <a:buFontTx/>
              <a:buNone/>
            </a:pPr>
            <a:r>
              <a:rPr lang="zh-CN" sz="2600" kern="100" spc="0">
                <a:effectLst/>
                <a:latin typeface="楷体" panose="02010609060101010101" charset="-122"/>
                <a:ea typeface="楷体" panose="02010609060101010101" charset="-122"/>
                <a:cs typeface="楷体" panose="02010609060101010101" charset="-122"/>
                <a:sym typeface="+mn-ea"/>
              </a:rPr>
              <a:t>(2)分析景物的寓意，则要关注文章所运用的手法，或隐喻，或象征，并结合小说背景和主旨准确判定其寓意。</a:t>
            </a:r>
            <a:endParaRPr lang="zh-CN" sz="2600" kern="100" spc="0">
              <a:effectLst/>
              <a:latin typeface="楷体" panose="02010609060101010101" charset="-122"/>
              <a:ea typeface="楷体" panose="02010609060101010101" charset="-122"/>
              <a:cs typeface="楷体" panose="02010609060101010101" charset="-122"/>
            </a:endParaRPr>
          </a:p>
        </p:txBody>
      </p:sp>
    </p:spTree>
    <p:custDataLst>
      <p:tags r:id="rId9"/>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59135" y="5424170"/>
            <a:ext cx="1045210" cy="1144270"/>
          </a:xfrm>
          <a:prstGeom prst="rect">
            <a:avLst/>
          </a:prstGeom>
        </p:spPr>
      </p:pic>
      <p:graphicFrame>
        <p:nvGraphicFramePr>
          <p:cNvPr id="2" name="表格 1" title=""/>
          <p:cNvGraphicFramePr>
            <a:graphicFrameLocks noGrp="1"/>
          </p:cNvGraphicFramePr>
          <p:nvPr>
            <p:custDataLst>
              <p:tags r:id="rId7"/>
            </p:custDataLst>
          </p:nvPr>
        </p:nvGraphicFramePr>
        <p:xfrm>
          <a:off x="381000" y="1230630"/>
          <a:ext cx="11452860" cy="4595495"/>
        </p:xfrm>
        <a:graphic>
          <a:graphicData uri="http://schemas.openxmlformats.org/drawingml/2006/table">
            <a:tbl>
              <a:tblPr/>
              <a:tblGrid>
                <a:gridCol w="814070"/>
                <a:gridCol w="10638790"/>
              </a:tblGrid>
              <a:tr h="414020">
                <a:tc>
                  <a:txBody>
                    <a:bodyPr vert="horz" wrap="square"/>
                    <a:lstStyle/>
                    <a:p>
                      <a:pPr indent="0" algn="ctr">
                        <a:buNone/>
                      </a:pPr>
                      <a:r>
                        <a:rPr lang="en-US" sz="2200" b="0">
                          <a:solidFill>
                            <a:schemeClr val="bg2">
                              <a:lumMod val="50000"/>
                            </a:schemeClr>
                          </a:solidFill>
                          <a:latin typeface="黑体" panose="02010609060101010101" charset="-122"/>
                          <a:ea typeface="黑体" panose="02010609060101010101" charset="-122"/>
                          <a:cs typeface="楷体" panose="02010609060101010101" charset="-122"/>
                        </a:rPr>
                        <a:t>时</a:t>
                      </a:r>
                      <a:endParaRPr lang="en-US" altLang="en-US" sz="2200" b="0">
                        <a:solidFill>
                          <a:schemeClr val="bg2">
                            <a:lumMod val="50000"/>
                          </a:schemeClr>
                        </a:solidFill>
                        <a:latin typeface="黑体" panose="02010609060101010101" charset="-122"/>
                        <a:ea typeface="黑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solidFill>
                            <a:srgbClr val="000000"/>
                          </a:solidFill>
                          <a:latin typeface="楷体" panose="02010609060101010101" charset="-122"/>
                          <a:ea typeface="楷体" panose="02010609060101010101" charset="-122"/>
                          <a:cs typeface="楷体" panose="02010609060101010101" charset="-122"/>
                        </a:rPr>
                        <a:t>“时”泛指时间，具体指时代背景、写作时间，也指自然环境中的时令节气。</a:t>
                      </a:r>
                      <a:endParaRPr lang="en-US" altLang="en-US" sz="22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3385">
                <a:tc>
                  <a:txBody>
                    <a:bodyPr vert="horz" wrap="square"/>
                    <a:lstStyle/>
                    <a:p>
                      <a:pPr indent="0" algn="ctr">
                        <a:buNone/>
                      </a:pPr>
                      <a:r>
                        <a:rPr lang="en-US" sz="2200" b="0">
                          <a:solidFill>
                            <a:schemeClr val="bg2">
                              <a:lumMod val="50000"/>
                            </a:schemeClr>
                          </a:solidFill>
                          <a:latin typeface="黑体" panose="02010609060101010101" charset="-122"/>
                          <a:ea typeface="黑体" panose="02010609060101010101" charset="-122"/>
                          <a:cs typeface="楷体" panose="02010609060101010101" charset="-122"/>
                        </a:rPr>
                        <a:t>地</a:t>
                      </a:r>
                      <a:endParaRPr lang="en-US" altLang="en-US" sz="2200" b="0">
                        <a:solidFill>
                          <a:schemeClr val="bg2">
                            <a:lumMod val="50000"/>
                          </a:schemeClr>
                        </a:solidFill>
                        <a:latin typeface="黑体" panose="02010609060101010101" charset="-122"/>
                        <a:ea typeface="黑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solidFill>
                            <a:srgbClr val="000000"/>
                          </a:solidFill>
                          <a:latin typeface="楷体" panose="02010609060101010101" charset="-122"/>
                          <a:ea typeface="楷体" panose="02010609060101010101" charset="-122"/>
                          <a:cs typeface="楷体" panose="02010609060101010101" charset="-122"/>
                        </a:rPr>
                        <a:t>“地”泛指地点，具体指“场所”“场合”“地域”等,看看它们呈现出怎样的特点。</a:t>
                      </a:r>
                      <a:endParaRPr lang="en-US" altLang="en-US" sz="22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409065">
                <a:tc>
                  <a:txBody>
                    <a:bodyPr vert="horz" wrap="square"/>
                    <a:lstStyle/>
                    <a:p>
                      <a:pPr indent="0" algn="ctr">
                        <a:buNone/>
                      </a:pPr>
                      <a:r>
                        <a:rPr lang="en-US" sz="2200" b="0">
                          <a:solidFill>
                            <a:schemeClr val="bg2">
                              <a:lumMod val="50000"/>
                            </a:schemeClr>
                          </a:solidFill>
                          <a:latin typeface="黑体" panose="02010609060101010101" charset="-122"/>
                          <a:ea typeface="黑体" panose="02010609060101010101" charset="-122"/>
                          <a:cs typeface="楷体" panose="02010609060101010101" charset="-122"/>
                        </a:rPr>
                        <a:t>人</a:t>
                      </a:r>
                      <a:endParaRPr lang="en-US" altLang="en-US" sz="2200" b="0">
                        <a:solidFill>
                          <a:schemeClr val="bg2">
                            <a:lumMod val="50000"/>
                          </a:schemeClr>
                        </a:solidFill>
                        <a:latin typeface="黑体" panose="02010609060101010101" charset="-122"/>
                        <a:ea typeface="黑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solidFill>
                            <a:srgbClr val="000000"/>
                          </a:solidFill>
                          <a:latin typeface="楷体" panose="02010609060101010101" charset="-122"/>
                          <a:ea typeface="楷体" panose="02010609060101010101" charset="-122"/>
                          <a:cs typeface="楷体" panose="02010609060101010101" charset="-122"/>
                        </a:rPr>
                        <a:t>“人”指人物。一看次要人物，尤其是小人物，他们构成了主人公生活的主要社会环境；二看人与人之间的关系。人际关系是十分重要而十分虚化的社会环境，通过厘清人物之间的交往，判断人际关系是友善的还是紧张冷漠的，等等。另外，“人”也可扩大为风俗习惯、社会风气、风情及意识观念等“软”因素</a:t>
                      </a:r>
                      <a:r>
                        <a:rPr lang="zh-CN" altLang="en-US" sz="2200" b="0">
                          <a:solidFill>
                            <a:srgbClr val="000000"/>
                          </a:solidFill>
                          <a:latin typeface="楷体" panose="02010609060101010101" charset="-122"/>
                          <a:ea typeface="楷体" panose="02010609060101010101" charset="-122"/>
                          <a:cs typeface="楷体" panose="02010609060101010101" charset="-122"/>
                        </a:rPr>
                        <a:t>。</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3385">
                <a:tc>
                  <a:txBody>
                    <a:bodyPr vert="horz" wrap="square"/>
                    <a:lstStyle/>
                    <a:p>
                      <a:pPr indent="0" algn="ctr">
                        <a:buNone/>
                      </a:pPr>
                      <a:r>
                        <a:rPr lang="en-US" sz="2200" b="0">
                          <a:solidFill>
                            <a:schemeClr val="bg2">
                              <a:lumMod val="50000"/>
                            </a:schemeClr>
                          </a:solidFill>
                          <a:latin typeface="黑体" panose="02010609060101010101" charset="-122"/>
                          <a:ea typeface="黑体" panose="02010609060101010101" charset="-122"/>
                          <a:cs typeface="楷体" panose="02010609060101010101" charset="-122"/>
                        </a:rPr>
                        <a:t>物</a:t>
                      </a:r>
                      <a:endParaRPr lang="en-US" altLang="en-US" sz="2200" b="0">
                        <a:solidFill>
                          <a:schemeClr val="bg2">
                            <a:lumMod val="50000"/>
                          </a:schemeClr>
                        </a:solidFill>
                        <a:latin typeface="黑体" panose="02010609060101010101" charset="-122"/>
                        <a:ea typeface="黑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solidFill>
                            <a:srgbClr val="000000"/>
                          </a:solidFill>
                          <a:latin typeface="楷体" panose="02010609060101010101" charset="-122"/>
                          <a:ea typeface="楷体" panose="02010609060101010101" charset="-122"/>
                          <a:cs typeface="楷体" panose="02010609060101010101" charset="-122"/>
                        </a:rPr>
                        <a:t>“物”主要指建筑物的特点，还有一些独具时代或地域色彩的器物等。</a:t>
                      </a:r>
                      <a:endParaRPr lang="en-US" altLang="en-US" sz="22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95020">
                <a:tc>
                  <a:txBody>
                    <a:bodyPr vert="horz" wrap="square"/>
                    <a:lstStyle/>
                    <a:p>
                      <a:pPr indent="0" algn="ctr">
                        <a:buNone/>
                      </a:pPr>
                      <a:r>
                        <a:rPr lang="en-US" sz="2200" b="0">
                          <a:solidFill>
                            <a:schemeClr val="bg2">
                              <a:lumMod val="50000"/>
                            </a:schemeClr>
                          </a:solidFill>
                          <a:latin typeface="黑体" panose="02010609060101010101" charset="-122"/>
                          <a:ea typeface="黑体" panose="02010609060101010101" charset="-122"/>
                          <a:cs typeface="楷体" panose="02010609060101010101" charset="-122"/>
                        </a:rPr>
                        <a:t>事</a:t>
                      </a:r>
                      <a:endParaRPr lang="en-US" altLang="en-US" sz="2200" b="0">
                        <a:solidFill>
                          <a:schemeClr val="bg2">
                            <a:lumMod val="50000"/>
                          </a:schemeClr>
                        </a:solidFill>
                        <a:latin typeface="黑体" panose="02010609060101010101" charset="-122"/>
                        <a:ea typeface="黑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solidFill>
                            <a:srgbClr val="000000"/>
                          </a:solidFill>
                          <a:latin typeface="楷体" panose="02010609060101010101" charset="-122"/>
                          <a:ea typeface="楷体" panose="02010609060101010101" charset="-122"/>
                          <a:cs typeface="楷体" panose="02010609060101010101" charset="-122"/>
                        </a:rPr>
                        <a:t>“事”指事件、情节，主要指情节发展的过程、生活工作的状态中表现出来的社会因素，比如“商品经济大潮”“竞争激烈”等。</a:t>
                      </a:r>
                      <a:endParaRPr lang="en-US" altLang="en-US" sz="22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50620">
                <a:tc>
                  <a:txBody>
                    <a:bodyPr vert="horz" wrap="square"/>
                    <a:lstStyle/>
                    <a:p>
                      <a:pPr indent="0" algn="ctr">
                        <a:buNone/>
                      </a:pPr>
                      <a:r>
                        <a:rPr lang="en-US" sz="2200" b="0">
                          <a:solidFill>
                            <a:schemeClr val="bg2">
                              <a:lumMod val="50000"/>
                            </a:schemeClr>
                          </a:solidFill>
                          <a:latin typeface="黑体" panose="02010609060101010101" charset="-122"/>
                          <a:ea typeface="黑体" panose="02010609060101010101" charset="-122"/>
                          <a:cs typeface="楷体" panose="02010609060101010101" charset="-122"/>
                        </a:rPr>
                        <a:t>景</a:t>
                      </a:r>
                      <a:endParaRPr lang="en-US" altLang="en-US" sz="2200" b="0">
                        <a:solidFill>
                          <a:schemeClr val="bg2">
                            <a:lumMod val="50000"/>
                          </a:schemeClr>
                        </a:solidFill>
                        <a:latin typeface="黑体" panose="02010609060101010101" charset="-122"/>
                        <a:ea typeface="黑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vert="horz" wrap="square"/>
                    <a:lstStyle/>
                    <a:p>
                      <a:pPr indent="0">
                        <a:buNone/>
                      </a:pPr>
                      <a:r>
                        <a:rPr lang="en-US" sz="2200" b="0">
                          <a:solidFill>
                            <a:srgbClr val="000000"/>
                          </a:solidFill>
                          <a:latin typeface="楷体" panose="02010609060101010101" charset="-122"/>
                          <a:ea typeface="楷体" panose="02010609060101010101" charset="-122"/>
                          <a:cs typeface="楷体" panose="02010609060101010101" charset="-122"/>
                        </a:rPr>
                        <a:t>“景”指景物，主要指从景的“形”“声”“色”等角度分析概括环境特点，要看看这些景物有什么共同的特征，尤其关注文中描写这些景物的修饰词。如果文中没有这些词语，则需要自己选用词语来概括，比如“春意盎然”“生机勃勃”等。</a:t>
                      </a:r>
                      <a:endParaRPr lang="en-US" altLang="en-US" sz="2200" b="0">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占位符 2" title=""/>
          <p:cNvSpPr>
            <a:spLocks noGrp="1"/>
          </p:cNvSpPr>
          <p:nvPr>
            <p:ph type="body" sz="quarter" idx="4294967295"/>
            <p:custDataLst>
              <p:tags r:id="rId8"/>
            </p:custDataLst>
          </p:nvPr>
        </p:nvSpPr>
        <p:spPr>
          <a:xfrm>
            <a:off x="2922270" y="690245"/>
            <a:ext cx="5885815" cy="539115"/>
          </a:xfrm>
        </p:spPr>
        <p:txBody>
          <a:bodyPr>
            <a:noAutofit/>
          </a:bodyPr>
          <a:lstStyle/>
          <a:p>
            <a:pPr marL="0" indent="635000" algn="l">
              <a:lnSpc>
                <a:spcPct val="110000"/>
              </a:lnSpc>
              <a:spcAft>
                <a:spcPct val="0"/>
              </a:spcAft>
              <a:buClrTx/>
              <a:buSzTx/>
              <a:buFontTx/>
              <a:buNone/>
            </a:pPr>
            <a:r>
              <a:rPr lang="zh-CN" altLang="en-US" sz="2500" b="1" spc="0">
                <a:solidFill>
                  <a:srgbClr val="7030A0"/>
                </a:solidFill>
                <a:latin typeface="黑体" panose="02010609060101010101" charset="-122"/>
                <a:ea typeface="黑体" panose="02010609060101010101" charset="-122"/>
                <a:cs typeface="黑体" panose="02010609060101010101" charset="-122"/>
                <a:sym typeface="+mn-ea"/>
              </a:rPr>
              <a:t>二、社会环境特点的思考“六角度”</a:t>
            </a:r>
            <a:endParaRPr lang="zh-CN" altLang="en-US" sz="2500" b="1" spc="0">
              <a:solidFill>
                <a:srgbClr val="7030A0"/>
              </a:solidFill>
              <a:latin typeface="黑体" panose="02010609060101010101" charset="-122"/>
              <a:ea typeface="黑体" panose="02010609060101010101" charset="-122"/>
              <a:cs typeface="黑体" panose="02010609060101010101" charset="-122"/>
            </a:endParaRPr>
          </a:p>
          <a:p>
            <a:pPr marL="0" indent="660400" algn="l">
              <a:lnSpc>
                <a:spcPct val="110000"/>
              </a:lnSpc>
              <a:spcAft>
                <a:spcPct val="0"/>
              </a:spcAft>
              <a:buClrTx/>
              <a:buSzTx/>
              <a:buFontTx/>
              <a:buNone/>
            </a:pPr>
            <a:endParaRPr lang="zh-CN" sz="2600" kern="100" spc="0">
              <a:solidFill>
                <a:srgbClr val="7030A0"/>
              </a:solidFill>
              <a:effectLst/>
              <a:latin typeface="黑体" panose="02010609060101010101" charset="-122"/>
              <a:ea typeface="黑体" panose="02010609060101010101" charset="-122"/>
              <a:cs typeface="黑体" panose="02010609060101010101" charset="-122"/>
            </a:endParaRPr>
          </a:p>
          <a:p>
            <a:pPr marL="0" indent="660400" algn="l">
              <a:lnSpc>
                <a:spcPct val="110000"/>
              </a:lnSpc>
              <a:spcAft>
                <a:spcPct val="0"/>
              </a:spcAft>
              <a:buClrTx/>
              <a:buSzTx/>
              <a:buFontTx/>
              <a:buNone/>
            </a:pPr>
            <a:endParaRPr lang="zh-CN" sz="2600" kern="100" spc="0">
              <a:solidFill>
                <a:srgbClr val="7030A0"/>
              </a:solidFill>
              <a:effectLst/>
              <a:latin typeface="黑体" panose="02010609060101010101" charset="-122"/>
              <a:ea typeface="黑体" panose="02010609060101010101" charset="-122"/>
              <a:cs typeface="黑体" panose="02010609060101010101" charset="-122"/>
            </a:endParaRPr>
          </a:p>
        </p:txBody>
      </p:sp>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 name="图片 10" title=""/>
          <p:cNvPicPr>
            <a:picLocks noChangeAspect="1"/>
          </p:cNvPicPr>
          <p:nvPr>
            <p:custDataLst>
              <p:tags r:id="rId4"/>
            </p:custDataLst>
          </p:nvPr>
        </p:nvPicPr>
        <p:blipFill>
          <a:blip r:embed="rId3"/>
          <a:stretch>
            <a:fillRect/>
          </a:stretch>
        </p:blipFill>
        <p:spPr>
          <a:xfrm>
            <a:off x="276225" y="291465"/>
            <a:ext cx="1333500" cy="1452880"/>
          </a:xfrm>
          <a:prstGeom prst="rect">
            <a:avLst/>
          </a:prstGeom>
        </p:spPr>
      </p:pic>
      <p:pic>
        <p:nvPicPr>
          <p:cNvPr id="12" name="图片 11" title=""/>
          <p:cNvPicPr>
            <a:picLocks noChangeAspect="1"/>
          </p:cNvPicPr>
          <p:nvPr>
            <p:custDataLst>
              <p:tags r:id="rId6"/>
            </p:custDataLst>
          </p:nvPr>
        </p:nvPicPr>
        <p:blipFill>
          <a:blip r:embed="rId5"/>
          <a:stretch>
            <a:fillRect/>
          </a:stretch>
        </p:blipFill>
        <p:spPr>
          <a:xfrm>
            <a:off x="10475595" y="5006340"/>
            <a:ext cx="1440815" cy="1577975"/>
          </a:xfrm>
          <a:prstGeom prst="rect">
            <a:avLst/>
          </a:prstGeom>
        </p:spPr>
      </p:pic>
      <p:sp>
        <p:nvSpPr>
          <p:cNvPr id="8" name="文本占位符 7" title=""/>
          <p:cNvSpPr>
            <a:spLocks noGrp="1"/>
          </p:cNvSpPr>
          <p:nvPr>
            <p:ph type="body" sz="quarter" idx="4294967295"/>
            <p:custDataLst>
              <p:tags r:id="rId7"/>
            </p:custDataLst>
          </p:nvPr>
        </p:nvSpPr>
        <p:spPr>
          <a:xfrm>
            <a:off x="1101725" y="1704975"/>
            <a:ext cx="11070590" cy="3856990"/>
          </a:xfrm>
        </p:spPr>
        <p:txBody>
          <a:bodyPr>
            <a:normAutofit fontScale="95000"/>
          </a:bodyPr>
          <a:lstStyle/>
          <a:p>
            <a:pPr marL="0" indent="0" algn="l">
              <a:buNone/>
            </a:pPr>
            <a:r>
              <a:rPr lang="en-US" sz="2800" spc="0">
                <a:solidFill>
                  <a:srgbClr val="000000"/>
                </a:solidFill>
                <a:latin typeface="楷体" panose="02010609060101010101" charset="-122"/>
                <a:ea typeface="楷体" panose="02010609060101010101" charset="-122"/>
                <a:cs typeface="楷体" panose="02010609060101010101" charset="-122"/>
              </a:rPr>
              <a:t>1.家庭环境是人们生活的社会小环境，分析概括其特点时要注意：</a:t>
            </a:r>
          </a:p>
          <a:p>
            <a:pPr marL="0" algn="l">
              <a:lnSpc>
                <a:spcPct val="100000"/>
              </a:lnSpc>
              <a:buClrTx/>
              <a:buSzTx/>
              <a:buFontTx/>
              <a:buNone/>
            </a:pPr>
            <a:r>
              <a:rPr lang="en-US" sz="2800" spc="0">
                <a:solidFill>
                  <a:srgbClr val="000000"/>
                </a:solidFill>
                <a:latin typeface="楷体" panose="02010609060101010101" charset="-122"/>
                <a:ea typeface="楷体" panose="02010609060101010101" charset="-122"/>
                <a:cs typeface="楷体" panose="02010609060101010101" charset="-122"/>
              </a:rPr>
              <a:t>(1)软环境：家风、历史传承、文化氛围等。</a:t>
            </a:r>
          </a:p>
          <a:p>
            <a:pPr marL="0" algn="l">
              <a:lnSpc>
                <a:spcPct val="100000"/>
              </a:lnSpc>
              <a:buClrTx/>
              <a:buSzTx/>
              <a:buFontTx/>
              <a:buNone/>
            </a:pPr>
            <a:r>
              <a:rPr lang="en-US" sz="2800" spc="0">
                <a:solidFill>
                  <a:srgbClr val="000000"/>
                </a:solidFill>
                <a:latin typeface="楷体" panose="02010609060101010101" charset="-122"/>
                <a:ea typeface="楷体" panose="02010609060101010101" charset="-122"/>
                <a:cs typeface="楷体" panose="02010609060101010101" charset="-122"/>
              </a:rPr>
              <a:t>(2)硬环境：房屋布局、装饰装潢；经济状况、社会层次等。</a:t>
            </a:r>
          </a:p>
          <a:p>
            <a:pPr marL="0" algn="l">
              <a:lnSpc>
                <a:spcPct val="100000"/>
              </a:lnSpc>
              <a:buClrTx/>
              <a:buSzTx/>
              <a:buFontTx/>
              <a:buNone/>
            </a:pPr>
            <a:r>
              <a:rPr lang="en-US" sz="2800" spc="0">
                <a:solidFill>
                  <a:srgbClr val="000000"/>
                </a:solidFill>
                <a:latin typeface="楷体" panose="02010609060101010101" charset="-122"/>
                <a:ea typeface="楷体" panose="02010609060101010101" charset="-122"/>
                <a:cs typeface="楷体" panose="02010609060101010101" charset="-122"/>
              </a:rPr>
              <a:t>(3)内环境：教育方式。</a:t>
            </a:r>
          </a:p>
          <a:p>
            <a:pPr marL="0" algn="l">
              <a:lnSpc>
                <a:spcPct val="100000"/>
              </a:lnSpc>
              <a:buClrTx/>
              <a:buSzTx/>
              <a:buFontTx/>
              <a:buNone/>
            </a:pPr>
            <a:r>
              <a:rPr lang="en-US" sz="2800" spc="0">
                <a:solidFill>
                  <a:srgbClr val="000000"/>
                </a:solidFill>
                <a:latin typeface="楷体" panose="02010609060101010101" charset="-122"/>
                <a:ea typeface="楷体" panose="02010609060101010101" charset="-122"/>
                <a:cs typeface="楷体" panose="02010609060101010101" charset="-122"/>
              </a:rPr>
              <a:t>(4)外环境：家庭内外的人际关系。</a:t>
            </a:r>
          </a:p>
          <a:p>
            <a:pPr marL="0" algn="l">
              <a:lnSpc>
                <a:spcPct val="100000"/>
              </a:lnSpc>
              <a:buClrTx/>
              <a:buSzTx/>
              <a:buFontTx/>
              <a:buNone/>
            </a:pPr>
            <a:r>
              <a:rPr lang="en-US" sz="2800" spc="0">
                <a:solidFill>
                  <a:srgbClr val="000000"/>
                </a:solidFill>
                <a:latin typeface="楷体" panose="02010609060101010101" charset="-122"/>
                <a:ea typeface="楷体" panose="02010609060101010101" charset="-122"/>
                <a:cs typeface="楷体" panose="02010609060101010101" charset="-122"/>
              </a:rPr>
              <a:t>2.要注意“景物特点”和“景物描写的特点”的区别。</a:t>
            </a:r>
          </a:p>
          <a:p>
            <a:pPr marL="0" algn="l">
              <a:lnSpc>
                <a:spcPct val="100000"/>
              </a:lnSpc>
              <a:buClrTx/>
              <a:buSzTx/>
              <a:buFontTx/>
              <a:buNone/>
            </a:pPr>
            <a:r>
              <a:rPr lang="en-US" sz="2800" b="1" spc="0">
                <a:solidFill>
                  <a:srgbClr val="0E16B2"/>
                </a:solidFill>
                <a:latin typeface="楷体" panose="02010609060101010101" charset="-122"/>
                <a:ea typeface="楷体" panose="02010609060101010101" charset="-122"/>
                <a:cs typeface="楷体" panose="02010609060101010101" charset="-122"/>
                <a:sym typeface="+mn-ea"/>
              </a:rPr>
              <a:t>景物特点————--考点是“概括环境特点”</a:t>
            </a:r>
          </a:p>
          <a:p>
            <a:pPr marL="0" algn="l">
              <a:lnSpc>
                <a:spcPct val="100000"/>
              </a:lnSpc>
              <a:buClrTx/>
              <a:buSzTx/>
              <a:buFontTx/>
              <a:buNone/>
            </a:pPr>
            <a:r>
              <a:rPr lang="en-US" sz="2800" b="1" spc="0">
                <a:solidFill>
                  <a:srgbClr val="0E16B2"/>
                </a:solidFill>
                <a:latin typeface="楷体" panose="02010609060101010101" charset="-122"/>
                <a:ea typeface="楷体" panose="02010609060101010101" charset="-122"/>
                <a:cs typeface="楷体" panose="02010609060101010101" charset="-122"/>
                <a:sym typeface="+mn-ea"/>
              </a:rPr>
              <a:t>景物描写的特点——考点是“景物描写的技巧(手法)”</a:t>
            </a:r>
            <a:endParaRPr lang="en-US" sz="2800" spc="0">
              <a:solidFill>
                <a:srgbClr val="000000"/>
              </a:solidFill>
              <a:latin typeface="楷体" panose="02010609060101010101" charset="-122"/>
              <a:ea typeface="楷体" panose="02010609060101010101" charset="-122"/>
              <a:cs typeface="楷体" panose="02010609060101010101" charset="-122"/>
              <a:sym typeface="+mn-ea"/>
            </a:endParaRPr>
          </a:p>
          <a:p>
            <a:pPr marL="0" algn="l">
              <a:lnSpc>
                <a:spcPct val="100000"/>
              </a:lnSpc>
              <a:buClrTx/>
              <a:buSzTx/>
              <a:buFontTx/>
              <a:buNone/>
            </a:pPr>
            <a:endParaRPr lang="en-US" sz="2800" spc="0">
              <a:solidFill>
                <a:srgbClr val="000000"/>
              </a:solidFill>
              <a:latin typeface="楷体" panose="02010609060101010101" charset="-122"/>
              <a:ea typeface="楷体" panose="02010609060101010101" charset="-122"/>
              <a:cs typeface="楷体" panose="02010609060101010101" charset="-122"/>
            </a:endParaRPr>
          </a:p>
        </p:txBody>
      </p:sp>
      <p:sp>
        <p:nvSpPr>
          <p:cNvPr id="10" name="文本框 9" title=""/>
          <p:cNvSpPr txBox="1"/>
          <p:nvPr>
            <p:custDataLst>
              <p:tags r:id="rId8"/>
            </p:custDataLst>
          </p:nvPr>
        </p:nvSpPr>
        <p:spPr>
          <a:xfrm>
            <a:off x="1144905" y="1079500"/>
            <a:ext cx="1221740" cy="66421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600" b="1">
                <a:solidFill>
                  <a:schemeClr val="accent1"/>
                </a:solidFill>
                <a:uFillTx/>
                <a:latin typeface="Arial" pitchFamily="34" charset="0"/>
                <a:ea typeface="微软雅黑"/>
                <a:cs typeface="Gen Jyuu GothicL Medium" panose="020b0302020203020207" pitchFamily="34" charset="-128"/>
                <a:sym typeface="+mn-ea"/>
              </a:rPr>
              <a:t>注</a:t>
            </a:r>
            <a:r>
              <a:rPr lang="en-US" altLang="zh-CN" sz="2600" b="1">
                <a:solidFill>
                  <a:schemeClr val="accent1"/>
                </a:solidFill>
                <a:uFillTx/>
                <a:latin typeface="Arial" pitchFamily="34" charset="0"/>
                <a:ea typeface="微软雅黑"/>
                <a:cs typeface="Gen Jyuu GothicL Medium" panose="020b0302020203020207" pitchFamily="34" charset="-128"/>
                <a:sym typeface="+mn-ea"/>
              </a:rPr>
              <a:t> </a:t>
            </a:r>
            <a:r>
              <a:rPr lang="zh-CN" altLang="en-US" sz="2600" b="1">
                <a:solidFill>
                  <a:schemeClr val="accent1"/>
                </a:solidFill>
                <a:uFillTx/>
                <a:latin typeface="Arial" pitchFamily="34" charset="0"/>
                <a:ea typeface="微软雅黑"/>
                <a:cs typeface="Gen Jyuu GothicL Medium" panose="020b0302020203020207" pitchFamily="34" charset="-128"/>
                <a:sym typeface="+mn-ea"/>
              </a:rPr>
              <a:t>意：</a:t>
            </a:r>
          </a:p>
        </p:txBody>
      </p:sp>
      <p:sp>
        <p:nvSpPr>
          <p:cNvPr id="2" name="文本框 1" title=""/>
          <p:cNvSpPr txBox="1"/>
          <p:nvPr/>
        </p:nvSpPr>
        <p:spPr>
          <a:xfrm>
            <a:off x="7746365" y="4681220"/>
            <a:ext cx="3554730"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solidFill>
                  <a:srgbClr val="C00000"/>
                </a:solidFill>
                <a:latin typeface="微软雅黑"/>
                <a:ea typeface="微软雅黑"/>
                <a:cs typeface="Times New Roman" panose="02020603050405020304" charset="0"/>
                <a:sym typeface="+mn-ea"/>
              </a:rPr>
              <a:t>两者是完全不一样的答题思路！</a:t>
            </a:r>
          </a:p>
        </p:txBody>
      </p:sp>
    </p:spTree>
    <p:custDataLst>
      <p:tags r:id="rId9"/>
    </p:custData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 name="图片 7" title=""/>
          <p:cNvPicPr>
            <a:picLocks noChangeAspect="1"/>
          </p:cNvPicPr>
          <p:nvPr>
            <p:custDataLst>
              <p:tags r:id="rId4"/>
            </p:custDataLst>
          </p:nvPr>
        </p:nvPicPr>
        <p:blipFill>
          <a:blip r:embed="rId3"/>
          <a:stretch>
            <a:fillRect/>
          </a:stretch>
        </p:blipFill>
        <p:spPr>
          <a:xfrm>
            <a:off x="265430" y="280670"/>
            <a:ext cx="1102995" cy="1201420"/>
          </a:xfrm>
          <a:prstGeom prst="rect">
            <a:avLst/>
          </a:prstGeom>
        </p:spPr>
      </p:pic>
      <p:pic>
        <p:nvPicPr>
          <p:cNvPr id="9" name="图片 8" title=""/>
          <p:cNvPicPr>
            <a:picLocks noChangeAspect="1"/>
          </p:cNvPicPr>
          <p:nvPr>
            <p:custDataLst>
              <p:tags r:id="rId6"/>
            </p:custDataLst>
          </p:nvPr>
        </p:nvPicPr>
        <p:blipFill>
          <a:blip r:embed="rId5"/>
          <a:stretch>
            <a:fillRect/>
          </a:stretch>
        </p:blipFill>
        <p:spPr>
          <a:xfrm>
            <a:off x="10718800" y="5251450"/>
            <a:ext cx="1191895" cy="1304925"/>
          </a:xfrm>
          <a:prstGeom prst="rect">
            <a:avLst/>
          </a:prstGeom>
        </p:spPr>
      </p:pic>
      <p:sp>
        <p:nvSpPr>
          <p:cNvPr id="2" name="文本框 1" title=""/>
          <p:cNvSpPr txBox="1"/>
          <p:nvPr/>
        </p:nvSpPr>
        <p:spPr>
          <a:xfrm>
            <a:off x="3529330" y="736600"/>
            <a:ext cx="5900420" cy="5308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ctr">
              <a:lnSpc>
                <a:spcPct val="110000"/>
              </a:lnSpc>
              <a:spcAft>
                <a:spcPts val="600"/>
              </a:spcAft>
              <a:buClrTx/>
              <a:buSzTx/>
              <a:buFontTx/>
            </a:pPr>
            <a:r>
              <a:rPr lang="zh-CN" altLang="en-US" sz="2600" b="1" spc="250">
                <a:solidFill>
                  <a:schemeClr val="accent1"/>
                </a:solidFill>
                <a:uFillTx/>
                <a:latin typeface="Arial" pitchFamily="34" charset="0"/>
                <a:ea typeface="微软雅黑"/>
                <a:cs typeface="Gen Jyuu GothicL Medium" panose="020b0302020203020207" pitchFamily="34" charset="-128"/>
                <a:sym typeface="+mn-ea"/>
              </a:rPr>
              <a:t>命题点二　分析环境描写的手法</a:t>
            </a:r>
            <a:endParaRPr lang="zh-CN" altLang="en-US" sz="2600" b="1" spc="250">
              <a:solidFill>
                <a:schemeClr val="accent1"/>
              </a:solidFill>
              <a:uFillTx/>
              <a:latin typeface="Arial" pitchFamily="34" charset="0"/>
              <a:ea typeface="微软雅黑"/>
              <a:cs typeface="Gen Jyuu GothicL Medium" panose="020b0302020203020207" pitchFamily="34" charset="-128"/>
            </a:endParaRPr>
          </a:p>
        </p:txBody>
      </p:sp>
      <p:grpSp>
        <p:nvGrpSpPr>
          <p:cNvPr id="10" name="组合 9" title=""/>
          <p:cNvGrpSpPr/>
          <p:nvPr/>
        </p:nvGrpSpPr>
        <p:grpSpPr>
          <a:xfrm>
            <a:off x="147955" y="1230630"/>
            <a:ext cx="7955280" cy="1117600"/>
            <a:chOff x="233" y="1938"/>
            <a:chExt cx="12528" cy="1760"/>
          </a:xfrm>
        </p:grpSpPr>
        <p:sp>
          <p:nvSpPr>
            <p:cNvPr id="3" name="文本框 2"/>
            <p:cNvSpPr txBox="1"/>
            <p:nvPr>
              <p:custDataLst>
                <p:tags r:id="rId7"/>
              </p:custDataLst>
            </p:nvPr>
          </p:nvSpPr>
          <p:spPr>
            <a:xfrm>
              <a:off x="563" y="1938"/>
              <a:ext cx="3264" cy="1046"/>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600" b="1">
                  <a:solidFill>
                    <a:srgbClr val="C00000"/>
                  </a:solidFill>
                  <a:uFillTx/>
                  <a:latin typeface="Arial" pitchFamily="34" charset="0"/>
                  <a:ea typeface="微软雅黑"/>
                  <a:cs typeface="Gen Jyuu GothicL Medium" panose="020b0302020203020207" pitchFamily="34" charset="-128"/>
                  <a:sym typeface="+mn-ea"/>
                </a:rPr>
                <a:t>【教材探源】</a:t>
              </a:r>
            </a:p>
          </p:txBody>
        </p:sp>
        <p:sp>
          <p:nvSpPr>
            <p:cNvPr id="4" name="文本框 3"/>
            <p:cNvSpPr txBox="1"/>
            <p:nvPr/>
          </p:nvSpPr>
          <p:spPr>
            <a:xfrm>
              <a:off x="233" y="2916"/>
              <a:ext cx="12528" cy="783"/>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ctr">
                <a:lnSpc>
                  <a:spcPct val="110000"/>
                </a:lnSpc>
                <a:spcAft>
                  <a:spcPts val="600"/>
                </a:spcAft>
                <a:buClrTx/>
                <a:buSzTx/>
                <a:buFontTx/>
              </a:pPr>
              <a:r>
                <a:rPr lang="zh-CN" altLang="en-US" sz="2400" b="1" spc="250">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《祝福》一文开篇是如何描写鲁镇的年终景象的？</a:t>
              </a:r>
            </a:p>
          </p:txBody>
        </p:sp>
      </p:grpSp>
      <p:graphicFrame>
        <p:nvGraphicFramePr>
          <p:cNvPr id="6" name="表格 5" title=""/>
          <p:cNvGraphicFramePr>
            <a:graphicFrameLocks noGrp="1"/>
          </p:cNvGraphicFramePr>
          <p:nvPr/>
        </p:nvGraphicFramePr>
        <p:xfrm>
          <a:off x="422504" y="2481862"/>
          <a:ext cx="11345545" cy="3136265"/>
        </p:xfrm>
        <a:graphic>
          <a:graphicData uri="http://schemas.openxmlformats.org/drawingml/2006/table">
            <a:tbl>
              <a:tblPr/>
              <a:tblGrid>
                <a:gridCol w="4643120"/>
                <a:gridCol w="6702425"/>
              </a:tblGrid>
              <a:tr h="459105">
                <a:tc>
                  <a:txBody>
                    <a:bodyPr vert="horz" wrap="square"/>
                    <a:lstStyle/>
                    <a:p>
                      <a:pPr algn="ctr">
                        <a:lnSpc>
                          <a:spcPct val="100000"/>
                        </a:lnSpc>
                        <a:spcAft>
                          <a:spcPct val="0"/>
                        </a:spcAft>
                        <a:buClrTx/>
                        <a:buSzTx/>
                        <a:buFontTx/>
                      </a:pPr>
                      <a:r>
                        <a:rPr lang="zh-CN" sz="2600" b="1" kern="100">
                          <a:effectLst/>
                          <a:latin typeface="楷体" panose="02010609060101010101" charset="-122"/>
                          <a:ea typeface="楷体" panose="02010609060101010101" charset="-122"/>
                          <a:cs typeface="Times New Roman" panose="02020603050405020304" charset="0"/>
                        </a:rPr>
                        <a:t>答案呈现</a:t>
                      </a:r>
                    </a:p>
                  </a:txBody>
                  <a:tcPr marL="51802" marR="518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00000"/>
                        </a:lnSpc>
                        <a:spcAft>
                          <a:spcPct val="0"/>
                        </a:spcAft>
                        <a:buClrTx/>
                        <a:buSzTx/>
                        <a:buFontTx/>
                      </a:pPr>
                      <a:endParaRPr lang="zh-CN" sz="2600" b="1" kern="100">
                        <a:effectLst/>
                        <a:latin typeface="楷体" panose="02010609060101010101" charset="-122"/>
                        <a:ea typeface="楷体" panose="02010609060101010101" charset="-122"/>
                        <a:cs typeface="Times New Roman" panose="02020603050405020304" charset="0"/>
                      </a:endParaRPr>
                    </a:p>
                  </a:txBody>
                  <a:tcPr marL="51802" marR="518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160">
                <a:tc>
                  <a:txBody>
                    <a:bodyPr vert="horz" wrap="square"/>
                    <a:lstStyle/>
                    <a:p>
                      <a:pPr algn="l">
                        <a:lnSpc>
                          <a:spcPct val="105000"/>
                        </a:lnSpc>
                        <a:spcAft>
                          <a:spcPct val="0"/>
                        </a:spcAft>
                        <a:buClrTx/>
                        <a:buSzTx/>
                        <a:buFontTx/>
                      </a:pPr>
                      <a:endParaRPr lang="zh-CN" sz="2400" kern="100">
                        <a:effectLst/>
                        <a:latin typeface="楷体" panose="02010609060101010101" charset="-122"/>
                        <a:ea typeface="楷体" panose="02010609060101010101" charset="-122"/>
                        <a:cs typeface="楷体" panose="02010609060101010101" charset="-122"/>
                      </a:endParaRPr>
                    </a:p>
                  </a:txBody>
                  <a:tcPr marL="51802" marR="518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l">
                        <a:lnSpc>
                          <a:spcPct val="105000"/>
                        </a:lnSpc>
                        <a:spcAft>
                          <a:spcPct val="0"/>
                        </a:spcAft>
                        <a:buClrTx/>
                        <a:buSzTx/>
                        <a:buFontTx/>
                      </a:pPr>
                      <a:endParaRPr lang="zh-CN" sz="2400" kern="100">
                        <a:effectLst/>
                        <a:latin typeface="楷体" panose="02010609060101010101" charset="-122"/>
                        <a:ea typeface="楷体" panose="02010609060101010101" charset="-122"/>
                        <a:cs typeface="楷体" panose="02010609060101010101" charset="-122"/>
                      </a:endParaRPr>
                    </a:p>
                  </a:txBody>
                  <a:tcPr marL="51802" marR="518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文本框 6" title=""/>
          <p:cNvSpPr txBox="1"/>
          <p:nvPr/>
        </p:nvSpPr>
        <p:spPr>
          <a:xfrm>
            <a:off x="5087620" y="3053080"/>
            <a:ext cx="6658610" cy="24149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5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sym typeface="+mn-ea"/>
              </a:rPr>
              <a:t>1.题干中出现“如何描写”“景象”等，说明考查的是环境描写手法</a:t>
            </a:r>
            <a:endParaRPr lang="zh-CN" sz="2400" kern="100">
              <a:effectLst/>
              <a:latin typeface="楷体" panose="02010609060101010101" charset="-122"/>
              <a:ea typeface="楷体" panose="02010609060101010101" charset="-122"/>
              <a:cs typeface="楷体" panose="02010609060101010101" charset="-122"/>
            </a:endParaRPr>
          </a:p>
          <a:p>
            <a:pPr algn="l">
              <a:lnSpc>
                <a:spcPct val="105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sym typeface="+mn-ea"/>
              </a:rPr>
              <a:t>2.找出具体语句，“光”是视觉，“响”是听觉，“香”是嗅觉，这些都是写景角度</a:t>
            </a:r>
            <a:endParaRPr lang="zh-CN" sz="2400" kern="100">
              <a:effectLst/>
              <a:latin typeface="楷体" panose="02010609060101010101" charset="-122"/>
              <a:ea typeface="楷体" panose="02010609060101010101" charset="-122"/>
              <a:cs typeface="楷体" panose="02010609060101010101" charset="-122"/>
            </a:endParaRPr>
          </a:p>
          <a:p>
            <a:pPr algn="l">
              <a:lnSpc>
                <a:spcPct val="105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sym typeface="+mn-ea"/>
              </a:rPr>
              <a:t>3.在解答环境描写手法题时，需要答出所写景物的内容以及运用技巧的效果</a:t>
            </a:r>
            <a:endParaRPr lang="zh-CN" sz="2400" kern="100">
              <a:effectLst/>
              <a:latin typeface="楷体" panose="02010609060101010101" charset="-122"/>
              <a:ea typeface="楷体" panose="02010609060101010101" charset="-122"/>
              <a:cs typeface="楷体" panose="02010609060101010101" charset="-122"/>
            </a:endParaRPr>
          </a:p>
        </p:txBody>
      </p:sp>
      <p:sp>
        <p:nvSpPr>
          <p:cNvPr id="12" name="文本框 11" title=""/>
          <p:cNvSpPr txBox="1"/>
          <p:nvPr/>
        </p:nvSpPr>
        <p:spPr>
          <a:xfrm>
            <a:off x="464820" y="3084195"/>
            <a:ext cx="4666615" cy="24149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5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sym typeface="+mn-ea"/>
              </a:rPr>
              <a:t>1.小说开头渲染了鲁镇年终的热闹场景和忙碌的气氛：晚云的闪光、爆竹的钝响、幽微的火药香。</a:t>
            </a:r>
            <a:endParaRPr lang="zh-CN" sz="2400" kern="100">
              <a:effectLst/>
              <a:latin typeface="楷体" panose="02010609060101010101" charset="-122"/>
              <a:ea typeface="楷体" panose="02010609060101010101" charset="-122"/>
              <a:cs typeface="楷体" panose="02010609060101010101" charset="-122"/>
            </a:endParaRPr>
          </a:p>
          <a:p>
            <a:pPr algn="l">
              <a:lnSpc>
                <a:spcPct val="105000"/>
              </a:lnSpc>
              <a:spcAft>
                <a:spcPct val="0"/>
              </a:spcAft>
              <a:buClrTx/>
              <a:buSzTx/>
              <a:buFontTx/>
            </a:pPr>
            <a:r>
              <a:rPr lang="zh-CN" sz="2400" kern="100">
                <a:effectLst/>
                <a:latin typeface="楷体" panose="02010609060101010101" charset="-122"/>
                <a:ea typeface="楷体" panose="02010609060101010101" charset="-122"/>
                <a:cs typeface="楷体" panose="02010609060101010101" charset="-122"/>
                <a:sym typeface="+mn-ea"/>
              </a:rPr>
              <a:t>2.调动了读者的视觉、听觉和嗅觉，层次分明，形象具体，使人如见其景，如闻其声。</a:t>
            </a:r>
            <a:endParaRPr lang="zh-CN" sz="2400" kern="100">
              <a:effectLst/>
              <a:latin typeface="楷体" panose="02010609060101010101" charset="-122"/>
              <a:ea typeface="楷体" panose="02010609060101010101" charset="-122"/>
              <a:cs typeface="楷体" panose="02010609060101010101" charset="-122"/>
            </a:endParaRPr>
          </a:p>
        </p:txBody>
      </p:sp>
      <p:sp>
        <p:nvSpPr>
          <p:cNvPr id="13" name="文本框 12" title=""/>
          <p:cNvSpPr txBox="1"/>
          <p:nvPr/>
        </p:nvSpPr>
        <p:spPr>
          <a:xfrm>
            <a:off x="7683500" y="2454910"/>
            <a:ext cx="1638300" cy="4914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ct val="0"/>
              </a:spcAft>
              <a:buClrTx/>
              <a:buSzTx/>
              <a:buFontTx/>
            </a:pPr>
            <a:r>
              <a:rPr lang="zh-CN" sz="2600" b="1" kern="100">
                <a:effectLst/>
                <a:latin typeface="楷体" panose="02010609060101010101" charset="-122"/>
                <a:ea typeface="楷体" panose="02010609060101010101" charset="-122"/>
                <a:cs typeface="Times New Roman" panose="02020603050405020304" charset="0"/>
                <a:sym typeface="+mn-ea"/>
              </a:rPr>
              <a:t>答案启示</a:t>
            </a:r>
            <a:endParaRPr lang="zh-CN" sz="2600" b="1" kern="100">
              <a:effectLst/>
              <a:latin typeface="楷体" panose="02010609060101010101" charset="-122"/>
              <a:ea typeface="楷体" panose="02010609060101010101" charset="-122"/>
              <a:cs typeface="Times New Roman" panose="02020603050405020304" charset="0"/>
            </a:endParaRP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59135" y="5424170"/>
            <a:ext cx="1045210" cy="1144270"/>
          </a:xfrm>
          <a:prstGeom prst="rect">
            <a:avLst/>
          </a:prstGeom>
        </p:spPr>
      </p:pic>
      <p:sp>
        <p:nvSpPr>
          <p:cNvPr id="2" name="文本占位符 1" title=""/>
          <p:cNvSpPr>
            <a:spLocks noGrp="1"/>
          </p:cNvSpPr>
          <p:nvPr>
            <p:ph type="body" sz="quarter" idx="4294967295"/>
            <p:custDataLst>
              <p:tags r:id="rId7"/>
            </p:custDataLst>
          </p:nvPr>
        </p:nvSpPr>
        <p:spPr>
          <a:xfrm>
            <a:off x="210185" y="335915"/>
            <a:ext cx="11772265" cy="6156960"/>
          </a:xfrm>
        </p:spPr>
        <p:txBody>
          <a:bodyPr>
            <a:noAutofit/>
          </a:bodyPr>
          <a:lstStyle/>
          <a:p>
            <a:pPr marL="0" indent="0" algn="l">
              <a:lnSpc>
                <a:spcPct val="100000"/>
              </a:lnSpc>
              <a:spcAft>
                <a:spcPts val="600"/>
              </a:spcAft>
              <a:buClrTx/>
              <a:buSzTx/>
              <a:buFontTx/>
              <a:buNone/>
            </a:pPr>
            <a:r>
              <a:rPr lang="en-US" altLang="zh-CN" sz="2000" b="1" kern="100" spc="0">
                <a:solidFill>
                  <a:schemeClr val="bg2">
                    <a:lumMod val="50000"/>
                  </a:schemeClr>
                </a:solidFill>
                <a:effectLst/>
                <a:latin typeface="楷体" panose="02010609060101010101" charset="-122"/>
                <a:ea typeface="楷体" panose="02010609060101010101" charset="-122"/>
                <a:cs typeface="楷体" panose="02010609060101010101" charset="-122"/>
              </a:rPr>
              <a:t>               </a:t>
            </a:r>
            <a:r>
              <a:rPr lang="zh-CN" sz="2000" b="1" kern="100" spc="0">
                <a:solidFill>
                  <a:schemeClr val="bg2">
                    <a:lumMod val="50000"/>
                  </a:schemeClr>
                </a:solidFill>
                <a:effectLst/>
                <a:latin typeface="楷体" panose="02010609060101010101" charset="-122"/>
                <a:ea typeface="楷体" panose="02010609060101010101" charset="-122"/>
                <a:cs typeface="楷体" panose="02010609060101010101" charset="-122"/>
              </a:rPr>
              <a:t>(2010·江苏卷)阅读下面的文字，完成后面的题目。</a:t>
            </a:r>
          </a:p>
          <a:p>
            <a:pPr marL="0" indent="0" algn="ctr">
              <a:lnSpc>
                <a:spcPct val="100000"/>
              </a:lnSpc>
              <a:spcAft>
                <a:spcPct val="0"/>
              </a:spcAft>
              <a:buClrTx/>
              <a:buSzTx/>
              <a:buFontTx/>
              <a:buNone/>
            </a:pPr>
            <a:r>
              <a:rPr lang="zh-CN" sz="2000" kern="100" spc="0">
                <a:effectLst/>
                <a:latin typeface="楷体" panose="02010609060101010101" charset="-122"/>
                <a:ea typeface="楷体" panose="02010609060101010101" charset="-122"/>
                <a:cs typeface="楷体" panose="02010609060101010101" charset="-122"/>
              </a:rPr>
              <a:t>溜</a:t>
            </a:r>
            <a:r>
              <a:rPr lang="en-US" altLang="zh-CN" sz="2000" kern="100" spc="0">
                <a:effectLst/>
                <a:latin typeface="楷体" panose="02010609060101010101" charset="-122"/>
                <a:ea typeface="楷体" panose="02010609060101010101" charset="-122"/>
                <a:cs typeface="楷体" panose="02010609060101010101" charset="-122"/>
              </a:rPr>
              <a:t> </a:t>
            </a:r>
            <a:r>
              <a:rPr lang="zh-CN" sz="2000" kern="100" spc="0">
                <a:effectLst/>
                <a:latin typeface="楷体" panose="02010609060101010101" charset="-122"/>
                <a:ea typeface="楷体" panose="02010609060101010101" charset="-122"/>
                <a:cs typeface="楷体" panose="02010609060101010101" charset="-122"/>
              </a:rPr>
              <a:t>索</a:t>
            </a:r>
          </a:p>
          <a:p>
            <a:pPr marL="0" indent="0" algn="ctr">
              <a:lnSpc>
                <a:spcPct val="100000"/>
              </a:lnSpc>
              <a:spcAft>
                <a:spcPct val="0"/>
              </a:spcAft>
              <a:buClrTx/>
              <a:buSzTx/>
              <a:buFontTx/>
              <a:buNone/>
            </a:pPr>
            <a:r>
              <a:rPr lang="zh-CN" sz="2000" kern="100" spc="0">
                <a:effectLst/>
                <a:latin typeface="楷体" panose="02010609060101010101" charset="-122"/>
                <a:ea typeface="楷体" panose="02010609060101010101" charset="-122"/>
                <a:cs typeface="楷体" panose="02010609060101010101" charset="-122"/>
              </a:rPr>
              <a:t>阿城</a:t>
            </a:r>
          </a:p>
          <a:p>
            <a:pPr marL="0" indent="508000" algn="l">
              <a:lnSpc>
                <a:spcPct val="100000"/>
              </a:lnSpc>
              <a:spcAft>
                <a:spcPct val="0"/>
              </a:spcAft>
              <a:buClrTx/>
              <a:buSzTx/>
              <a:buFontTx/>
              <a:buNone/>
            </a:pPr>
            <a:r>
              <a:rPr lang="zh-CN" sz="2000" kern="100" spc="0">
                <a:effectLst/>
                <a:latin typeface="楷体" panose="02010609060101010101" charset="-122"/>
                <a:ea typeface="楷体" panose="02010609060101010101" charset="-122"/>
                <a:cs typeface="楷体" panose="02010609060101010101" charset="-122"/>
              </a:rPr>
              <a:t>一个钟头之前就听到这隐隐闷雷，初不在意。雷总不停，才渐渐生疑，懒懒问了一句。领队也只懒懒说是怒江，要过溜索了。不由捏紧了心，准备一睹纵贯滇西的怒江，却不料转出山口，依然是闷闷的雷。见前边牛死也不肯再走，心下大惑，就下马向前。行到岸边，抽一口气，腿子抖起来，如牛一般，不敢再往前动半步。</a:t>
            </a:r>
          </a:p>
          <a:p>
            <a:pPr marL="0" indent="508000" algn="l">
              <a:lnSpc>
                <a:spcPct val="100000"/>
              </a:lnSpc>
              <a:spcAft>
                <a:spcPct val="0"/>
              </a:spcAft>
              <a:buClrTx/>
              <a:buSzTx/>
              <a:buFontTx/>
              <a:buNone/>
            </a:pPr>
            <a:r>
              <a:rPr lang="zh-CN" sz="2000" u="sng" kern="100" spc="0">
                <a:effectLst/>
                <a:latin typeface="楷体" panose="02010609060101010101" charset="-122"/>
                <a:ea typeface="楷体" panose="02010609060101010101" charset="-122"/>
                <a:cs typeface="楷体" panose="02010609060101010101" charset="-122"/>
                <a:sym typeface="+mn-ea"/>
              </a:rPr>
              <a:t>万丈绝壁垂直而下，驮队原来就在这壁顶上。怒江自西北天际亮亮而来，深远似涓涓细流，隐隐喧声腾上来，一派森气。俯望那江，蓦地心中一颤，再不敢向下看</a:t>
            </a:r>
            <a:r>
              <a:rPr lang="zh-CN" sz="2000" kern="100" spc="0">
                <a:effectLst/>
                <a:latin typeface="楷体" panose="02010609060101010101" charset="-122"/>
                <a:ea typeface="楷体" panose="02010609060101010101" charset="-122"/>
                <a:cs typeface="楷体" panose="02010609060101010101" charset="-122"/>
                <a:sym typeface="+mn-ea"/>
              </a:rPr>
              <a:t>。</a:t>
            </a:r>
            <a:endParaRPr lang="zh-CN" sz="2000" kern="100" spc="0">
              <a:effectLst/>
              <a:latin typeface="楷体" panose="02010609060101010101" charset="-122"/>
              <a:ea typeface="楷体" panose="02010609060101010101" charset="-122"/>
              <a:cs typeface="楷体" panose="02010609060101010101" charset="-122"/>
            </a:endParaRPr>
          </a:p>
          <a:p>
            <a:pPr marL="0" indent="508000" algn="l">
              <a:lnSpc>
                <a:spcPct val="100000"/>
              </a:lnSpc>
              <a:spcAft>
                <a:spcPct val="0"/>
              </a:spcAft>
              <a:buClrTx/>
              <a:buSzTx/>
              <a:buFontTx/>
              <a:buNone/>
            </a:pPr>
            <a:r>
              <a:rPr lang="zh-CN" sz="2000" kern="100" spc="0">
                <a:effectLst/>
                <a:latin typeface="楷体" panose="02010609060101010101" charset="-122"/>
                <a:ea typeface="楷体" panose="02010609060101010101" charset="-122"/>
                <a:cs typeface="楷体" panose="02010609060101010101" charset="-122"/>
                <a:sym typeface="+mn-ea"/>
              </a:rPr>
              <a:t>领队稳稳坐在马上，笑一笑。那马平时并不觉得雄壮，此时却静立如伟人，晃一晃头，鬃飘起来。牛铃如击在心上，一步一响，驮队向横在峡上的一根索子颤颤移去。那索似有千钧之力，扯住两岸石壁，谁也动弹不得。</a:t>
            </a:r>
          </a:p>
          <a:p>
            <a:pPr marL="0" indent="457200" algn="l" defTabSz="914400">
              <a:lnSpc>
                <a:spcPct val="100000"/>
              </a:lnSpc>
              <a:spcAft>
                <a:spcPct val="0"/>
              </a:spcAft>
              <a:buClrTx/>
              <a:buSzTx/>
              <a:buFontTx/>
              <a:buNone/>
            </a:pPr>
            <a:r>
              <a:rPr lang="en-US" altLang="zh-CN" sz="2000" b="1">
                <a:cs typeface="微软雅黑" panose="020b0503020204020204" charset="-122"/>
                <a:sym typeface="+mn-ea"/>
              </a:rPr>
              <a:t> </a:t>
            </a:r>
            <a:r>
              <a:rPr lang="zh-CN" sz="2000" kern="100" spc="0">
                <a:effectLst/>
                <a:latin typeface="楷体" panose="02010609060101010101" charset="-122"/>
                <a:ea typeface="楷体" panose="02010609060101010101" charset="-122"/>
                <a:cs typeface="楷体" panose="02010609060101010101" charset="-122"/>
                <a:sym typeface="+mn-ea"/>
              </a:rPr>
              <a:t>领队下马，走到索前，举手敲一敲那索，索一动不动。领队瞟一眼汉子们，一个精瘦短小的汉子站起来，走到索前，从索头扯出一个竹子折的角框，只一跃，腿已入套。脚一用力，飞身离岸，嗖地一下小过去，却发现他腰上还牵一根绳，一端在索头，另一端如带一缕黑烟，弯弯划过峡谷。一只大鹰在瘦小汉子身下十余丈处移来移去，翅膀尖上几根羽毛在风中抖。再看时，瘦小汉子已到索子向上弯的地方，悄没声地反着倒手拔索，横在索下的绳也一抖一抖地长出去。</a:t>
            </a:r>
          </a:p>
          <a:p>
            <a:pPr marL="0" indent="457200" algn="l" defTabSz="914400">
              <a:lnSpc>
                <a:spcPct val="100000"/>
              </a:lnSpc>
              <a:spcAft>
                <a:spcPct val="0"/>
              </a:spcAft>
              <a:buClrTx/>
              <a:buSzTx/>
              <a:buFontTx/>
              <a:buNone/>
            </a:pPr>
            <a:r>
              <a:rPr lang="zh-CN" sz="2000" kern="100" spc="0">
                <a:effectLst/>
                <a:latin typeface="楷体" panose="02010609060101010101" charset="-122"/>
                <a:ea typeface="楷体" panose="02010609060101010101" charset="-122"/>
                <a:cs typeface="楷体" panose="02010609060101010101" charset="-122"/>
                <a:sym typeface="+mn-ea"/>
              </a:rPr>
              <a:t>大家正睁眼望，对岸一个黑点早停在壁上。不一刻，一个长音飘过来，绳子抖了几抖。三条汉子站起来，拍拍屁股，一个一个小过去。领队哑声问道：“可还歇？”余下的汉子漫声应道：“不消。”纷纷走到牛队里卸驮子。</a:t>
            </a:r>
          </a:p>
        </p:txBody>
      </p:sp>
      <p:sp>
        <p:nvSpPr>
          <p:cNvPr id="8" name="文本框 7" title=""/>
          <p:cNvSpPr txBox="1"/>
          <p:nvPr>
            <p:custDataLst>
              <p:tags r:id="rId8"/>
            </p:custDataLst>
          </p:nvPr>
        </p:nvSpPr>
        <p:spPr>
          <a:xfrm>
            <a:off x="276225" y="129540"/>
            <a:ext cx="2084070" cy="66421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Tx/>
              <a:buSzTx/>
              <a:buFontTx/>
            </a:pPr>
            <a:r>
              <a:rPr lang="zh-CN" altLang="en-US" sz="2400" b="1">
                <a:solidFill>
                  <a:srgbClr val="C00000"/>
                </a:solidFill>
                <a:uFillTx/>
                <a:latin typeface="Arial" pitchFamily="34" charset="0"/>
                <a:ea typeface="微软雅黑"/>
                <a:cs typeface="Gen Jyuu GothicL Medium" panose="020b0302020203020207" pitchFamily="34" charset="-128"/>
                <a:sym typeface="+mn-ea"/>
              </a:rPr>
              <a:t>【真题印证】</a:t>
            </a:r>
          </a:p>
        </p:txBody>
      </p:sp>
    </p:spTree>
    <p:custDataLst>
      <p:tags r:id="rId9"/>
    </p:custData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title=""/>
          <p:cNvPicPr>
            <a:picLocks noChangeAspect="1"/>
          </p:cNvPicPr>
          <p:nvPr>
            <p:custDataLst>
              <p:tags r:id="rId4"/>
            </p:custDataLst>
          </p:nvPr>
        </p:nvPicPr>
        <p:blipFill>
          <a:blip r:embed="rId3"/>
          <a:stretch>
            <a:fillRect/>
          </a:stretch>
        </p:blipFill>
        <p:spPr>
          <a:xfrm>
            <a:off x="276225" y="291465"/>
            <a:ext cx="967105" cy="1053465"/>
          </a:xfrm>
          <a:prstGeom prst="rect">
            <a:avLst/>
          </a:prstGeom>
        </p:spPr>
      </p:pic>
      <p:pic>
        <p:nvPicPr>
          <p:cNvPr id="7" name="图片 6" title=""/>
          <p:cNvPicPr>
            <a:picLocks noChangeAspect="1"/>
          </p:cNvPicPr>
          <p:nvPr>
            <p:custDataLst>
              <p:tags r:id="rId6"/>
            </p:custDataLst>
          </p:nvPr>
        </p:nvPicPr>
        <p:blipFill>
          <a:blip r:embed="rId5"/>
          <a:stretch>
            <a:fillRect/>
          </a:stretch>
        </p:blipFill>
        <p:spPr>
          <a:xfrm>
            <a:off x="10848340" y="5424170"/>
            <a:ext cx="1045210" cy="1144270"/>
          </a:xfrm>
          <a:prstGeom prst="rect">
            <a:avLst/>
          </a:prstGeom>
        </p:spPr>
      </p:pic>
      <p:sp>
        <p:nvSpPr>
          <p:cNvPr id="2" name="文本框 1" title=""/>
          <p:cNvSpPr txBox="1"/>
          <p:nvPr/>
        </p:nvSpPr>
        <p:spPr>
          <a:xfrm>
            <a:off x="320040" y="356870"/>
            <a:ext cx="11562080" cy="4939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33400" algn="l" fontAlgn="auto">
              <a:spcAft>
                <a:spcPct val="0"/>
              </a:spcAft>
              <a:buClrTx/>
              <a:buSzTx/>
              <a:buFontTx/>
            </a:pPr>
            <a:r>
              <a:rPr lang="zh-CN" sz="2100" kern="100">
                <a:effectLst/>
                <a:uFillTx/>
                <a:latin typeface="楷体" panose="02010609060101010101" charset="-122"/>
                <a:ea typeface="楷体" panose="02010609060101010101" charset="-122"/>
                <a:cs typeface="楷体" panose="02010609060101010101" charset="-122"/>
                <a:sym typeface="+mn-ea"/>
              </a:rPr>
              <a:t>牛早卧在地上，两眼哀哀地慢慢眨。两个汉子拽起一条牛，骂着赶到索头。那牛软下去，淌出两滴泪，大眼失了神，皮肉开始抖。汉子们缚了它的四蹄，挂在角框上，又将绳扣住框，发一声喊，猛力一推。牛嘴咧开，叫不出声，皮肉抖得模糊一层，屎尿尽数撒泄。过了索子一多半，那边的汉子用力飞快地收绳，牛倒垂着，升到对岸。这边的牛哀哀地叫着，汉子们并不理会，仍一头一头推过去。之后是运驮子，就玩一般了。这边的汉子也一个接一个飞身小过去。</a:t>
            </a:r>
          </a:p>
          <a:p>
            <a:pPr indent="533400" algn="l" fontAlgn="auto">
              <a:spcAft>
                <a:spcPct val="0"/>
              </a:spcAft>
              <a:buClrTx/>
              <a:buSzTx/>
              <a:buFontTx/>
            </a:pPr>
            <a:r>
              <a:rPr lang="zh-CN" sz="2100" kern="100">
                <a:effectLst/>
                <a:uFillTx/>
                <a:latin typeface="楷体" panose="02010609060101010101" charset="-122"/>
                <a:ea typeface="楷体" panose="02010609060101010101" charset="-122"/>
                <a:cs typeface="楷体" panose="02010609060101010101" charset="-122"/>
                <a:sym typeface="+mn-ea"/>
              </a:rPr>
              <a:t>我战战兢兢跨上角框，领队吼一声：“往下看不得，命在天上！”猛一送，只觉耳边生风，僵着脖颈盯住天，倒像俯身看海。自觉慢了一下，急忙伸手在索上向身后拔去。这索由十几股竹皮扭绞而成，磨得赛刀。手划出血来，黏黏的反倒抓得紧。手一松开，撕得钻心一疼，不及多想，赶紧倒上去抓住。猛然耳边有人笑：“莫抓住不撒手，看脚底板！”方才觉出已到索头。慎慎地下来，腿子抖得站不住，脚倒像生下来第一遭知道世界上还有土地，亲亲热热跺几下。</a:t>
            </a:r>
          </a:p>
          <a:p>
            <a:pPr indent="533400" algn="l" defTabSz="914400">
              <a:lnSpc>
                <a:spcPct val="100000"/>
              </a:lnSpc>
              <a:spcAft>
                <a:spcPct val="0"/>
              </a:spcAft>
              <a:buClrTx/>
              <a:buSzTx/>
              <a:buFontTx/>
            </a:pPr>
            <a:r>
              <a:rPr lang="zh-CN" sz="2100" kern="100">
                <a:effectLst/>
                <a:uFillTx/>
                <a:latin typeface="楷体" panose="02010609060101010101" charset="-122"/>
                <a:ea typeface="楷体" panose="02010609060101010101" charset="-122"/>
                <a:cs typeface="楷体" panose="02010609060101010101" charset="-122"/>
                <a:sym typeface="+mn-ea"/>
              </a:rPr>
              <a:t>猛听得空中一声唿哨，尖得直入脑髓。回身却见领队早已飞到索头，抽身跃下，走到汉子们跟前。</a:t>
            </a:r>
            <a:endParaRPr lang="zh-CN" sz="2100" kern="100">
              <a:effectLst/>
              <a:uFillTx/>
              <a:latin typeface="楷体" panose="02010609060101010101" charset="-122"/>
              <a:ea typeface="楷体" panose="02010609060101010101" charset="-122"/>
              <a:cs typeface="楷体" panose="02010609060101010101" charset="-122"/>
            </a:endParaRPr>
          </a:p>
          <a:p>
            <a:pPr indent="533400" algn="l" defTabSz="914400">
              <a:lnSpc>
                <a:spcPct val="100000"/>
              </a:lnSpc>
              <a:spcAft>
                <a:spcPct val="0"/>
              </a:spcAft>
              <a:buClrTx/>
              <a:buSzTx/>
              <a:buFontTx/>
            </a:pPr>
            <a:r>
              <a:rPr lang="zh-CN" sz="2100" kern="100">
                <a:effectLst/>
                <a:uFillTx/>
                <a:latin typeface="楷体" panose="02010609060101010101" charset="-122"/>
                <a:ea typeface="楷体" panose="02010609060101010101" charset="-122"/>
                <a:cs typeface="楷体" panose="02010609060101010101" charset="-122"/>
                <a:sym typeface="+mn-ea"/>
              </a:rPr>
              <a:t>牛终于又上了驮，铃铛朗朗响着，似是急急地要离开这里。上得马上，才觉出一身黏汗，风吹得身子抖起来。顺风出一口长气，又觉出闷雷原来一直响着。</a:t>
            </a:r>
            <a:endParaRPr lang="zh-CN" sz="2100" kern="100">
              <a:effectLst/>
              <a:uFillTx/>
              <a:latin typeface="楷体" panose="02010609060101010101" charset="-122"/>
              <a:ea typeface="楷体" panose="02010609060101010101" charset="-122"/>
              <a:cs typeface="楷体" panose="02010609060101010101" charset="-122"/>
            </a:endParaRPr>
          </a:p>
          <a:p>
            <a:pPr indent="533400" algn="r" defTabSz="914400">
              <a:lnSpc>
                <a:spcPct val="100000"/>
              </a:lnSpc>
              <a:spcAft>
                <a:spcPct val="0"/>
              </a:spcAft>
              <a:buClrTx/>
              <a:buSzTx/>
              <a:buFontTx/>
            </a:pPr>
            <a:r>
              <a:rPr lang="zh-CN" sz="2100" kern="100">
                <a:effectLst/>
                <a:uFillTx/>
                <a:latin typeface="楷体" panose="02010609060101010101" charset="-122"/>
                <a:ea typeface="楷体" panose="02010609060101010101" charset="-122"/>
                <a:cs typeface="楷体" panose="02010609060101010101" charset="-122"/>
                <a:sym typeface="+mn-ea"/>
              </a:rPr>
              <a:t>(选自《阿城精选集》，有删改)</a:t>
            </a:r>
            <a:endParaRPr lang="zh-CN" sz="2100" kern="100">
              <a:effectLst/>
              <a:uFillTx/>
              <a:latin typeface="楷体" panose="02010609060101010101" charset="-122"/>
              <a:ea typeface="楷体" panose="02010609060101010101" charset="-122"/>
              <a:cs typeface="楷体" panose="02010609060101010101" charset="-122"/>
            </a:endParaRPr>
          </a:p>
        </p:txBody>
      </p:sp>
      <p:sp>
        <p:nvSpPr>
          <p:cNvPr id="3" name="文本框 2" title=""/>
          <p:cNvSpPr txBox="1"/>
          <p:nvPr>
            <p:custDataLst>
              <p:tags r:id="rId7"/>
            </p:custDataLst>
          </p:nvPr>
        </p:nvSpPr>
        <p:spPr>
          <a:xfrm>
            <a:off x="896620" y="5263515"/>
            <a:ext cx="7599680" cy="7321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spcAft>
                <a:spcPts val="200"/>
              </a:spcAft>
              <a:buClrTx/>
              <a:buSzTx/>
              <a:buFontTx/>
            </a:pPr>
            <a:r>
              <a:rPr lang="zh-CN" altLang="en-US" sz="20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借鉴《祝福》开篇环境描写的技巧。</a:t>
            </a:r>
            <a:endParaRPr lang="zh-CN" altLang="en-US" sz="2000" b="1">
              <a:solidFill>
                <a:srgbClr val="7030A0"/>
              </a:solidFill>
              <a:uFillTx/>
              <a:latin typeface="黑体" panose="02010609060101010101" charset="-122"/>
              <a:ea typeface="黑体" panose="02010609060101010101" charset="-122"/>
              <a:cs typeface="Gen Jyuu GothicL Medium" panose="020b0302020203020207" pitchFamily="34" charset="-128"/>
            </a:endParaRPr>
          </a:p>
          <a:p>
            <a:pPr algn="l" fontAlgn="auto">
              <a:lnSpc>
                <a:spcPct val="100000"/>
              </a:lnSpc>
              <a:spcAft>
                <a:spcPts val="200"/>
              </a:spcAft>
              <a:buClrTx/>
              <a:buSzTx/>
              <a:buFontTx/>
            </a:pPr>
            <a:r>
              <a:rPr lang="zh-CN" altLang="en-US" sz="2000" b="1">
                <a:solidFill>
                  <a:srgbClr val="7030A0"/>
                </a:solidFill>
                <a:uFillTx/>
                <a:latin typeface="黑体" panose="02010609060101010101" charset="-122"/>
                <a:ea typeface="黑体" panose="02010609060101010101" charset="-122"/>
                <a:cs typeface="Gen Jyuu GothicL Medium" panose="020b0302020203020207" pitchFamily="34" charset="-128"/>
                <a:sym typeface="+mn-ea"/>
              </a:rPr>
              <a:t>文中画线部分描写了峡谷险峻气势，请分析其表现特色。</a:t>
            </a:r>
            <a:endParaRPr lang="zh-CN" altLang="en-US" sz="2000" b="1">
              <a:solidFill>
                <a:srgbClr val="7030A0"/>
              </a:solidFill>
              <a:uFillTx/>
              <a:latin typeface="黑体" panose="02010609060101010101" charset="-122"/>
              <a:ea typeface="黑体" panose="02010609060101010101" charset="-122"/>
              <a:cs typeface="Gen Jyuu GothicL Medium" panose="020b0302020203020207" pitchFamily="34" charset="-128"/>
            </a:endParaRPr>
          </a:p>
        </p:txBody>
      </p:sp>
    </p:spTree>
    <p:custDataLst>
      <p:tags r:id="rId8"/>
    </p:custData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https://d.book118.com/578050127060006023</a:t>
            </a:r>
          </a:p>
        </p:txBody>
      </p:sp>
    </p:spTree>
  </p:cSld>
  <p:clrMapOvr>
    <a:masterClrMapping/>
  </p:clrMapOvr>
  <p:transition/>
  <p:timing/>
</p:sld>
</file>

<file path=ppt/tags/tag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7"/>
  <p:tag name="KSO_WM_UNIT_INDEX" val="7"/>
  <p:tag name="KSO_WM_UNIT_LAYERLEVEL" val="1"/>
  <p:tag name="KSO_WM_UNIT_TYPE" val="i"/>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8"/>
  <p:tag name="KSO_WM_UNIT_INDEX" val="8"/>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8.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90.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2"/>
  <p:tag name="KSO_WM_UNIT_INDEX" val="2"/>
  <p:tag name="KSO_WM_UNIT_LAYERLEVEL" val="1"/>
  <p:tag name="KSO_WM_UNIT_TYPE" val="i"/>
</p:tagLst>
</file>

<file path=ppt/tags/tag9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3"/>
  <p:tag name="KSO_WM_UNIT_INDEX" val="3"/>
  <p:tag name="KSO_WM_UNIT_LAYERLEVEL" val="1"/>
  <p:tag name="KSO_WM_UNIT_TYPE" val="i"/>
</p:tagLst>
</file>

<file path=ppt/tags/tag9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TYPE" val="i"/>
</p:tagLst>
</file>

<file path=ppt/tags/tag93.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9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9.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0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TYPE" val="i"/>
</p:tagLst>
</file>

<file path=ppt/tags/tag10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i*2"/>
  <p:tag name="KSO_WM_UNIT_INDEX" val="2"/>
  <p:tag name="KSO_WM_UNIT_LAYERLEVEL" val="1"/>
  <p:tag name="KSO_WM_UNIT_TYPE" val="i"/>
</p:tagLst>
</file>

<file path=ppt/tags/tag10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8.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0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TYPE" val="i"/>
</p:tagLst>
</file>

<file path=ppt/tags/tag11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i*2"/>
  <p:tag name="KSO_WM_UNIT_INDEX" val="2"/>
  <p:tag name="KSO_WM_UNIT_LAYERLEVEL" val="1"/>
  <p:tag name="KSO_WM_UNIT_TYPE" val="i"/>
</p:tagLst>
</file>

<file path=ppt/tags/tag111.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TYPE" val="i"/>
</p:tagLst>
</file>

<file path=ppt/tags/tag118.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19.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12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2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2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2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TYPE" val="i"/>
</p:tagLst>
</file>

<file path=ppt/tags/tag13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d*1"/>
  <p:tag name="KSO_WM_UNIT_INDEX" val="1"/>
  <p:tag name="KSO_WM_UNIT_LAYERLEVEL" val="1"/>
  <p:tag name="KSO_WM_UNIT_SUPPORT_UNIT_TYPE" val="[&quot;all&quot;]"/>
  <p:tag name="KSO_WM_UNIT_TYPE" val="d"/>
  <p:tag name="KSO_WM_UNIT_VALUE" val="495*440"/>
</p:tagLst>
</file>

<file path=ppt/tags/tag136.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d*2"/>
  <p:tag name="KSO_WM_UNIT_INDEX" val="2"/>
  <p:tag name="KSO_WM_UNIT_LAYERLEVEL" val="1"/>
  <p:tag name="KSO_WM_UNIT_SUPPORT_UNIT_TYPE" val="[&quot;all&quot;]"/>
  <p:tag name="KSO_WM_UNIT_TYPE" val="d"/>
  <p:tag name="KSO_WM_UNIT_VALUE" val="604*536"/>
</p:tagLst>
</file>

<file path=ppt/tags/tag137.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13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3.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_0**"/>
  <p:tag name="KSO_WM_UNIT_LAYERLEVEL" val="1"/>
</p:tagLst>
</file>

<file path=ppt/tags/tag144.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_0**"/>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8.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0245"/>
  <p:tag name="KSO_WM_TEMPLATE_MASTER_THUMB_INDEX" val="12"/>
  <p:tag name="KSO_WM_TEMPLATE_MASTER_TYPE" val="1"/>
  <p:tag name="KSO_WM_TEMPLATE_SUBCATEGORY" val="0"/>
  <p:tag name="KSO_WM_TEMPLATE_THUMBS_INDEX" val="1、4、5、7、8、9、10、11、12、13、15"/>
  <p:tag name="KSO_WM_UNIT_SHOW_EDIT_AREA_INDICATION" val="0"/>
</p:tagLst>
</file>

<file path=ppt/tags/tag149.xml><?xml version="1.0" encoding="utf-8"?>
<p:tagLst xmlns:p="http://schemas.openxmlformats.org/presentationml/2006/main">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1*a*1"/>
  <p:tag name="KSO_WM_UNIT_ISCONTENTSTITLE" val="0"/>
  <p:tag name="KSO_WM_UNIT_ISNUMDGMTITLE" val="0"/>
  <p:tag name="KSO_WM_UNIT_LAYERLEVEL" val="1"/>
  <p:tag name="KSO_WM_UNIT_NOCLEAR" val="0"/>
  <p:tag name="KSO_WM_UNIT_PRESET_TEXT" val="活动策划方案"/>
  <p:tag name="KSO_WM_UNIT_VALUE" val="10"/>
</p:tagLst>
</file>

<file path=ppt/tags/tag150.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51.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7*e*1"/>
  <p:tag name="KSO_WM_UNIT_INDEX" val="1"/>
  <p:tag name="KSO_WM_UNIT_LAYERLEVEL" val="1"/>
  <p:tag name="KSO_WM_UNIT_NOCLEAR" val="0"/>
  <p:tag name="KSO_WM_UNIT_PRESET_TEXT" val="01"/>
  <p:tag name="KSO_WM_UNIT_TYPE" val="e"/>
  <p:tag name="KSO_WM_UNIT_VALUE" val="1"/>
</p:tagLst>
</file>

<file path=ppt/tags/tag152.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7*a*1"/>
  <p:tag name="KSO_WM_UNIT_INDEX" val="1"/>
  <p:tag name="KSO_WM_UNIT_ISCONTENTSTITLE" val="0"/>
  <p:tag name="KSO_WM_UNIT_ISNUMDGMTITLE" val="0"/>
  <p:tag name="KSO_WM_UNIT_LAYERLEVEL" val="1"/>
  <p:tag name="KSO_WM_UNIT_NOCLEAR" val="0"/>
  <p:tag name="KSO_WM_UNIT_PRESET_TEXT" val="点击此处添加小标题"/>
  <p:tag name="KSO_WM_UNIT_TYPE" val="a"/>
  <p:tag name="KSO_WM_UNIT_VALUE" val="12"/>
</p:tagLst>
</file>

<file path=ppt/tags/tag153.xml><?xml version="1.0" encoding="utf-8"?>
<p:tagLst xmlns:p="http://schemas.openxmlformats.org/presentationml/2006/main">
  <p:tag name="KSO_WM_BEAUTIFY_FLAG" val="#wm#"/>
  <p:tag name="KSO_WM_SLIDE_ID" val="custom20200245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TABLE_ENDDRAG_ORIGIN_RECT" val="647*286"/>
  <p:tag name="TABLE_ENDDRAG_RECT" val="40*85*648*286"/>
</p:tagLst>
</file>

<file path=ppt/tags/tag158.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63.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7*e*1"/>
  <p:tag name="KSO_WM_UNIT_INDEX" val="1"/>
  <p:tag name="KSO_WM_UNIT_LAYERLEVEL" val="1"/>
  <p:tag name="KSO_WM_UNIT_NOCLEAR" val="0"/>
  <p:tag name="KSO_WM_UNIT_PRESET_TEXT" val="01"/>
  <p:tag name="KSO_WM_UNIT_TYPE" val="e"/>
  <p:tag name="KSO_WM_UNIT_VALUE" val="1"/>
</p:tagLst>
</file>

<file path=ppt/tags/tag164.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7*a*1"/>
  <p:tag name="KSO_WM_UNIT_INDEX" val="1"/>
  <p:tag name="KSO_WM_UNIT_ISCONTENTSTITLE" val="0"/>
  <p:tag name="KSO_WM_UNIT_ISNUMDGMTITLE" val="0"/>
  <p:tag name="KSO_WM_UNIT_LAYERLEVEL" val="1"/>
  <p:tag name="KSO_WM_UNIT_NOCLEAR" val="0"/>
  <p:tag name="KSO_WM_UNIT_PRESET_TEXT" val="点击此处添加小标题"/>
  <p:tag name="KSO_WM_UNIT_TYPE" val="a"/>
  <p:tag name="KSO_WM_UNIT_VALUE" val="12"/>
</p:tagLst>
</file>

<file path=ppt/tags/tag165.xml><?xml version="1.0" encoding="utf-8"?>
<p:tagLst xmlns:p="http://schemas.openxmlformats.org/presentationml/2006/main">
  <p:tag name="KSO_WM_BEAUTIFY_FLAG" val="#wm#"/>
  <p:tag name="KSO_WM_SLIDE_ID" val="custom20200245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15.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7*e*1"/>
  <p:tag name="KSO_WM_UNIT_INDEX" val="1"/>
  <p:tag name="KSO_WM_UNIT_LAYERLEVEL" val="1"/>
  <p:tag name="KSO_WM_UNIT_NOCLEAR" val="0"/>
  <p:tag name="KSO_WM_UNIT_PRESET_TEXT" val="01"/>
  <p:tag name="KSO_WM_UNIT_TYPE" val="e"/>
  <p:tag name="KSO_WM_UNIT_VALUE" val="1"/>
</p:tagLst>
</file>

<file path=ppt/tags/tag216.xml><?xml version="1.0" encoding="utf-8"?>
<p:tagLst xmlns:p="http://schemas.openxmlformats.org/presentationml/2006/main">
  <p:tag name="KSO_WM_BEAUTIFY_FLAG" val="#wm#"/>
  <p:tag name="KSO_WM_TAG_VERSION" val="1.0"/>
  <p:tag name="KSO_WM_TEMPLATE_CATEGORY" val="custom"/>
  <p:tag name="KSO_WM_TEMPLATE_INDEX" val="20200245"/>
  <p:tag name="KSO_WM_UNIT_COMPATIBLE" val="0"/>
  <p:tag name="KSO_WM_UNIT_DIAGRAM_ISNUMVISUAL" val="0"/>
  <p:tag name="KSO_WM_UNIT_DIAGRAM_ISREFERUNIT" val="0"/>
  <p:tag name="KSO_WM_UNIT_HIGHLIGHT" val="0"/>
  <p:tag name="KSO_WM_UNIT_ID" val="custom20200245_7*a*1"/>
  <p:tag name="KSO_WM_UNIT_INDEX" val="1"/>
  <p:tag name="KSO_WM_UNIT_ISCONTENTSTITLE" val="0"/>
  <p:tag name="KSO_WM_UNIT_ISNUMDGMTITLE" val="0"/>
  <p:tag name="KSO_WM_UNIT_LAYERLEVEL" val="1"/>
  <p:tag name="KSO_WM_UNIT_NOCLEAR" val="0"/>
  <p:tag name="KSO_WM_UNIT_PRESET_TEXT" val="点击此处添加小标题"/>
  <p:tag name="KSO_WM_UNIT_TYPE" val="a"/>
  <p:tag name="KSO_WM_UNIT_VALUE" val="12"/>
</p:tagLst>
</file>

<file path=ppt/tags/tag217.xml><?xml version="1.0" encoding="utf-8"?>
<p:tagLst xmlns:p="http://schemas.openxmlformats.org/presentationml/2006/main">
  <p:tag name="KSO_WM_BEAUTIFY_FLAG" val="#wm#"/>
  <p:tag name="KSO_WM_SLIDE_ID" val="custom20200245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TABLE_ENDDRAG_ORIGIN_RECT" val="860*390"/>
  <p:tag name="TABLE_ENDDRAG_RECT" val="61*114*860*390"/>
</p:tagLst>
</file>

<file path=ppt/tags/tag225.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TABLE_ENDDRAG_ORIGIN_RECT" val="861*434"/>
  <p:tag name="TABLE_ENDDRAG_RECT" val="51*54*861*434"/>
</p:tagLst>
</file>

<file path=ppt/tags/tag263.xml><?xml version="1.0" encoding="utf-8"?>
<p:tagLst xmlns:p="http://schemas.openxmlformats.org/presentationml/2006/main">
  <p:tag name="TABLE_ENDDRAG_ORIGIN_RECT" val="857*393"/>
  <p:tag name="TABLE_ENDDRAG_RECT" val="48*63*857*393"/>
</p:tagLst>
</file>

<file path=ppt/tags/tag264.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TABLE_ENDDRAG_ORIGIN_RECT" val="634*268"/>
  <p:tag name="TABLE_ENDDRAG_RECT" val="58*73*635*268"/>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wm#"/>
  <p:tag name="KSO_WM_SLIDE_ID" val="custom20200245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0245"/>
  <p:tag name="KSO_WM_TEMPLATE_MASTER_TYPE" val="1"/>
  <p:tag name="KSO_WM_TEMPLATE_SUBCATEGORY" val="0"/>
</p:tagLst>
</file>

<file path=ppt/tags/tag29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自定义 99">
      <a:dk1>
        <a:srgbClr val="000000"/>
      </a:dk1>
      <a:lt1>
        <a:srgbClr val="FFFFFF"/>
      </a:lt1>
      <a:dk2>
        <a:srgbClr val="E3DEEC"/>
      </a:dk2>
      <a:lt2>
        <a:srgbClr val="F7F4FB"/>
      </a:lt2>
      <a:accent1>
        <a:srgbClr val="725CA2"/>
      </a:accent1>
      <a:accent2>
        <a:srgbClr val="7B6792"/>
      </a:accent2>
      <a:accent3>
        <a:srgbClr val="837284"/>
      </a:accent3>
      <a:accent4>
        <a:srgbClr val="8E7D79"/>
      </a:accent4>
      <a:accent5>
        <a:srgbClr val="96886B"/>
      </a:accent5>
      <a:accent6>
        <a:srgbClr val="A1935F"/>
      </a:accent6>
      <a:hlink>
        <a:srgbClr val="5DCAFB"/>
      </a:hlink>
      <a:folHlink>
        <a:srgbClr val="B759BC"/>
      </a:folHlink>
    </a:clrScheme>
    <a:fontScheme name="自定义 1">
      <a:majorFont>
        <a:latin typeface="微软雅黑"/>
        <a:ea typeface="汉仪旗黑-85S"/>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自定义 99">
    <a:dk1>
      <a:srgbClr val="000000"/>
    </a:dk1>
    <a:lt1>
      <a:srgbClr val="FFFFFF"/>
    </a:lt1>
    <a:dk2>
      <a:srgbClr val="E3DEEC"/>
    </a:dk2>
    <a:lt2>
      <a:srgbClr val="F7F4FB"/>
    </a:lt2>
    <a:accent1>
      <a:srgbClr val="725CA2"/>
    </a:accent1>
    <a:accent2>
      <a:srgbClr val="7B6792"/>
    </a:accent2>
    <a:accent3>
      <a:srgbClr val="837284"/>
    </a:accent3>
    <a:accent4>
      <a:srgbClr val="8E7D79"/>
    </a:accent4>
    <a:accent5>
      <a:srgbClr val="96886B"/>
    </a:accent5>
    <a:accent6>
      <a:srgbClr val="A1935F"/>
    </a:accent6>
    <a:hlink>
      <a:srgbClr val="5DCAFB"/>
    </a:hlink>
    <a:folHlink>
      <a:srgbClr val="B759BC"/>
    </a:folHlink>
  </a:clrScheme>
</a:themeOverride>
</file>

<file path=ppt/theme/themeOverride2.xml><?xml version="1.0" encoding="utf-8"?>
<a:themeOverride xmlns:r="http://schemas.openxmlformats.org/officeDocument/2006/relationships" xmlns:a="http://schemas.openxmlformats.org/drawingml/2006/main">
  <a:clrScheme name="自定义 99">
    <a:dk1>
      <a:srgbClr val="000000"/>
    </a:dk1>
    <a:lt1>
      <a:srgbClr val="FFFFFF"/>
    </a:lt1>
    <a:dk2>
      <a:srgbClr val="E3DEEC"/>
    </a:dk2>
    <a:lt2>
      <a:srgbClr val="F7F4FB"/>
    </a:lt2>
    <a:accent1>
      <a:srgbClr val="725CA2"/>
    </a:accent1>
    <a:accent2>
      <a:srgbClr val="7B6792"/>
    </a:accent2>
    <a:accent3>
      <a:srgbClr val="837284"/>
    </a:accent3>
    <a:accent4>
      <a:srgbClr val="8E7D79"/>
    </a:accent4>
    <a:accent5>
      <a:srgbClr val="96886B"/>
    </a:accent5>
    <a:accent6>
      <a:srgbClr val="A1935F"/>
    </a:accent6>
    <a:hlink>
      <a:srgbClr val="5DCAFB"/>
    </a:hlink>
    <a:folHlink>
      <a:srgbClr val="B759BC"/>
    </a:folHlink>
  </a:clrScheme>
</a:themeOverride>
</file>

<file path=ppt/theme/themeOverride3.xml><?xml version="1.0" encoding="utf-8"?>
<a:themeOverride xmlns:r="http://schemas.openxmlformats.org/officeDocument/2006/relationships" xmlns:a="http://schemas.openxmlformats.org/drawingml/2006/main">
  <a:clrScheme name="自定义 99">
    <a:dk1>
      <a:srgbClr val="000000"/>
    </a:dk1>
    <a:lt1>
      <a:srgbClr val="FFFFFF"/>
    </a:lt1>
    <a:dk2>
      <a:srgbClr val="E3DEEC"/>
    </a:dk2>
    <a:lt2>
      <a:srgbClr val="F7F4FB"/>
    </a:lt2>
    <a:accent1>
      <a:srgbClr val="725CA2"/>
    </a:accent1>
    <a:accent2>
      <a:srgbClr val="7B6792"/>
    </a:accent2>
    <a:accent3>
      <a:srgbClr val="837284"/>
    </a:accent3>
    <a:accent4>
      <a:srgbClr val="8E7D79"/>
    </a:accent4>
    <a:accent5>
      <a:srgbClr val="96886B"/>
    </a:accent5>
    <a:accent6>
      <a:srgbClr val="A1935F"/>
    </a:accent6>
    <a:hlink>
      <a:srgbClr val="5DCAFB"/>
    </a:hlink>
    <a:folHlink>
      <a:srgbClr val="B759BC"/>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202</Paragraphs>
  <Slides>29</Slides>
  <Notes>28</Notes>
  <TotalTime>1</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29</vt:i4>
      </vt:variant>
    </vt:vector>
  </HeadingPairs>
  <TitlesOfParts>
    <vt:vector baseType="lpstr" size="42">
      <vt:lpstr>Arial</vt:lpstr>
      <vt:lpstr>Calibri</vt:lpstr>
      <vt:lpstr>微软雅黑</vt:lpstr>
      <vt:lpstr>汉仪旗黑-85S</vt:lpstr>
      <vt:lpstr>方正公文小标宋</vt:lpstr>
      <vt:lpstr>Calibri Light</vt:lpstr>
      <vt:lpstr>Gen Jyuu GothicL Medium</vt:lpstr>
      <vt:lpstr>楷体</vt:lpstr>
      <vt:lpstr>Times New Roman</vt:lpstr>
      <vt:lpstr>黑体</vt:lpstr>
      <vt:lpstr>宋体</vt:lpstr>
      <vt:lpstr>Courier New</vt:lpstr>
      <vt:lpstr>Office Theme</vt:lpstr>
      <vt:lpstr>把握环境描写——环境考查三角度，答案思维一辙出</vt:lpstr>
      <vt:lpstr>活动一：真题回顾    考情分析</vt:lpstr>
      <vt:lpstr>阅读下表，思考：环境描写从什么角度设题？命题有什么特点？</vt:lpstr>
      <vt:lpstr>PowerPoint Presentation</vt:lpstr>
      <vt:lpstr>活动二：构建框架    纲举目张</vt:lpstr>
      <vt:lpstr>PowerPoint Presentation</vt:lpstr>
      <vt:lpstr>PowerPoint Presentation</vt:lpstr>
      <vt:lpstr>PowerPoint Presentation</vt:lpstr>
      <vt:lpstr>活动三：明考查角度    晰答案思维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2024-08-30T00:18:33.758</cp:lastPrinted>
  <dcterms:created xsi:type="dcterms:W3CDTF">2024-08-29T16:18:33Z</dcterms:created>
  <dcterms:modified xsi:type="dcterms:W3CDTF">2024-08-29T16:18:39Z</dcterms:modified>
</cp:coreProperties>
</file>