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297BE47-760A-4253-96EC-3082C303CD0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267BA03-48EF-4E00-B72C-CF8CC9AA5DA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A97B942-0B2F-4B02-BF89-D7FDD6DE2D5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6C7B8E3-12C2-4331-952E-11E9E2527D0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A4B495B-1779-41C7-868A-C4055348A89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1CFDE73-24F8-4A29-8245-76EF3ECD584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3A5C9C0-EFAB-4BD0-A636-1E96498AB76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1EB7940-3A29-4394-9D89-5F1A3525C21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E674937-CF62-4C9F-8A9D-7391672ED21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4F0CECD-EF23-4E99-8355-D0DAAED0334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8596045-AEF3-4C67-B73F-A8933110D18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Relationship Id="rId4" Type="http://schemas.openxmlformats.org/officeDocument/2006/relationships/image" Target="../media/image4.jpeg" /><Relationship Id="rId5" Type="http://schemas.openxmlformats.org/officeDocument/2006/relationships/image" Target="../media/image1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1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1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1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1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7805111512700603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409093" y="4827662"/>
            <a:ext cx="3373814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 lang="en-US" sz="2025">
              <a:solidFill>
                <a:srgbClr val="FFFFFF">
                  <a:alpha val="100000"/>
                </a:srgbClr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3" name="TextBox 3"/>
          <p:cNvSpPr txBox="1"/>
          <p:nvPr/>
        </p:nvSpPr>
        <p:spPr>
          <a:xfrm>
            <a:off x="1040840" y="3516888"/>
            <a:ext cx="10110320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护理辅导员首次班会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059558" y="1161765"/>
            <a:ext cx="2072884" cy="2072884"/>
            <a:chOff x="5059558" y="1161765"/>
            <a:chExt cx="2072884" cy="2072884"/>
          </a:xfrm>
        </p:grpSpPr>
        <p:sp>
          <p:nvSpPr>
            <p:cNvPr id="6" name="AutoShape 6"/>
            <p:cNvSpPr/>
            <p:nvPr/>
          </p:nvSpPr>
          <p:spPr>
            <a:xfrm>
              <a:off x="5059558" y="1161765"/>
              <a:ext cx="2072884" cy="2072884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5116739" y="1218945"/>
            <a:ext cx="1958523" cy="1958523"/>
            <a:chOff x="5116739" y="1218945"/>
            <a:chExt cx="1958523" cy="1958523"/>
          </a:xfrm>
        </p:grpSpPr>
        <p:sp>
          <p:nvSpPr>
            <p:cNvPr id="8" name="Freeform 8"/>
            <p:cNvSpPr/>
            <p:nvPr/>
          </p:nvSpPr>
          <p:spPr>
            <a:xfrm>
              <a:off x="5116739" y="1218945"/>
              <a:ext cx="1958523" cy="1958523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116739" y="1218945"/>
              <a:ext cx="1958523" cy="1958523"/>
            </a:xfrm>
            <a:prstGeom prst="roundRect">
              <a:avLst>
                <a:gd name="adj" fmla="val 8841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253411" y="1355617"/>
              <a:ext cx="1685300" cy="1685300"/>
            </a:xfrm>
            <a:prstGeom prst="roundRect">
              <a:avLst>
                <a:gd name="adj" fmla="val 9566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5441229" y="1902429"/>
            <a:ext cx="1309543" cy="896478"/>
            <a:chOff x="5441229" y="1902429"/>
            <a:chExt cx="1309543" cy="896478"/>
          </a:xfrm>
        </p:grpSpPr>
        <p:sp>
          <p:nvSpPr>
            <p:cNvPr id="12" name="Freeform 12"/>
            <p:cNvSpPr/>
            <p:nvPr/>
          </p:nvSpPr>
          <p:spPr>
            <a:xfrm>
              <a:off x="5441229" y="1902429"/>
              <a:ext cx="1309543" cy="896478"/>
            </a:xfrm>
            <a:custGeom>
              <a:rect l="l" t="t" r="r" b="b"/>
              <a:pathLst>
                <a:path w="3113" h="2131">
                  <a:moveTo>
                    <a:pt x="3057" y="497"/>
                  </a:moveTo>
                  <a:cubicBezTo>
                    <a:pt x="1582" y="5"/>
                    <a:pt x="1582" y="5"/>
                    <a:pt x="1582" y="5"/>
                  </a:cubicBezTo>
                  <a:cubicBezTo>
                    <a:pt x="1565" y="0"/>
                    <a:pt x="1547" y="0"/>
                    <a:pt x="1531" y="5"/>
                  </a:cubicBezTo>
                  <a:cubicBezTo>
                    <a:pt x="56" y="497"/>
                    <a:pt x="56" y="497"/>
                    <a:pt x="56" y="497"/>
                  </a:cubicBezTo>
                  <a:cubicBezTo>
                    <a:pt x="23" y="508"/>
                    <a:pt x="0" y="539"/>
                    <a:pt x="0" y="574"/>
                  </a:cubicBezTo>
                  <a:cubicBezTo>
                    <a:pt x="0" y="610"/>
                    <a:pt x="23" y="641"/>
                    <a:pt x="56" y="652"/>
                  </a:cubicBezTo>
                  <a:cubicBezTo>
                    <a:pt x="492" y="797"/>
                    <a:pt x="492" y="797"/>
                    <a:pt x="492" y="797"/>
                  </a:cubicBezTo>
                  <a:cubicBezTo>
                    <a:pt x="492" y="1230"/>
                    <a:pt x="492" y="1230"/>
                    <a:pt x="492" y="1230"/>
                  </a:cubicBezTo>
                  <a:cubicBezTo>
                    <a:pt x="492" y="1252"/>
                    <a:pt x="500" y="1272"/>
                    <a:pt x="515" y="1288"/>
                  </a:cubicBezTo>
                  <a:cubicBezTo>
                    <a:pt x="530" y="1302"/>
                    <a:pt x="875" y="1639"/>
                    <a:pt x="1556" y="1639"/>
                  </a:cubicBezTo>
                  <a:cubicBezTo>
                    <a:pt x="1804" y="1639"/>
                    <a:pt x="2036" y="1595"/>
                    <a:pt x="2244" y="1507"/>
                  </a:cubicBezTo>
                  <a:cubicBezTo>
                    <a:pt x="2285" y="1489"/>
                    <a:pt x="2305" y="1441"/>
                    <a:pt x="2287" y="1399"/>
                  </a:cubicBezTo>
                  <a:cubicBezTo>
                    <a:pt x="2270" y="1358"/>
                    <a:pt x="2222" y="1338"/>
                    <a:pt x="2180" y="1356"/>
                  </a:cubicBezTo>
                  <a:cubicBezTo>
                    <a:pt x="1992" y="1435"/>
                    <a:pt x="1782" y="1475"/>
                    <a:pt x="1557" y="1475"/>
                  </a:cubicBezTo>
                  <a:cubicBezTo>
                    <a:pt x="1238" y="1475"/>
                    <a:pt x="1004" y="1393"/>
                    <a:pt x="863" y="1324"/>
                  </a:cubicBezTo>
                  <a:cubicBezTo>
                    <a:pt x="759" y="1272"/>
                    <a:pt x="689" y="1221"/>
                    <a:pt x="656" y="1193"/>
                  </a:cubicBezTo>
                  <a:cubicBezTo>
                    <a:pt x="656" y="852"/>
                    <a:pt x="656" y="852"/>
                    <a:pt x="656" y="852"/>
                  </a:cubicBezTo>
                  <a:cubicBezTo>
                    <a:pt x="1531" y="1144"/>
                    <a:pt x="1531" y="1144"/>
                    <a:pt x="1531" y="1144"/>
                  </a:cubicBezTo>
                  <a:cubicBezTo>
                    <a:pt x="1539" y="1146"/>
                    <a:pt x="1548" y="1148"/>
                    <a:pt x="1557" y="1148"/>
                  </a:cubicBezTo>
                  <a:cubicBezTo>
                    <a:pt x="1565" y="1148"/>
                    <a:pt x="1574" y="1146"/>
                    <a:pt x="1583" y="1144"/>
                  </a:cubicBezTo>
                  <a:cubicBezTo>
                    <a:pt x="2458" y="852"/>
                    <a:pt x="2458" y="852"/>
                    <a:pt x="2458" y="852"/>
                  </a:cubicBezTo>
                  <a:cubicBezTo>
                    <a:pt x="2458" y="998"/>
                    <a:pt x="2458" y="998"/>
                    <a:pt x="2458" y="998"/>
                  </a:cubicBezTo>
                  <a:cubicBezTo>
                    <a:pt x="2362" y="1032"/>
                    <a:pt x="2294" y="1123"/>
                    <a:pt x="2294" y="1230"/>
                  </a:cubicBezTo>
                  <a:cubicBezTo>
                    <a:pt x="2294" y="1330"/>
                    <a:pt x="2354" y="1416"/>
                    <a:pt x="2440" y="1454"/>
                  </a:cubicBezTo>
                  <a:cubicBezTo>
                    <a:pt x="2296" y="2029"/>
                    <a:pt x="2296" y="2029"/>
                    <a:pt x="2296" y="2029"/>
                  </a:cubicBezTo>
                  <a:cubicBezTo>
                    <a:pt x="2290" y="2053"/>
                    <a:pt x="2296" y="2080"/>
                    <a:pt x="2311" y="2099"/>
                  </a:cubicBezTo>
                  <a:cubicBezTo>
                    <a:pt x="2327" y="2119"/>
                    <a:pt x="2351" y="2131"/>
                    <a:pt x="2376" y="2131"/>
                  </a:cubicBezTo>
                  <a:cubicBezTo>
                    <a:pt x="2704" y="2131"/>
                    <a:pt x="2704" y="2131"/>
                    <a:pt x="2704" y="2131"/>
                  </a:cubicBezTo>
                  <a:cubicBezTo>
                    <a:pt x="2729" y="2131"/>
                    <a:pt x="2753" y="2119"/>
                    <a:pt x="2768" y="2099"/>
                  </a:cubicBezTo>
                  <a:cubicBezTo>
                    <a:pt x="2784" y="2080"/>
                    <a:pt x="2789" y="2053"/>
                    <a:pt x="2783" y="2029"/>
                  </a:cubicBezTo>
                  <a:cubicBezTo>
                    <a:pt x="2639" y="1454"/>
                    <a:pt x="2639" y="1454"/>
                    <a:pt x="2639" y="1454"/>
                  </a:cubicBezTo>
                  <a:cubicBezTo>
                    <a:pt x="2725" y="1416"/>
                    <a:pt x="2785" y="1330"/>
                    <a:pt x="2785" y="1230"/>
                  </a:cubicBezTo>
                  <a:cubicBezTo>
                    <a:pt x="2785" y="1123"/>
                    <a:pt x="2717" y="1032"/>
                    <a:pt x="2622" y="998"/>
                  </a:cubicBezTo>
                  <a:cubicBezTo>
                    <a:pt x="2622" y="797"/>
                    <a:pt x="2622" y="797"/>
                    <a:pt x="2622" y="797"/>
                  </a:cubicBezTo>
                  <a:cubicBezTo>
                    <a:pt x="3057" y="652"/>
                    <a:pt x="3057" y="652"/>
                    <a:pt x="3057" y="652"/>
                  </a:cubicBezTo>
                  <a:cubicBezTo>
                    <a:pt x="3091" y="641"/>
                    <a:pt x="3113" y="610"/>
                    <a:pt x="3113" y="574"/>
                  </a:cubicBezTo>
                  <a:cubicBezTo>
                    <a:pt x="3113" y="539"/>
                    <a:pt x="3091" y="508"/>
                    <a:pt x="3057" y="497"/>
                  </a:cubicBezTo>
                  <a:close/>
                  <a:moveTo>
                    <a:pt x="2540" y="1148"/>
                  </a:moveTo>
                  <a:cubicBezTo>
                    <a:pt x="2585" y="1148"/>
                    <a:pt x="2621" y="1184"/>
                    <a:pt x="2621" y="1230"/>
                  </a:cubicBezTo>
                  <a:cubicBezTo>
                    <a:pt x="2621" y="1275"/>
                    <a:pt x="2585" y="1312"/>
                    <a:pt x="2540" y="1312"/>
                  </a:cubicBezTo>
                  <a:cubicBezTo>
                    <a:pt x="2494" y="1312"/>
                    <a:pt x="2458" y="1275"/>
                    <a:pt x="2458" y="1230"/>
                  </a:cubicBezTo>
                  <a:cubicBezTo>
                    <a:pt x="2458" y="1184"/>
                    <a:pt x="2494" y="1148"/>
                    <a:pt x="2540" y="1148"/>
                  </a:cubicBezTo>
                  <a:close/>
                  <a:moveTo>
                    <a:pt x="2481" y="1967"/>
                  </a:moveTo>
                  <a:cubicBezTo>
                    <a:pt x="2540" y="1731"/>
                    <a:pt x="2540" y="1731"/>
                    <a:pt x="2540" y="1731"/>
                  </a:cubicBezTo>
                  <a:cubicBezTo>
                    <a:pt x="2599" y="1967"/>
                    <a:pt x="2599" y="1967"/>
                    <a:pt x="2599" y="1967"/>
                  </a:cubicBezTo>
                  <a:cubicBezTo>
                    <a:pt x="2481" y="1967"/>
                    <a:pt x="2481" y="1967"/>
                    <a:pt x="2481" y="1967"/>
                  </a:cubicBezTo>
                  <a:close/>
                  <a:moveTo>
                    <a:pt x="2533" y="654"/>
                  </a:moveTo>
                  <a:cubicBezTo>
                    <a:pt x="1570" y="493"/>
                    <a:pt x="1570" y="493"/>
                    <a:pt x="1570" y="493"/>
                  </a:cubicBezTo>
                  <a:cubicBezTo>
                    <a:pt x="1525" y="486"/>
                    <a:pt x="1483" y="516"/>
                    <a:pt x="1476" y="561"/>
                  </a:cubicBezTo>
                  <a:cubicBezTo>
                    <a:pt x="1469" y="605"/>
                    <a:pt x="1499" y="648"/>
                    <a:pt x="1543" y="655"/>
                  </a:cubicBezTo>
                  <a:cubicBezTo>
                    <a:pt x="2201" y="765"/>
                    <a:pt x="2201" y="765"/>
                    <a:pt x="2201" y="765"/>
                  </a:cubicBezTo>
                  <a:cubicBezTo>
                    <a:pt x="1557" y="979"/>
                    <a:pt x="1557" y="979"/>
                    <a:pt x="1557" y="979"/>
                  </a:cubicBezTo>
                  <a:cubicBezTo>
                    <a:pt x="341" y="574"/>
                    <a:pt x="341" y="574"/>
                    <a:pt x="341" y="574"/>
                  </a:cubicBezTo>
                  <a:cubicBezTo>
                    <a:pt x="1557" y="169"/>
                    <a:pt x="1557" y="169"/>
                    <a:pt x="1557" y="169"/>
                  </a:cubicBezTo>
                  <a:cubicBezTo>
                    <a:pt x="2772" y="574"/>
                    <a:pt x="2772" y="574"/>
                    <a:pt x="2772" y="574"/>
                  </a:cubicBezTo>
                  <a:cubicBezTo>
                    <a:pt x="2533" y="654"/>
                    <a:pt x="2533" y="654"/>
                    <a:pt x="2533" y="654"/>
                  </a:cubicBezTo>
                  <a:close/>
                  <a:moveTo>
                    <a:pt x="2533" y="654"/>
                  </a:moveTo>
                  <a:cubicBezTo>
                    <a:pt x="2533" y="654"/>
                    <a:pt x="2533" y="654"/>
                    <a:pt x="2533" y="65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AutoShape 13"/>
          <p:cNvSpPr/>
          <p:nvPr/>
        </p:nvSpPr>
        <p:spPr>
          <a:xfrm rot="-5400000">
            <a:off x="10070592" y="3499876"/>
            <a:ext cx="585216" cy="3657600"/>
          </a:xfrm>
          <a:prstGeom prst="round2Same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 rot="-5400000" flipV="1">
            <a:off x="1536192" y="3499876"/>
            <a:ext cx="585216" cy="3657600"/>
          </a:xfrm>
          <a:prstGeom prst="round2Same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51200" y="495117"/>
            <a:ext cx="757489" cy="757489"/>
            <a:chOff x="551200" y="495117"/>
            <a:chExt cx="757489" cy="757489"/>
          </a:xfrm>
        </p:grpSpPr>
        <p:sp>
          <p:nvSpPr>
            <p:cNvPr id="3" name="AutoShape 3"/>
            <p:cNvSpPr/>
            <p:nvPr/>
          </p:nvSpPr>
          <p:spPr>
            <a:xfrm>
              <a:off x="551200" y="495117"/>
              <a:ext cx="757489" cy="757489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" name="Group 4"/>
          <p:cNvGrpSpPr/>
          <p:nvPr/>
        </p:nvGrpSpPr>
        <p:grpSpPr>
          <a:xfrm>
            <a:off x="572171" y="516087"/>
            <a:ext cx="715670" cy="715670"/>
            <a:chOff x="572171" y="516087"/>
            <a:chExt cx="715670" cy="715670"/>
          </a:xfrm>
        </p:grpSpPr>
        <p:sp>
          <p:nvSpPr>
            <p:cNvPr id="5" name="Freeform 5"/>
            <p:cNvSpPr/>
            <p:nvPr/>
          </p:nvSpPr>
          <p:spPr>
            <a:xfrm>
              <a:off x="572171" y="516087"/>
              <a:ext cx="715670" cy="715670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572171" y="516087"/>
              <a:ext cx="715670" cy="715670"/>
            </a:xfrm>
            <a:prstGeom prst="roundRect">
              <a:avLst>
                <a:gd name="adj" fmla="val 8841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622036" y="565953"/>
              <a:ext cx="615696" cy="615696"/>
            </a:xfrm>
            <a:prstGeom prst="roundRect">
              <a:avLst>
                <a:gd name="adj" fmla="val 9566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8" name="AutoShape 8"/>
          <p:cNvSpPr/>
          <p:nvPr/>
        </p:nvSpPr>
        <p:spPr>
          <a:xfrm>
            <a:off x="1490568" y="1247584"/>
            <a:ext cx="1681506" cy="766756"/>
          </a:xfrm>
          <a:prstGeom prst="rect">
            <a:avLst/>
          </a:prstGeom>
        </p:spPr>
        <p:txBody>
          <a:bodyPr vert="horz"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ct val="0"/>
              </a:spcBef>
              <a:defRPr/>
            </a:pPr>
            <a:r>
              <a:rPr lang="en-US" sz="4425" b="1">
                <a:solidFill>
                  <a:srgbClr val="FFFFFF">
                    <a:alpha val="100000"/>
                  </a:srgbClr>
                </a:solidFill>
                <a:latin typeface="黑体"/>
                <a:ea typeface="黑体"/>
                <a:cs typeface="黑体"/>
              </a:rPr>
              <a:t>目录</a:t>
            </a:r>
            <a:endParaRPr lang="en-US" sz="1100"/>
          </a:p>
        </p:txBody>
      </p:sp>
      <p:cxnSp>
        <p:nvCxnSpPr>
          <p:cNvPr id="9" name="Connector 9"/>
          <p:cNvCxnSpPr/>
          <p:nvPr/>
        </p:nvCxnSpPr>
        <p:spPr>
          <a:xfrm>
            <a:off x="4573574" y="1614170"/>
            <a:ext cx="5237390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10" name="TextBox 10"/>
          <p:cNvSpPr txBox="1"/>
          <p:nvPr/>
        </p:nvSpPr>
        <p:spPr>
          <a:xfrm>
            <a:off x="4596480" y="1789458"/>
            <a:ext cx="6562725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欢迎与自我介绍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课程介绍与安排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学习方法和技巧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学生守则与行为规范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辅导员与学生互动交流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结束语与感谢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571585" y="1029917"/>
            <a:ext cx="8683321" cy="114947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84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052" y="2763839"/>
            <a:ext cx="8024317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欢迎与自我介绍</a:t>
            </a:r>
          </a:p>
        </p:txBody>
      </p:sp>
      <p:sp>
        <p:nvSpPr>
          <p:cNvPr id="4" name="Freeform 4"/>
          <p:cNvSpPr/>
          <p:nvPr/>
        </p:nvSpPr>
        <p:spPr>
          <a:xfrm>
            <a:off x="3033917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097052" y="5602490"/>
            <a:ext cx="3105564" cy="41033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3377035" y="5849950"/>
            <a:ext cx="8820012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286235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269079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1097052" y="1098977"/>
            <a:ext cx="1335306" cy="1335306"/>
            <a:chOff x="1097052" y="1098977"/>
            <a:chExt cx="1335306" cy="1335306"/>
          </a:xfrm>
        </p:grpSpPr>
        <p:sp>
          <p:nvSpPr>
            <p:cNvPr id="10" name="AutoShape 10"/>
            <p:cNvSpPr/>
            <p:nvPr/>
          </p:nvSpPr>
          <p:spPr>
            <a:xfrm>
              <a:off x="1097052" y="1098977"/>
              <a:ext cx="1335306" cy="1335306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1133886" y="1135811"/>
            <a:ext cx="1261638" cy="1261638"/>
            <a:chOff x="1133886" y="1135811"/>
            <a:chExt cx="1261638" cy="1261638"/>
          </a:xfrm>
        </p:grpSpPr>
        <p:sp>
          <p:nvSpPr>
            <p:cNvPr id="12" name="Freeform 12"/>
            <p:cNvSpPr/>
            <p:nvPr/>
          </p:nvSpPr>
          <p:spPr>
            <a:xfrm>
              <a:off x="1133886" y="1135811"/>
              <a:ext cx="1261638" cy="1261638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133886" y="1135811"/>
              <a:ext cx="1261638" cy="1261638"/>
            </a:xfrm>
            <a:prstGeom prst="roundRect">
              <a:avLst>
                <a:gd name="adj" fmla="val 8841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1221928" y="1223852"/>
              <a:ext cx="1085633" cy="1085633"/>
            </a:xfrm>
            <a:prstGeom prst="roundRect">
              <a:avLst>
                <a:gd name="adj" fmla="val 9566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1342916" y="1576096"/>
            <a:ext cx="843579" cy="577491"/>
            <a:chOff x="1342916" y="1576096"/>
            <a:chExt cx="843579" cy="577491"/>
          </a:xfrm>
        </p:grpSpPr>
        <p:sp>
          <p:nvSpPr>
            <p:cNvPr id="16" name="Freeform 16"/>
            <p:cNvSpPr/>
            <p:nvPr/>
          </p:nvSpPr>
          <p:spPr>
            <a:xfrm>
              <a:off x="1342916" y="1576096"/>
              <a:ext cx="843579" cy="577491"/>
            </a:xfrm>
            <a:custGeom>
              <a:rect l="l" t="t" r="r" b="b"/>
              <a:pathLst>
                <a:path w="3113" h="2131">
                  <a:moveTo>
                    <a:pt x="3057" y="497"/>
                  </a:moveTo>
                  <a:cubicBezTo>
                    <a:pt x="1582" y="5"/>
                    <a:pt x="1582" y="5"/>
                    <a:pt x="1582" y="5"/>
                  </a:cubicBezTo>
                  <a:cubicBezTo>
                    <a:pt x="1565" y="0"/>
                    <a:pt x="1547" y="0"/>
                    <a:pt x="1531" y="5"/>
                  </a:cubicBezTo>
                  <a:cubicBezTo>
                    <a:pt x="56" y="497"/>
                    <a:pt x="56" y="497"/>
                    <a:pt x="56" y="497"/>
                  </a:cubicBezTo>
                  <a:cubicBezTo>
                    <a:pt x="23" y="508"/>
                    <a:pt x="0" y="539"/>
                    <a:pt x="0" y="574"/>
                  </a:cubicBezTo>
                  <a:cubicBezTo>
                    <a:pt x="0" y="610"/>
                    <a:pt x="23" y="641"/>
                    <a:pt x="56" y="652"/>
                  </a:cubicBezTo>
                  <a:cubicBezTo>
                    <a:pt x="492" y="797"/>
                    <a:pt x="492" y="797"/>
                    <a:pt x="492" y="797"/>
                  </a:cubicBezTo>
                  <a:cubicBezTo>
                    <a:pt x="492" y="1230"/>
                    <a:pt x="492" y="1230"/>
                    <a:pt x="492" y="1230"/>
                  </a:cubicBezTo>
                  <a:cubicBezTo>
                    <a:pt x="492" y="1252"/>
                    <a:pt x="500" y="1272"/>
                    <a:pt x="515" y="1288"/>
                  </a:cubicBezTo>
                  <a:cubicBezTo>
                    <a:pt x="530" y="1302"/>
                    <a:pt x="875" y="1639"/>
                    <a:pt x="1556" y="1639"/>
                  </a:cubicBezTo>
                  <a:cubicBezTo>
                    <a:pt x="1804" y="1639"/>
                    <a:pt x="2036" y="1595"/>
                    <a:pt x="2244" y="1507"/>
                  </a:cubicBezTo>
                  <a:cubicBezTo>
                    <a:pt x="2285" y="1489"/>
                    <a:pt x="2305" y="1441"/>
                    <a:pt x="2287" y="1399"/>
                  </a:cubicBezTo>
                  <a:cubicBezTo>
                    <a:pt x="2270" y="1358"/>
                    <a:pt x="2222" y="1338"/>
                    <a:pt x="2180" y="1356"/>
                  </a:cubicBezTo>
                  <a:cubicBezTo>
                    <a:pt x="1992" y="1435"/>
                    <a:pt x="1782" y="1475"/>
                    <a:pt x="1557" y="1475"/>
                  </a:cubicBezTo>
                  <a:cubicBezTo>
                    <a:pt x="1238" y="1475"/>
                    <a:pt x="1004" y="1393"/>
                    <a:pt x="863" y="1324"/>
                  </a:cubicBezTo>
                  <a:cubicBezTo>
                    <a:pt x="759" y="1272"/>
                    <a:pt x="689" y="1221"/>
                    <a:pt x="656" y="1193"/>
                  </a:cubicBezTo>
                  <a:cubicBezTo>
                    <a:pt x="656" y="852"/>
                    <a:pt x="656" y="852"/>
                    <a:pt x="656" y="852"/>
                  </a:cubicBezTo>
                  <a:cubicBezTo>
                    <a:pt x="1531" y="1144"/>
                    <a:pt x="1531" y="1144"/>
                    <a:pt x="1531" y="1144"/>
                  </a:cubicBezTo>
                  <a:cubicBezTo>
                    <a:pt x="1539" y="1146"/>
                    <a:pt x="1548" y="1148"/>
                    <a:pt x="1557" y="1148"/>
                  </a:cubicBezTo>
                  <a:cubicBezTo>
                    <a:pt x="1565" y="1148"/>
                    <a:pt x="1574" y="1146"/>
                    <a:pt x="1583" y="1144"/>
                  </a:cubicBezTo>
                  <a:cubicBezTo>
                    <a:pt x="2458" y="852"/>
                    <a:pt x="2458" y="852"/>
                    <a:pt x="2458" y="852"/>
                  </a:cubicBezTo>
                  <a:cubicBezTo>
                    <a:pt x="2458" y="998"/>
                    <a:pt x="2458" y="998"/>
                    <a:pt x="2458" y="998"/>
                  </a:cubicBezTo>
                  <a:cubicBezTo>
                    <a:pt x="2362" y="1032"/>
                    <a:pt x="2294" y="1123"/>
                    <a:pt x="2294" y="1230"/>
                  </a:cubicBezTo>
                  <a:cubicBezTo>
                    <a:pt x="2294" y="1330"/>
                    <a:pt x="2354" y="1416"/>
                    <a:pt x="2440" y="1454"/>
                  </a:cubicBezTo>
                  <a:cubicBezTo>
                    <a:pt x="2296" y="2029"/>
                    <a:pt x="2296" y="2029"/>
                    <a:pt x="2296" y="2029"/>
                  </a:cubicBezTo>
                  <a:cubicBezTo>
                    <a:pt x="2290" y="2053"/>
                    <a:pt x="2296" y="2080"/>
                    <a:pt x="2311" y="2099"/>
                  </a:cubicBezTo>
                  <a:cubicBezTo>
                    <a:pt x="2327" y="2119"/>
                    <a:pt x="2351" y="2131"/>
                    <a:pt x="2376" y="2131"/>
                  </a:cubicBezTo>
                  <a:cubicBezTo>
                    <a:pt x="2704" y="2131"/>
                    <a:pt x="2704" y="2131"/>
                    <a:pt x="2704" y="2131"/>
                  </a:cubicBezTo>
                  <a:cubicBezTo>
                    <a:pt x="2729" y="2131"/>
                    <a:pt x="2753" y="2119"/>
                    <a:pt x="2768" y="2099"/>
                  </a:cubicBezTo>
                  <a:cubicBezTo>
                    <a:pt x="2784" y="2080"/>
                    <a:pt x="2789" y="2053"/>
                    <a:pt x="2783" y="2029"/>
                  </a:cubicBezTo>
                  <a:cubicBezTo>
                    <a:pt x="2639" y="1454"/>
                    <a:pt x="2639" y="1454"/>
                    <a:pt x="2639" y="1454"/>
                  </a:cubicBezTo>
                  <a:cubicBezTo>
                    <a:pt x="2725" y="1416"/>
                    <a:pt x="2785" y="1330"/>
                    <a:pt x="2785" y="1230"/>
                  </a:cubicBezTo>
                  <a:cubicBezTo>
                    <a:pt x="2785" y="1123"/>
                    <a:pt x="2717" y="1032"/>
                    <a:pt x="2622" y="998"/>
                  </a:cubicBezTo>
                  <a:cubicBezTo>
                    <a:pt x="2622" y="797"/>
                    <a:pt x="2622" y="797"/>
                    <a:pt x="2622" y="797"/>
                  </a:cubicBezTo>
                  <a:cubicBezTo>
                    <a:pt x="3057" y="652"/>
                    <a:pt x="3057" y="652"/>
                    <a:pt x="3057" y="652"/>
                  </a:cubicBezTo>
                  <a:cubicBezTo>
                    <a:pt x="3091" y="641"/>
                    <a:pt x="3113" y="610"/>
                    <a:pt x="3113" y="574"/>
                  </a:cubicBezTo>
                  <a:cubicBezTo>
                    <a:pt x="3113" y="539"/>
                    <a:pt x="3091" y="508"/>
                    <a:pt x="3057" y="497"/>
                  </a:cubicBezTo>
                  <a:close/>
                  <a:moveTo>
                    <a:pt x="2540" y="1148"/>
                  </a:moveTo>
                  <a:cubicBezTo>
                    <a:pt x="2585" y="1148"/>
                    <a:pt x="2621" y="1184"/>
                    <a:pt x="2621" y="1230"/>
                  </a:cubicBezTo>
                  <a:cubicBezTo>
                    <a:pt x="2621" y="1275"/>
                    <a:pt x="2585" y="1312"/>
                    <a:pt x="2540" y="1312"/>
                  </a:cubicBezTo>
                  <a:cubicBezTo>
                    <a:pt x="2494" y="1312"/>
                    <a:pt x="2458" y="1275"/>
                    <a:pt x="2458" y="1230"/>
                  </a:cubicBezTo>
                  <a:cubicBezTo>
                    <a:pt x="2458" y="1184"/>
                    <a:pt x="2494" y="1148"/>
                    <a:pt x="2540" y="1148"/>
                  </a:cubicBezTo>
                  <a:close/>
                  <a:moveTo>
                    <a:pt x="2481" y="1967"/>
                  </a:moveTo>
                  <a:cubicBezTo>
                    <a:pt x="2540" y="1731"/>
                    <a:pt x="2540" y="1731"/>
                    <a:pt x="2540" y="1731"/>
                  </a:cubicBezTo>
                  <a:cubicBezTo>
                    <a:pt x="2599" y="1967"/>
                    <a:pt x="2599" y="1967"/>
                    <a:pt x="2599" y="1967"/>
                  </a:cubicBezTo>
                  <a:cubicBezTo>
                    <a:pt x="2481" y="1967"/>
                    <a:pt x="2481" y="1967"/>
                    <a:pt x="2481" y="1967"/>
                  </a:cubicBezTo>
                  <a:close/>
                  <a:moveTo>
                    <a:pt x="2533" y="654"/>
                  </a:moveTo>
                  <a:cubicBezTo>
                    <a:pt x="1570" y="493"/>
                    <a:pt x="1570" y="493"/>
                    <a:pt x="1570" y="493"/>
                  </a:cubicBezTo>
                  <a:cubicBezTo>
                    <a:pt x="1525" y="486"/>
                    <a:pt x="1483" y="516"/>
                    <a:pt x="1476" y="561"/>
                  </a:cubicBezTo>
                  <a:cubicBezTo>
                    <a:pt x="1469" y="605"/>
                    <a:pt x="1499" y="648"/>
                    <a:pt x="1543" y="655"/>
                  </a:cubicBezTo>
                  <a:cubicBezTo>
                    <a:pt x="2201" y="765"/>
                    <a:pt x="2201" y="765"/>
                    <a:pt x="2201" y="765"/>
                  </a:cubicBezTo>
                  <a:cubicBezTo>
                    <a:pt x="1557" y="979"/>
                    <a:pt x="1557" y="979"/>
                    <a:pt x="1557" y="979"/>
                  </a:cubicBezTo>
                  <a:cubicBezTo>
                    <a:pt x="341" y="574"/>
                    <a:pt x="341" y="574"/>
                    <a:pt x="341" y="574"/>
                  </a:cubicBezTo>
                  <a:cubicBezTo>
                    <a:pt x="1557" y="169"/>
                    <a:pt x="1557" y="169"/>
                    <a:pt x="1557" y="169"/>
                  </a:cubicBezTo>
                  <a:cubicBezTo>
                    <a:pt x="2772" y="574"/>
                    <a:pt x="2772" y="574"/>
                    <a:pt x="2772" y="574"/>
                  </a:cubicBezTo>
                  <a:cubicBezTo>
                    <a:pt x="2533" y="654"/>
                    <a:pt x="2533" y="654"/>
                    <a:pt x="2533" y="654"/>
                  </a:cubicBezTo>
                  <a:close/>
                  <a:moveTo>
                    <a:pt x="2533" y="654"/>
                  </a:moveTo>
                  <a:cubicBezTo>
                    <a:pt x="2533" y="654"/>
                    <a:pt x="2533" y="654"/>
                    <a:pt x="2533" y="65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具备护理学、教育学、心理学等相关专业的硕士或以上学历。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学历背景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工作经验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培训与认证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具备丰富的护理实践和教学经验，能够为学生提供专业的指导和支持。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参加过专业的辅导员培训，并获得相关认证，以确保为学生提供高质量的服务。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辅导员的背景和资质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护理专业是一个充满爱心和责任感的职业，需要具备扎实的医学知识、技能和良好的人际沟通能力。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专业特点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护理专业毕业生就业前景广阔，可以在医院、诊所、养老院等医疗机构从事临床护理、护理管理等工作。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就业前景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护理专业是一个不断发展和进步的职业，毕业生可以通过不断学习和实践，提升自己的专业水平和职业竞争力。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职业发展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护理专业的介绍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571585" y="1029917"/>
            <a:ext cx="8683321" cy="114947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84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052" y="2763839"/>
            <a:ext cx="8024317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课程介绍与安排</a:t>
            </a:r>
          </a:p>
        </p:txBody>
      </p:sp>
      <p:sp>
        <p:nvSpPr>
          <p:cNvPr id="4" name="Freeform 4"/>
          <p:cNvSpPr/>
          <p:nvPr/>
        </p:nvSpPr>
        <p:spPr>
          <a:xfrm>
            <a:off x="3033917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097052" y="5602490"/>
            <a:ext cx="3105564" cy="41033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3377035" y="5849950"/>
            <a:ext cx="8820012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286235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269079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1097052" y="1098977"/>
            <a:ext cx="1335306" cy="1335306"/>
            <a:chOff x="1097052" y="1098977"/>
            <a:chExt cx="1335306" cy="1335306"/>
          </a:xfrm>
        </p:grpSpPr>
        <p:sp>
          <p:nvSpPr>
            <p:cNvPr id="10" name="AutoShape 10"/>
            <p:cNvSpPr/>
            <p:nvPr/>
          </p:nvSpPr>
          <p:spPr>
            <a:xfrm>
              <a:off x="1097052" y="1098977"/>
              <a:ext cx="1335306" cy="1335306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1133886" y="1135811"/>
            <a:ext cx="1261638" cy="1261638"/>
            <a:chOff x="1133886" y="1135811"/>
            <a:chExt cx="1261638" cy="1261638"/>
          </a:xfrm>
        </p:grpSpPr>
        <p:sp>
          <p:nvSpPr>
            <p:cNvPr id="12" name="Freeform 12"/>
            <p:cNvSpPr/>
            <p:nvPr/>
          </p:nvSpPr>
          <p:spPr>
            <a:xfrm>
              <a:off x="1133886" y="1135811"/>
              <a:ext cx="1261638" cy="1261638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133886" y="1135811"/>
              <a:ext cx="1261638" cy="1261638"/>
            </a:xfrm>
            <a:prstGeom prst="roundRect">
              <a:avLst>
                <a:gd name="adj" fmla="val 8841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1221928" y="1223852"/>
              <a:ext cx="1085633" cy="1085633"/>
            </a:xfrm>
            <a:prstGeom prst="roundRect">
              <a:avLst>
                <a:gd name="adj" fmla="val 9566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1342916" y="1576096"/>
            <a:ext cx="843579" cy="577491"/>
            <a:chOff x="1342916" y="1576096"/>
            <a:chExt cx="843579" cy="577491"/>
          </a:xfrm>
        </p:grpSpPr>
        <p:sp>
          <p:nvSpPr>
            <p:cNvPr id="16" name="Freeform 16"/>
            <p:cNvSpPr/>
            <p:nvPr/>
          </p:nvSpPr>
          <p:spPr>
            <a:xfrm>
              <a:off x="1342916" y="1576096"/>
              <a:ext cx="843579" cy="577491"/>
            </a:xfrm>
            <a:custGeom>
              <a:rect l="l" t="t" r="r" b="b"/>
              <a:pathLst>
                <a:path w="3113" h="2131">
                  <a:moveTo>
                    <a:pt x="3057" y="497"/>
                  </a:moveTo>
                  <a:cubicBezTo>
                    <a:pt x="1582" y="5"/>
                    <a:pt x="1582" y="5"/>
                    <a:pt x="1582" y="5"/>
                  </a:cubicBezTo>
                  <a:cubicBezTo>
                    <a:pt x="1565" y="0"/>
                    <a:pt x="1547" y="0"/>
                    <a:pt x="1531" y="5"/>
                  </a:cubicBezTo>
                  <a:cubicBezTo>
                    <a:pt x="56" y="497"/>
                    <a:pt x="56" y="497"/>
                    <a:pt x="56" y="497"/>
                  </a:cubicBezTo>
                  <a:cubicBezTo>
                    <a:pt x="23" y="508"/>
                    <a:pt x="0" y="539"/>
                    <a:pt x="0" y="574"/>
                  </a:cubicBezTo>
                  <a:cubicBezTo>
                    <a:pt x="0" y="610"/>
                    <a:pt x="23" y="641"/>
                    <a:pt x="56" y="652"/>
                  </a:cubicBezTo>
                  <a:cubicBezTo>
                    <a:pt x="492" y="797"/>
                    <a:pt x="492" y="797"/>
                    <a:pt x="492" y="797"/>
                  </a:cubicBezTo>
                  <a:cubicBezTo>
                    <a:pt x="492" y="1230"/>
                    <a:pt x="492" y="1230"/>
                    <a:pt x="492" y="1230"/>
                  </a:cubicBezTo>
                  <a:cubicBezTo>
                    <a:pt x="492" y="1252"/>
                    <a:pt x="500" y="1272"/>
                    <a:pt x="515" y="1288"/>
                  </a:cubicBezTo>
                  <a:cubicBezTo>
                    <a:pt x="530" y="1302"/>
                    <a:pt x="875" y="1639"/>
                    <a:pt x="1556" y="1639"/>
                  </a:cubicBezTo>
                  <a:cubicBezTo>
                    <a:pt x="1804" y="1639"/>
                    <a:pt x="2036" y="1595"/>
                    <a:pt x="2244" y="1507"/>
                  </a:cubicBezTo>
                  <a:cubicBezTo>
                    <a:pt x="2285" y="1489"/>
                    <a:pt x="2305" y="1441"/>
                    <a:pt x="2287" y="1399"/>
                  </a:cubicBezTo>
                  <a:cubicBezTo>
                    <a:pt x="2270" y="1358"/>
                    <a:pt x="2222" y="1338"/>
                    <a:pt x="2180" y="1356"/>
                  </a:cubicBezTo>
                  <a:cubicBezTo>
                    <a:pt x="1992" y="1435"/>
                    <a:pt x="1782" y="1475"/>
                    <a:pt x="1557" y="1475"/>
                  </a:cubicBezTo>
                  <a:cubicBezTo>
                    <a:pt x="1238" y="1475"/>
                    <a:pt x="1004" y="1393"/>
                    <a:pt x="863" y="1324"/>
                  </a:cubicBezTo>
                  <a:cubicBezTo>
                    <a:pt x="759" y="1272"/>
                    <a:pt x="689" y="1221"/>
                    <a:pt x="656" y="1193"/>
                  </a:cubicBezTo>
                  <a:cubicBezTo>
                    <a:pt x="656" y="852"/>
                    <a:pt x="656" y="852"/>
                    <a:pt x="656" y="852"/>
                  </a:cubicBezTo>
                  <a:cubicBezTo>
                    <a:pt x="1531" y="1144"/>
                    <a:pt x="1531" y="1144"/>
                    <a:pt x="1531" y="1144"/>
                  </a:cubicBezTo>
                  <a:cubicBezTo>
                    <a:pt x="1539" y="1146"/>
                    <a:pt x="1548" y="1148"/>
                    <a:pt x="1557" y="1148"/>
                  </a:cubicBezTo>
                  <a:cubicBezTo>
                    <a:pt x="1565" y="1148"/>
                    <a:pt x="1574" y="1146"/>
                    <a:pt x="1583" y="1144"/>
                  </a:cubicBezTo>
                  <a:cubicBezTo>
                    <a:pt x="2458" y="852"/>
                    <a:pt x="2458" y="852"/>
                    <a:pt x="2458" y="852"/>
                  </a:cubicBezTo>
                  <a:cubicBezTo>
                    <a:pt x="2458" y="998"/>
                    <a:pt x="2458" y="998"/>
                    <a:pt x="2458" y="998"/>
                  </a:cubicBezTo>
                  <a:cubicBezTo>
                    <a:pt x="2362" y="1032"/>
                    <a:pt x="2294" y="1123"/>
                    <a:pt x="2294" y="1230"/>
                  </a:cubicBezTo>
                  <a:cubicBezTo>
                    <a:pt x="2294" y="1330"/>
                    <a:pt x="2354" y="1416"/>
                    <a:pt x="2440" y="1454"/>
                  </a:cubicBezTo>
                  <a:cubicBezTo>
                    <a:pt x="2296" y="2029"/>
                    <a:pt x="2296" y="2029"/>
                    <a:pt x="2296" y="2029"/>
                  </a:cubicBezTo>
                  <a:cubicBezTo>
                    <a:pt x="2290" y="2053"/>
                    <a:pt x="2296" y="2080"/>
                    <a:pt x="2311" y="2099"/>
                  </a:cubicBezTo>
                  <a:cubicBezTo>
                    <a:pt x="2327" y="2119"/>
                    <a:pt x="2351" y="2131"/>
                    <a:pt x="2376" y="2131"/>
                  </a:cubicBezTo>
                  <a:cubicBezTo>
                    <a:pt x="2704" y="2131"/>
                    <a:pt x="2704" y="2131"/>
                    <a:pt x="2704" y="2131"/>
                  </a:cubicBezTo>
                  <a:cubicBezTo>
                    <a:pt x="2729" y="2131"/>
                    <a:pt x="2753" y="2119"/>
                    <a:pt x="2768" y="2099"/>
                  </a:cubicBezTo>
                  <a:cubicBezTo>
                    <a:pt x="2784" y="2080"/>
                    <a:pt x="2789" y="2053"/>
                    <a:pt x="2783" y="2029"/>
                  </a:cubicBezTo>
                  <a:cubicBezTo>
                    <a:pt x="2639" y="1454"/>
                    <a:pt x="2639" y="1454"/>
                    <a:pt x="2639" y="1454"/>
                  </a:cubicBezTo>
                  <a:cubicBezTo>
                    <a:pt x="2725" y="1416"/>
                    <a:pt x="2785" y="1330"/>
                    <a:pt x="2785" y="1230"/>
                  </a:cubicBezTo>
                  <a:cubicBezTo>
                    <a:pt x="2785" y="1123"/>
                    <a:pt x="2717" y="1032"/>
                    <a:pt x="2622" y="998"/>
                  </a:cubicBezTo>
                  <a:cubicBezTo>
                    <a:pt x="2622" y="797"/>
                    <a:pt x="2622" y="797"/>
                    <a:pt x="2622" y="797"/>
                  </a:cubicBezTo>
                  <a:cubicBezTo>
                    <a:pt x="3057" y="652"/>
                    <a:pt x="3057" y="652"/>
                    <a:pt x="3057" y="652"/>
                  </a:cubicBezTo>
                  <a:cubicBezTo>
                    <a:pt x="3091" y="641"/>
                    <a:pt x="3113" y="610"/>
                    <a:pt x="3113" y="574"/>
                  </a:cubicBezTo>
                  <a:cubicBezTo>
                    <a:pt x="3113" y="539"/>
                    <a:pt x="3091" y="508"/>
                    <a:pt x="3057" y="497"/>
                  </a:cubicBezTo>
                  <a:close/>
                  <a:moveTo>
                    <a:pt x="2540" y="1148"/>
                  </a:moveTo>
                  <a:cubicBezTo>
                    <a:pt x="2585" y="1148"/>
                    <a:pt x="2621" y="1184"/>
                    <a:pt x="2621" y="1230"/>
                  </a:cubicBezTo>
                  <a:cubicBezTo>
                    <a:pt x="2621" y="1275"/>
                    <a:pt x="2585" y="1312"/>
                    <a:pt x="2540" y="1312"/>
                  </a:cubicBezTo>
                  <a:cubicBezTo>
                    <a:pt x="2494" y="1312"/>
                    <a:pt x="2458" y="1275"/>
                    <a:pt x="2458" y="1230"/>
                  </a:cubicBezTo>
                  <a:cubicBezTo>
                    <a:pt x="2458" y="1184"/>
                    <a:pt x="2494" y="1148"/>
                    <a:pt x="2540" y="1148"/>
                  </a:cubicBezTo>
                  <a:close/>
                  <a:moveTo>
                    <a:pt x="2481" y="1967"/>
                  </a:moveTo>
                  <a:cubicBezTo>
                    <a:pt x="2540" y="1731"/>
                    <a:pt x="2540" y="1731"/>
                    <a:pt x="2540" y="1731"/>
                  </a:cubicBezTo>
                  <a:cubicBezTo>
                    <a:pt x="2599" y="1967"/>
                    <a:pt x="2599" y="1967"/>
                    <a:pt x="2599" y="1967"/>
                  </a:cubicBezTo>
                  <a:cubicBezTo>
                    <a:pt x="2481" y="1967"/>
                    <a:pt x="2481" y="1967"/>
                    <a:pt x="2481" y="1967"/>
                  </a:cubicBezTo>
                  <a:close/>
                  <a:moveTo>
                    <a:pt x="2533" y="654"/>
                  </a:moveTo>
                  <a:cubicBezTo>
                    <a:pt x="1570" y="493"/>
                    <a:pt x="1570" y="493"/>
                    <a:pt x="1570" y="493"/>
                  </a:cubicBezTo>
                  <a:cubicBezTo>
                    <a:pt x="1525" y="486"/>
                    <a:pt x="1483" y="516"/>
                    <a:pt x="1476" y="561"/>
                  </a:cubicBezTo>
                  <a:cubicBezTo>
                    <a:pt x="1469" y="605"/>
                    <a:pt x="1499" y="648"/>
                    <a:pt x="1543" y="655"/>
                  </a:cubicBezTo>
                  <a:cubicBezTo>
                    <a:pt x="2201" y="765"/>
                    <a:pt x="2201" y="765"/>
                    <a:pt x="2201" y="765"/>
                  </a:cubicBezTo>
                  <a:cubicBezTo>
                    <a:pt x="1557" y="979"/>
                    <a:pt x="1557" y="979"/>
                    <a:pt x="1557" y="979"/>
                  </a:cubicBezTo>
                  <a:cubicBezTo>
                    <a:pt x="341" y="574"/>
                    <a:pt x="341" y="574"/>
                    <a:pt x="341" y="574"/>
                  </a:cubicBezTo>
                  <a:cubicBezTo>
                    <a:pt x="1557" y="169"/>
                    <a:pt x="1557" y="169"/>
                    <a:pt x="1557" y="169"/>
                  </a:cubicBezTo>
                  <a:cubicBezTo>
                    <a:pt x="2772" y="574"/>
                    <a:pt x="2772" y="574"/>
                    <a:pt x="2772" y="574"/>
                  </a:cubicBezTo>
                  <a:cubicBezTo>
                    <a:pt x="2533" y="654"/>
                    <a:pt x="2533" y="654"/>
                    <a:pt x="2533" y="654"/>
                  </a:cubicBezTo>
                  <a:close/>
                  <a:moveTo>
                    <a:pt x="2533" y="654"/>
                  </a:moveTo>
                  <a:cubicBezTo>
                    <a:pt x="2533" y="654"/>
                    <a:pt x="2533" y="654"/>
                    <a:pt x="2533" y="65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5804" b="15804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课程大纲概览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护理学基础知识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介绍护理学的基本概念、发展历程和学科特点，帮助学生了解护理学的本质和重要性。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护理实践技能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重点讲解临床常用的护理技能和操作方法，包括基础护理、急救护理等，注重实践性和应用性。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护理管理与伦理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介绍护理管理的基本原则和方法，强调护理伦理在临床实践中的重要性，培养学生的职业素养和道德观念。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1674" r="31674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明确本学期的学习目标和主要任务，为学生提供整体的学习方向。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学期计划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详细列出每周的学习内容和时间安排，包括理论学习、实践操作、小组讨论等环节，以便学生合理规划自己的学习进度。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时间安排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学期计划和时间安排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28883" y="1711764"/>
            <a:ext cx="4242156" cy="1454089"/>
          </a:xfrm>
          <a:prstGeom prst="roundRect">
            <a:avLst>
              <a:gd name="adj" fmla="val 2049"/>
            </a:avLst>
          </a:prstGeom>
          <a:solidFill>
            <a:schemeClr val="accent1">
              <a:alpha val="100000"/>
            </a:schemeClr>
          </a:solidFill>
          <a:ln w="25432">
            <a:solidFill>
              <a:srgbClr val="FFFFF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996316" y="1711764"/>
            <a:ext cx="4092216" cy="1454089"/>
          </a:xfrm>
          <a:prstGeom prst="roundRect">
            <a:avLst>
              <a:gd name="adj" fmla="val 2049"/>
            </a:avLst>
          </a:prstGeom>
          <a:solidFill>
            <a:schemeClr val="accent2">
              <a:alpha val="100000"/>
            </a:schemeClr>
          </a:solidFill>
          <a:ln w="25432">
            <a:solidFill>
              <a:srgbClr val="FFFFF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6096000" y="3660226"/>
            <a:ext cx="0" cy="2439937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5" name="AutoShape 5"/>
          <p:cNvSpPr/>
          <p:nvPr/>
        </p:nvSpPr>
        <p:spPr>
          <a:xfrm>
            <a:off x="1128883" y="3468001"/>
            <a:ext cx="4382762" cy="2756521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说明本课程的评估方式和标准，包括平时成绩、期中考试、期末考试等环节的评分细则，让学生了解自己的学习成果将如何被衡量。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6851043" y="3468001"/>
            <a:ext cx="4382762" cy="2756521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建立有效的反馈机制，鼓励学生提出自己的意见和建议，以便不断完善课程内容和教学方法，提高教学质量。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1128883" y="2489009"/>
            <a:ext cx="4242156" cy="43961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评估方式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6996316" y="2489009"/>
            <a:ext cx="4092216" cy="43961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反馈机制</a:t>
            </a:r>
            <a:endParaRPr lang="en-US" sz="1100"/>
          </a:p>
        </p:txBody>
      </p:sp>
      <p:sp>
        <p:nvSpPr>
          <p:cNvPr id="9" name="Freeform 9"/>
          <p:cNvSpPr/>
          <p:nvPr/>
        </p:nvSpPr>
        <p:spPr>
          <a:xfrm>
            <a:off x="3032529" y="2003945"/>
            <a:ext cx="434864" cy="434864"/>
          </a:xfrm>
          <a:custGeom>
            <a:rect l="l" t="t" r="r" b="b"/>
            <a:pathLst>
              <a:path w="9753600" h="9753600">
                <a:moveTo>
                  <a:pt x="8367503" y="4412961"/>
                </a:moveTo>
                <a:cubicBezTo>
                  <a:pt x="8156175" y="3938286"/>
                  <a:pt x="7853813" y="3517798"/>
                  <a:pt x="7469088" y="3164500"/>
                </a:cubicBezTo>
                <a:lnTo>
                  <a:pt x="7153722" y="2875143"/>
                </a:lnTo>
                <a:cubicBezTo>
                  <a:pt x="7107121" y="2833961"/>
                  <a:pt x="7033428" y="2852385"/>
                  <a:pt x="7012836" y="2910906"/>
                </a:cubicBezTo>
                <a:lnTo>
                  <a:pt x="6871951" y="3315139"/>
                </a:lnTo>
                <a:cubicBezTo>
                  <a:pt x="6784169" y="3568732"/>
                  <a:pt x="6622692" y="3827745"/>
                  <a:pt x="6394025" y="4082422"/>
                </a:cubicBezTo>
                <a:cubicBezTo>
                  <a:pt x="6378853" y="4098678"/>
                  <a:pt x="6361513" y="4103013"/>
                  <a:pt x="6349592" y="4104097"/>
                </a:cubicBezTo>
                <a:cubicBezTo>
                  <a:pt x="6337671" y="4105181"/>
                  <a:pt x="6319247" y="4103013"/>
                  <a:pt x="6302991" y="4087841"/>
                </a:cubicBezTo>
                <a:cubicBezTo>
                  <a:pt x="6287819" y="4074836"/>
                  <a:pt x="6280233" y="4055329"/>
                  <a:pt x="6281317" y="4035822"/>
                </a:cubicBezTo>
                <a:cubicBezTo>
                  <a:pt x="6321415" y="3383415"/>
                  <a:pt x="6126343" y="2647563"/>
                  <a:pt x="5699351" y="1846682"/>
                </a:cubicBezTo>
                <a:cubicBezTo>
                  <a:pt x="5346059" y="1181271"/>
                  <a:pt x="4855121" y="662161"/>
                  <a:pt x="4241730" y="300194"/>
                </a:cubicBezTo>
                <a:lnTo>
                  <a:pt x="3794148" y="36847"/>
                </a:lnTo>
                <a:cubicBezTo>
                  <a:pt x="3735627" y="2167"/>
                  <a:pt x="3660849" y="47684"/>
                  <a:pt x="3664101" y="115959"/>
                </a:cubicBezTo>
                <a:lnTo>
                  <a:pt x="3687943" y="636151"/>
                </a:lnTo>
                <a:cubicBezTo>
                  <a:pt x="3704199" y="991615"/>
                  <a:pt x="3663017" y="1305898"/>
                  <a:pt x="3565481" y="1567078"/>
                </a:cubicBezTo>
                <a:cubicBezTo>
                  <a:pt x="3446270" y="1886778"/>
                  <a:pt x="3275041" y="2183722"/>
                  <a:pt x="3056126" y="2450320"/>
                </a:cubicBezTo>
                <a:cubicBezTo>
                  <a:pt x="2902236" y="2636723"/>
                  <a:pt x="2729922" y="2804701"/>
                  <a:pt x="2541353" y="2949922"/>
                </a:cubicBezTo>
                <a:cubicBezTo>
                  <a:pt x="2085102" y="3299967"/>
                  <a:pt x="1709046" y="3756220"/>
                  <a:pt x="1454369" y="4266658"/>
                </a:cubicBezTo>
                <a:cubicBezTo>
                  <a:pt x="1197521" y="4782512"/>
                  <a:pt x="1062057" y="5360146"/>
                  <a:pt x="1062057" y="5938857"/>
                </a:cubicBezTo>
                <a:cubicBezTo>
                  <a:pt x="1062057" y="6450379"/>
                  <a:pt x="1162843" y="6945649"/>
                  <a:pt x="1362250" y="7412736"/>
                </a:cubicBezTo>
                <a:cubicBezTo>
                  <a:pt x="1555154" y="7862486"/>
                  <a:pt x="1830423" y="8267802"/>
                  <a:pt x="2180469" y="8614601"/>
                </a:cubicBezTo>
                <a:cubicBezTo>
                  <a:pt x="2531598" y="8961395"/>
                  <a:pt x="2939082" y="9234496"/>
                  <a:pt x="3393163" y="9424149"/>
                </a:cubicBezTo>
                <a:cubicBezTo>
                  <a:pt x="3863511" y="9621393"/>
                  <a:pt x="4362031" y="9721120"/>
                  <a:pt x="4876800" y="9721120"/>
                </a:cubicBezTo>
                <a:cubicBezTo>
                  <a:pt x="5391569" y="9721120"/>
                  <a:pt x="5890089" y="9621416"/>
                  <a:pt x="6360433" y="9425261"/>
                </a:cubicBezTo>
                <a:cubicBezTo>
                  <a:pt x="6814517" y="9235608"/>
                  <a:pt x="7223085" y="8963591"/>
                  <a:pt x="7573127" y="8615712"/>
                </a:cubicBezTo>
                <a:cubicBezTo>
                  <a:pt x="7924257" y="8268917"/>
                  <a:pt x="8199526" y="7863601"/>
                  <a:pt x="8391346" y="7413848"/>
                </a:cubicBezTo>
                <a:cubicBezTo>
                  <a:pt x="8590753" y="6946759"/>
                  <a:pt x="8691540" y="6451489"/>
                  <a:pt x="8691540" y="5939968"/>
                </a:cubicBezTo>
                <a:cubicBezTo>
                  <a:pt x="8691540" y="5411106"/>
                  <a:pt x="8583166" y="4897419"/>
                  <a:pt x="8367503" y="441298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8832836" y="2019632"/>
            <a:ext cx="419176" cy="419176"/>
          </a:xfrm>
          <a:custGeom>
            <a:rect l="l" t="t" r="r" b="b"/>
            <a:pathLst>
              <a:path w="9753600" h="9753600">
                <a:moveTo>
                  <a:pt x="9713690" y="5376882"/>
                </a:moveTo>
                <a:lnTo>
                  <a:pt x="8390668" y="876176"/>
                </a:lnTo>
                <a:cubicBezTo>
                  <a:pt x="8308131" y="628565"/>
                  <a:pt x="8110284" y="462277"/>
                  <a:pt x="7845680" y="462277"/>
                </a:cubicBezTo>
                <a:cubicBezTo>
                  <a:pt x="7581075" y="462277"/>
                  <a:pt x="7366236" y="611572"/>
                  <a:pt x="7283699" y="859184"/>
                </a:cubicBezTo>
                <a:lnTo>
                  <a:pt x="6407348" y="3473672"/>
                </a:lnTo>
                <a:lnTo>
                  <a:pt x="3349866" y="3473672"/>
                </a:lnTo>
                <a:lnTo>
                  <a:pt x="2473509" y="860398"/>
                </a:lnTo>
                <a:cubicBezTo>
                  <a:pt x="2390972" y="612787"/>
                  <a:pt x="2176133" y="463491"/>
                  <a:pt x="1911528" y="463491"/>
                </a:cubicBezTo>
                <a:cubicBezTo>
                  <a:pt x="1646924" y="463491"/>
                  <a:pt x="1432085" y="628565"/>
                  <a:pt x="1366540" y="877391"/>
                </a:cubicBezTo>
                <a:lnTo>
                  <a:pt x="44737" y="5376882"/>
                </a:lnTo>
                <a:cubicBezTo>
                  <a:pt x="-5029" y="5541956"/>
                  <a:pt x="61730" y="5724023"/>
                  <a:pt x="194031" y="5823553"/>
                </a:cubicBezTo>
                <a:lnTo>
                  <a:pt x="4871949" y="9331382"/>
                </a:lnTo>
                <a:lnTo>
                  <a:pt x="9565641" y="5823553"/>
                </a:lnTo>
                <a:cubicBezTo>
                  <a:pt x="9696730" y="5725237"/>
                  <a:pt x="9763487" y="5543169"/>
                  <a:pt x="9713722" y="5376882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评估与反馈机制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571585" y="1029917"/>
            <a:ext cx="8683321" cy="114947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84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052" y="2763839"/>
            <a:ext cx="8024317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学习方法和技巧</a:t>
            </a:r>
          </a:p>
        </p:txBody>
      </p:sp>
      <p:sp>
        <p:nvSpPr>
          <p:cNvPr id="4" name="Freeform 4"/>
          <p:cNvSpPr/>
          <p:nvPr/>
        </p:nvSpPr>
        <p:spPr>
          <a:xfrm>
            <a:off x="3033917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097052" y="5602490"/>
            <a:ext cx="3105564" cy="41033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3377035" y="5849950"/>
            <a:ext cx="8820012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286235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269079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1097052" y="1098977"/>
            <a:ext cx="1335306" cy="1335306"/>
            <a:chOff x="1097052" y="1098977"/>
            <a:chExt cx="1335306" cy="1335306"/>
          </a:xfrm>
        </p:grpSpPr>
        <p:sp>
          <p:nvSpPr>
            <p:cNvPr id="10" name="AutoShape 10"/>
            <p:cNvSpPr/>
            <p:nvPr/>
          </p:nvSpPr>
          <p:spPr>
            <a:xfrm>
              <a:off x="1097052" y="1098977"/>
              <a:ext cx="1335306" cy="1335306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1133886" y="1135811"/>
            <a:ext cx="1261638" cy="1261638"/>
            <a:chOff x="1133886" y="1135811"/>
            <a:chExt cx="1261638" cy="1261638"/>
          </a:xfrm>
        </p:grpSpPr>
        <p:sp>
          <p:nvSpPr>
            <p:cNvPr id="12" name="Freeform 12"/>
            <p:cNvSpPr/>
            <p:nvPr/>
          </p:nvSpPr>
          <p:spPr>
            <a:xfrm>
              <a:off x="1133886" y="1135811"/>
              <a:ext cx="1261638" cy="1261638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133886" y="1135811"/>
              <a:ext cx="1261638" cy="1261638"/>
            </a:xfrm>
            <a:prstGeom prst="roundRect">
              <a:avLst>
                <a:gd name="adj" fmla="val 8841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1221928" y="1223852"/>
              <a:ext cx="1085633" cy="1085633"/>
            </a:xfrm>
            <a:prstGeom prst="roundRect">
              <a:avLst>
                <a:gd name="adj" fmla="val 9566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1342916" y="1576096"/>
            <a:ext cx="843579" cy="577491"/>
            <a:chOff x="1342916" y="1576096"/>
            <a:chExt cx="843579" cy="577491"/>
          </a:xfrm>
        </p:grpSpPr>
        <p:sp>
          <p:nvSpPr>
            <p:cNvPr id="16" name="Freeform 16"/>
            <p:cNvSpPr/>
            <p:nvPr/>
          </p:nvSpPr>
          <p:spPr>
            <a:xfrm>
              <a:off x="1342916" y="1576096"/>
              <a:ext cx="843579" cy="577491"/>
            </a:xfrm>
            <a:custGeom>
              <a:rect l="l" t="t" r="r" b="b"/>
              <a:pathLst>
                <a:path w="3113" h="2131">
                  <a:moveTo>
                    <a:pt x="3057" y="497"/>
                  </a:moveTo>
                  <a:cubicBezTo>
                    <a:pt x="1582" y="5"/>
                    <a:pt x="1582" y="5"/>
                    <a:pt x="1582" y="5"/>
                  </a:cubicBezTo>
                  <a:cubicBezTo>
                    <a:pt x="1565" y="0"/>
                    <a:pt x="1547" y="0"/>
                    <a:pt x="1531" y="5"/>
                  </a:cubicBezTo>
                  <a:cubicBezTo>
                    <a:pt x="56" y="497"/>
                    <a:pt x="56" y="497"/>
                    <a:pt x="56" y="497"/>
                  </a:cubicBezTo>
                  <a:cubicBezTo>
                    <a:pt x="23" y="508"/>
                    <a:pt x="0" y="539"/>
                    <a:pt x="0" y="574"/>
                  </a:cubicBezTo>
                  <a:cubicBezTo>
                    <a:pt x="0" y="610"/>
                    <a:pt x="23" y="641"/>
                    <a:pt x="56" y="652"/>
                  </a:cubicBezTo>
                  <a:cubicBezTo>
                    <a:pt x="492" y="797"/>
                    <a:pt x="492" y="797"/>
                    <a:pt x="492" y="797"/>
                  </a:cubicBezTo>
                  <a:cubicBezTo>
                    <a:pt x="492" y="1230"/>
                    <a:pt x="492" y="1230"/>
                    <a:pt x="492" y="1230"/>
                  </a:cubicBezTo>
                  <a:cubicBezTo>
                    <a:pt x="492" y="1252"/>
                    <a:pt x="500" y="1272"/>
                    <a:pt x="515" y="1288"/>
                  </a:cubicBezTo>
                  <a:cubicBezTo>
                    <a:pt x="530" y="1302"/>
                    <a:pt x="875" y="1639"/>
                    <a:pt x="1556" y="1639"/>
                  </a:cubicBezTo>
                  <a:cubicBezTo>
                    <a:pt x="1804" y="1639"/>
                    <a:pt x="2036" y="1595"/>
                    <a:pt x="2244" y="1507"/>
                  </a:cubicBezTo>
                  <a:cubicBezTo>
                    <a:pt x="2285" y="1489"/>
                    <a:pt x="2305" y="1441"/>
                    <a:pt x="2287" y="1399"/>
                  </a:cubicBezTo>
                  <a:cubicBezTo>
                    <a:pt x="2270" y="1358"/>
                    <a:pt x="2222" y="1338"/>
                    <a:pt x="2180" y="1356"/>
                  </a:cubicBezTo>
                  <a:cubicBezTo>
                    <a:pt x="1992" y="1435"/>
                    <a:pt x="1782" y="1475"/>
                    <a:pt x="1557" y="1475"/>
                  </a:cubicBezTo>
                  <a:cubicBezTo>
                    <a:pt x="1238" y="1475"/>
                    <a:pt x="1004" y="1393"/>
                    <a:pt x="863" y="1324"/>
                  </a:cubicBezTo>
                  <a:cubicBezTo>
                    <a:pt x="759" y="1272"/>
                    <a:pt x="689" y="1221"/>
                    <a:pt x="656" y="1193"/>
                  </a:cubicBezTo>
                  <a:cubicBezTo>
                    <a:pt x="656" y="852"/>
                    <a:pt x="656" y="852"/>
                    <a:pt x="656" y="852"/>
                  </a:cubicBezTo>
                  <a:cubicBezTo>
                    <a:pt x="1531" y="1144"/>
                    <a:pt x="1531" y="1144"/>
                    <a:pt x="1531" y="1144"/>
                  </a:cubicBezTo>
                  <a:cubicBezTo>
                    <a:pt x="1539" y="1146"/>
                    <a:pt x="1548" y="1148"/>
                    <a:pt x="1557" y="1148"/>
                  </a:cubicBezTo>
                  <a:cubicBezTo>
                    <a:pt x="1565" y="1148"/>
                    <a:pt x="1574" y="1146"/>
                    <a:pt x="1583" y="1144"/>
                  </a:cubicBezTo>
                  <a:cubicBezTo>
                    <a:pt x="2458" y="852"/>
                    <a:pt x="2458" y="852"/>
                    <a:pt x="2458" y="852"/>
                  </a:cubicBezTo>
                  <a:cubicBezTo>
                    <a:pt x="2458" y="998"/>
                    <a:pt x="2458" y="998"/>
                    <a:pt x="2458" y="998"/>
                  </a:cubicBezTo>
                  <a:cubicBezTo>
                    <a:pt x="2362" y="1032"/>
                    <a:pt x="2294" y="1123"/>
                    <a:pt x="2294" y="1230"/>
                  </a:cubicBezTo>
                  <a:cubicBezTo>
                    <a:pt x="2294" y="1330"/>
                    <a:pt x="2354" y="1416"/>
                    <a:pt x="2440" y="1454"/>
                  </a:cubicBezTo>
                  <a:cubicBezTo>
                    <a:pt x="2296" y="2029"/>
                    <a:pt x="2296" y="2029"/>
                    <a:pt x="2296" y="2029"/>
                  </a:cubicBezTo>
                  <a:cubicBezTo>
                    <a:pt x="2290" y="2053"/>
                    <a:pt x="2296" y="2080"/>
                    <a:pt x="2311" y="2099"/>
                  </a:cubicBezTo>
                  <a:cubicBezTo>
                    <a:pt x="2327" y="2119"/>
                    <a:pt x="2351" y="2131"/>
                    <a:pt x="2376" y="2131"/>
                  </a:cubicBezTo>
                  <a:cubicBezTo>
                    <a:pt x="2704" y="2131"/>
                    <a:pt x="2704" y="2131"/>
                    <a:pt x="2704" y="2131"/>
                  </a:cubicBezTo>
                  <a:cubicBezTo>
                    <a:pt x="2729" y="2131"/>
                    <a:pt x="2753" y="2119"/>
                    <a:pt x="2768" y="2099"/>
                  </a:cubicBezTo>
                  <a:cubicBezTo>
                    <a:pt x="2784" y="2080"/>
                    <a:pt x="2789" y="2053"/>
                    <a:pt x="2783" y="2029"/>
                  </a:cubicBezTo>
                  <a:cubicBezTo>
                    <a:pt x="2639" y="1454"/>
                    <a:pt x="2639" y="1454"/>
                    <a:pt x="2639" y="1454"/>
                  </a:cubicBezTo>
                  <a:cubicBezTo>
                    <a:pt x="2725" y="1416"/>
                    <a:pt x="2785" y="1330"/>
                    <a:pt x="2785" y="1230"/>
                  </a:cubicBezTo>
                  <a:cubicBezTo>
                    <a:pt x="2785" y="1123"/>
                    <a:pt x="2717" y="1032"/>
                    <a:pt x="2622" y="998"/>
                  </a:cubicBezTo>
                  <a:cubicBezTo>
                    <a:pt x="2622" y="797"/>
                    <a:pt x="2622" y="797"/>
                    <a:pt x="2622" y="797"/>
                  </a:cubicBezTo>
                  <a:cubicBezTo>
                    <a:pt x="3057" y="652"/>
                    <a:pt x="3057" y="652"/>
                    <a:pt x="3057" y="652"/>
                  </a:cubicBezTo>
                  <a:cubicBezTo>
                    <a:pt x="3091" y="641"/>
                    <a:pt x="3113" y="610"/>
                    <a:pt x="3113" y="574"/>
                  </a:cubicBezTo>
                  <a:cubicBezTo>
                    <a:pt x="3113" y="539"/>
                    <a:pt x="3091" y="508"/>
                    <a:pt x="3057" y="497"/>
                  </a:cubicBezTo>
                  <a:close/>
                  <a:moveTo>
                    <a:pt x="2540" y="1148"/>
                  </a:moveTo>
                  <a:cubicBezTo>
                    <a:pt x="2585" y="1148"/>
                    <a:pt x="2621" y="1184"/>
                    <a:pt x="2621" y="1230"/>
                  </a:cubicBezTo>
                  <a:cubicBezTo>
                    <a:pt x="2621" y="1275"/>
                    <a:pt x="2585" y="1312"/>
                    <a:pt x="2540" y="1312"/>
                  </a:cubicBezTo>
                  <a:cubicBezTo>
                    <a:pt x="2494" y="1312"/>
                    <a:pt x="2458" y="1275"/>
                    <a:pt x="2458" y="1230"/>
                  </a:cubicBezTo>
                  <a:cubicBezTo>
                    <a:pt x="2458" y="1184"/>
                    <a:pt x="2494" y="1148"/>
                    <a:pt x="2540" y="1148"/>
                  </a:cubicBezTo>
                  <a:close/>
                  <a:moveTo>
                    <a:pt x="2481" y="1967"/>
                  </a:moveTo>
                  <a:cubicBezTo>
                    <a:pt x="2540" y="1731"/>
                    <a:pt x="2540" y="1731"/>
                    <a:pt x="2540" y="1731"/>
                  </a:cubicBezTo>
                  <a:cubicBezTo>
                    <a:pt x="2599" y="1967"/>
                    <a:pt x="2599" y="1967"/>
                    <a:pt x="2599" y="1967"/>
                  </a:cubicBezTo>
                  <a:cubicBezTo>
                    <a:pt x="2481" y="1967"/>
                    <a:pt x="2481" y="1967"/>
                    <a:pt x="2481" y="1967"/>
                  </a:cubicBezTo>
                  <a:close/>
                  <a:moveTo>
                    <a:pt x="2533" y="654"/>
                  </a:moveTo>
                  <a:cubicBezTo>
                    <a:pt x="1570" y="493"/>
                    <a:pt x="1570" y="493"/>
                    <a:pt x="1570" y="493"/>
                  </a:cubicBezTo>
                  <a:cubicBezTo>
                    <a:pt x="1525" y="486"/>
                    <a:pt x="1483" y="516"/>
                    <a:pt x="1476" y="561"/>
                  </a:cubicBezTo>
                  <a:cubicBezTo>
                    <a:pt x="1469" y="605"/>
                    <a:pt x="1499" y="648"/>
                    <a:pt x="1543" y="655"/>
                  </a:cubicBezTo>
                  <a:cubicBezTo>
                    <a:pt x="2201" y="765"/>
                    <a:pt x="2201" y="765"/>
                    <a:pt x="2201" y="765"/>
                  </a:cubicBezTo>
                  <a:cubicBezTo>
                    <a:pt x="1557" y="979"/>
                    <a:pt x="1557" y="979"/>
                    <a:pt x="1557" y="979"/>
                  </a:cubicBezTo>
                  <a:cubicBezTo>
                    <a:pt x="341" y="574"/>
                    <a:pt x="341" y="574"/>
                    <a:pt x="341" y="574"/>
                  </a:cubicBezTo>
                  <a:cubicBezTo>
                    <a:pt x="1557" y="169"/>
                    <a:pt x="1557" y="169"/>
                    <a:pt x="1557" y="169"/>
                  </a:cubicBezTo>
                  <a:cubicBezTo>
                    <a:pt x="2772" y="574"/>
                    <a:pt x="2772" y="574"/>
                    <a:pt x="2772" y="574"/>
                  </a:cubicBezTo>
                  <a:cubicBezTo>
                    <a:pt x="2533" y="654"/>
                    <a:pt x="2533" y="654"/>
                    <a:pt x="2533" y="654"/>
                  </a:cubicBezTo>
                  <a:close/>
                  <a:moveTo>
                    <a:pt x="2533" y="654"/>
                  </a:moveTo>
                  <a:cubicBezTo>
                    <a:pt x="2533" y="654"/>
                    <a:pt x="2533" y="654"/>
                    <a:pt x="2533" y="65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积极参与课堂讨论，主动提问和回答问题，提高学习效果。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主动学习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及时整理课堂笔记，把握重点和难点，加深对知识点的理解和记忆。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笔记整理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课后及时复习所学内容，通过练习、作业等方式巩固所学知识。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复习巩固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有效的学习策略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优先级排序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根据任务的重要性和紧急性，合理安排任务优先级，确保重要任务得到优先处理。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制定计划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制定详细的学习计划，合理安排时间，提高学习效率。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避免拖延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克服拖延症，及时完成任务，避免时间浪费。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时间管理技巧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通过深呼吸、冥想、瑜伽等方式放松身心，缓解压力和焦虑。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放松身心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096000" y="1153983"/>
            <a:ext cx="5194482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保持乐观、积极的心态，遇到困难时积极寻找解决问题的方法。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积极心态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与同学、老师或辅导员交流，寻求支持和帮助，共同解决问题。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寻求支持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应对压力和焦虑的方法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https://d.book118.com/578051115127006031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2A26"/>
      </a:lt1>
      <a:dk2>
        <a:srgbClr val="D9FFFA"/>
      </a:dk2>
      <a:lt2>
        <a:srgbClr val="000000"/>
      </a:lt2>
      <a:accent1>
        <a:srgbClr val="00BEA8"/>
      </a:accent1>
      <a:accent2>
        <a:srgbClr val="00A5B2"/>
      </a:accent2>
      <a:accent3>
        <a:srgbClr val="00657D"/>
      </a:accent3>
      <a:accent4>
        <a:srgbClr val="05DD68"/>
      </a:accent4>
      <a:accent5>
        <a:srgbClr val="5DE88C"/>
      </a:accent5>
      <a:accent6>
        <a:srgbClr val="6BAF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MoolBoran"/>
        <a:font script="Taml" typeface="Latha"/>
        <a:font script="Hebr" typeface="Times New Roman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DaunPenh"/>
        <a:font script="Taml" typeface="Latha"/>
        <a:font script="Hebr" typeface="Arial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74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9">
      <vt:lpstr>Arial</vt:lpstr>
      <vt:lpstr>Calibri</vt:lpstr>
      <vt:lpstr>Microsoft Yahei</vt:lpstr>
      <vt:lpstr>黑体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2024-09-08T22:01:25.826</cp:lastPrinted>
  <dcterms:created xsi:type="dcterms:W3CDTF">2024-09-08T14:01:25Z</dcterms:created>
  <dcterms:modified xsi:type="dcterms:W3CDTF">2024-09-08T14:01:28Z</dcterms:modified>
</cp:coreProperties>
</file>