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021FA95-E980-47D1-8B77-2C9967DC1D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971617-58DD-49C7-BDA2-113E3FDE43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C29C161-A5B3-44C6-8AC5-A13FEF5FDE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232A42F-B1FC-46C1-9220-092159AAD2B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724E79A-619B-48EF-9CA3-0677AC8D2EC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B2D0708-E4BC-4540-B69D-61A63AFF13D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D6AA57F-AB85-4118-A024-74D9E16E323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D138768-44A8-4890-8360-8CDCA060FA7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919BBA2-C746-41EF-94A4-97AA43F31A6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B2D1C6E-78CE-443B-8E40-832A6D9780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A4AA669-94AA-449A-AE25-6B12D489B6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7.jpeg" /><Relationship Id="rId6"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78074116017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43215" y="4673857"/>
            <a:ext cx="1938785" cy="271780"/>
          </a:xfrm>
          <a:prstGeom prst="rect">
            <a:avLst/>
          </a:prstGeom>
          <a:noFill/>
        </p:spPr>
        <p:txBody>
          <a:bodyPr vert="horz" wrap="square" lIns="34100" tIns="34100" rIns="34100" bIns="34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微软雅黑"/>
                <a:ea typeface="微软雅黑"/>
                <a:cs typeface="微软雅黑"/>
              </a:rPr>
              <a:t>汇报人</a:t>
            </a:r>
            <a:r>
              <a:rPr lang="en-US" sz="1325">
                <a:solidFill>
                  <a:schemeClr val="accent1">
                    <a:alpha val="100000"/>
                  </a:schemeClr>
                </a:solidFill>
                <a:latin typeface="Arial"/>
                <a:ea typeface="Arial"/>
                <a:cs typeface="Arial"/>
              </a:rPr>
              <a:t>:XX</a:t>
            </a:r>
            <a:endParaRPr lang="en-US" sz="1100"/>
          </a:p>
        </p:txBody>
      </p:sp>
      <p:sp>
        <p:nvSpPr>
          <p:cNvPr id="3" name="AutoShape 3"/>
          <p:cNvSpPr/>
          <p:nvPr/>
        </p:nvSpPr>
        <p:spPr>
          <a:xfrm>
            <a:off x="6369054" y="4673857"/>
            <a:ext cx="2068238" cy="271780"/>
          </a:xfrm>
          <a:prstGeom prst="rect">
            <a:avLst/>
          </a:prstGeom>
          <a:noFill/>
        </p:spPr>
        <p:txBody>
          <a:bodyPr vert="horz" wrap="square" lIns="34100" tIns="34100" rIns="34100" bIns="3410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Microsoft Yahei"/>
                <a:ea typeface="Microsoft Yahei"/>
                <a:cs typeface="Microsoft Yahei"/>
              </a:rPr>
              <a:t>2024-01-28</a:t>
            </a:r>
            <a:endParaRPr lang="en-US" sz="1100"/>
          </a:p>
        </p:txBody>
      </p:sp>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护理人才招募与发展迈向生命质量领导者</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引言</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护理人才现状与挑战</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护理人才招募策略</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护理人才培训与发展</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激励与留任策略</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迈向生命质量领导者之路</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01</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5137" b="25137"/>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全球老龄化趋势加剧</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健康观念转变</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护理行业变革</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随着全球人口老龄化的不断加剧，对护理人才的需求也日益增长。</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现代社会对健康的理解已经从单纯的疾病治疗转变为全面的健康管理，对护理人才的专业素养和服务质量提出更高要求。</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护理行业正经历着从传统的医疗护理向综合性、个性化的健康护理模式的转变。</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4294" y="1287329"/>
            <a:ext cx="2035112" cy="2035112"/>
            <a:chOff x="1204294" y="1287329"/>
            <a:chExt cx="2035112" cy="2035112"/>
          </a:xfrm>
        </p:grpSpPr>
        <p:sp>
          <p:nvSpPr>
            <p:cNvPr id="3" name="AutoShape 3"/>
            <p:cNvSpPr/>
            <p:nvPr/>
          </p:nvSpPr>
          <p:spPr>
            <a:xfrm flipH="1">
              <a:off x="1204294" y="1287329"/>
              <a:ext cx="2035112" cy="2035112"/>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Freeform 4"/>
            <p:cNvSpPr/>
            <p:nvPr/>
          </p:nvSpPr>
          <p:spPr>
            <a:xfrm>
              <a:off x="1791319" y="1987226"/>
              <a:ext cx="891159" cy="635222"/>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AutoShape 5"/>
          <p:cNvSpPr/>
          <p:nvPr/>
        </p:nvSpPr>
        <p:spPr>
          <a:xfrm flipH="1">
            <a:off x="3838147" y="1287233"/>
            <a:ext cx="2035112" cy="2035112"/>
          </a:xfrm>
          <a:prstGeom prst="ellipse">
            <a:avLst/>
          </a:prstGeom>
          <a:noFill/>
          <a:ln w="9525">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 name="Freeform 6"/>
          <p:cNvSpPr/>
          <p:nvPr/>
        </p:nvSpPr>
        <p:spPr>
          <a:xfrm>
            <a:off x="4556617" y="1941220"/>
            <a:ext cx="595503" cy="1060133"/>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729210" y="1757387"/>
            <a:ext cx="261747" cy="541878"/>
            <a:chOff x="4729210" y="1757387"/>
            <a:chExt cx="261747" cy="541878"/>
          </a:xfrm>
        </p:grpSpPr>
        <p:sp>
          <p:nvSpPr>
            <p:cNvPr id="8" name="Freeform 8"/>
            <p:cNvSpPr/>
            <p:nvPr/>
          </p:nvSpPr>
          <p:spPr>
            <a:xfrm>
              <a:off x="4866656" y="2100573"/>
              <a:ext cx="80296" cy="4524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4940380" y="1956650"/>
              <a:ext cx="28004" cy="60674"/>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4866656" y="2032755"/>
              <a:ext cx="74962" cy="52388"/>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49905" y="2032755"/>
              <a:ext cx="29718" cy="52388"/>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17139" y="1828158"/>
              <a:ext cx="20193" cy="49339"/>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930283" y="1894167"/>
              <a:ext cx="22574" cy="46958"/>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733306" y="2100573"/>
              <a:ext cx="33909" cy="4524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766072" y="1894167"/>
              <a:ext cx="26765" cy="46958"/>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740450" y="2032755"/>
              <a:ext cx="32766" cy="52388"/>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822555" y="1757387"/>
              <a:ext cx="30956" cy="55340"/>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866656" y="1757387"/>
              <a:ext cx="33909" cy="55340"/>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807125" y="1804346"/>
              <a:ext cx="4191" cy="828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4782741" y="1828158"/>
              <a:ext cx="23241" cy="49339"/>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751785" y="1956650"/>
              <a:ext cx="30956" cy="60674"/>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4866656" y="2161343"/>
              <a:ext cx="83248" cy="52388"/>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4788646" y="1956650"/>
              <a:ext cx="64865" cy="60674"/>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4810078" y="1828158"/>
              <a:ext cx="43434" cy="49339"/>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4781503" y="2032755"/>
              <a:ext cx="72009" cy="52388"/>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4866656" y="1956650"/>
              <a:ext cx="67818" cy="60674"/>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866656" y="1828158"/>
              <a:ext cx="46387" cy="49339"/>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4866656" y="1894167"/>
              <a:ext cx="57721" cy="46958"/>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799981" y="1894167"/>
              <a:ext cx="53530" cy="46958"/>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773216" y="2229161"/>
              <a:ext cx="80296" cy="54769"/>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777407" y="2100573"/>
              <a:ext cx="76105" cy="4524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774359" y="2161343"/>
              <a:ext cx="79153" cy="52388"/>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729210" y="2161343"/>
              <a:ext cx="33909" cy="52388"/>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961239" y="2161343"/>
              <a:ext cx="29718" cy="52388"/>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957049" y="2100573"/>
              <a:ext cx="28575" cy="4524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805887" y="1812728"/>
              <a:ext cx="17812" cy="15431"/>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900565" y="1812728"/>
              <a:ext cx="16669" cy="15431"/>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853512" y="1812728"/>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792837" y="1877498"/>
              <a:ext cx="17240" cy="1666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4913043" y="1877498"/>
              <a:ext cx="17240" cy="1666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853512" y="1877498"/>
              <a:ext cx="13049" cy="1666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4782741" y="1941220"/>
              <a:ext cx="17240" cy="15431"/>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4924283" y="1941220"/>
              <a:ext cx="16097" cy="15431"/>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853512" y="1941220"/>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4773216" y="2017325"/>
              <a:ext cx="15431" cy="15431"/>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4934474" y="2017325"/>
              <a:ext cx="15431" cy="15431"/>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853512" y="201732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4766072" y="2085143"/>
              <a:ext cx="15431" cy="15431"/>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4941523" y="2085143"/>
              <a:ext cx="15431" cy="15431"/>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853512" y="2085143"/>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4763119" y="2145817"/>
              <a:ext cx="14288" cy="15431"/>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4946952" y="2145817"/>
              <a:ext cx="14288" cy="15431"/>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853512" y="2145817"/>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4760166" y="2213635"/>
              <a:ext cx="13049" cy="15431"/>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4949905" y="2213635"/>
              <a:ext cx="14288" cy="15431"/>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4853512" y="221363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4853512" y="2283834"/>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8" name="Group 58"/>
          <p:cNvGrpSpPr/>
          <p:nvPr/>
        </p:nvGrpSpPr>
        <p:grpSpPr>
          <a:xfrm>
            <a:off x="6479524" y="1287233"/>
            <a:ext cx="2035112" cy="2035112"/>
            <a:chOff x="6479524" y="1287233"/>
            <a:chExt cx="2035112" cy="2035112"/>
          </a:xfrm>
        </p:grpSpPr>
        <p:sp>
          <p:nvSpPr>
            <p:cNvPr id="59" name="AutoShape 59"/>
            <p:cNvSpPr/>
            <p:nvPr/>
          </p:nvSpPr>
          <p:spPr>
            <a:xfrm flipH="1">
              <a:off x="6479524" y="1287233"/>
              <a:ext cx="2035112" cy="2035112"/>
            </a:xfrm>
            <a:prstGeom prst="ellipse">
              <a:avLst/>
            </a:prstGeom>
            <a:noFill/>
            <a:ln w="9525">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0" name="Freeform 60"/>
            <p:cNvSpPr/>
            <p:nvPr/>
          </p:nvSpPr>
          <p:spPr>
            <a:xfrm>
              <a:off x="7181041" y="1888451"/>
              <a:ext cx="662750" cy="833056"/>
            </a:xfrm>
            <a:custGeom>
              <a:rect l="l" t="t" r="r" b="b"/>
              <a:pathLst>
                <a:path w="21600" h="2160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1" name="Group 61"/>
          <p:cNvGrpSpPr/>
          <p:nvPr/>
        </p:nvGrpSpPr>
        <p:grpSpPr>
          <a:xfrm>
            <a:off x="9103948" y="1287329"/>
            <a:ext cx="2035112" cy="2035112"/>
            <a:chOff x="9103948" y="1287329"/>
            <a:chExt cx="2035112" cy="2035112"/>
          </a:xfrm>
        </p:grpSpPr>
        <p:sp>
          <p:nvSpPr>
            <p:cNvPr id="62" name="AutoShape 62"/>
            <p:cNvSpPr/>
            <p:nvPr/>
          </p:nvSpPr>
          <p:spPr>
            <a:xfrm flipH="1">
              <a:off x="9103948" y="1287329"/>
              <a:ext cx="2035112" cy="2035112"/>
            </a:xfrm>
            <a:prstGeom prst="ellipse">
              <a:avLst/>
            </a:prstGeom>
            <a:noFill/>
            <a:ln w="9525">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3" name="Freeform 63"/>
            <p:cNvSpPr/>
            <p:nvPr/>
          </p:nvSpPr>
          <p:spPr>
            <a:xfrm>
              <a:off x="9551051" y="2130196"/>
              <a:ext cx="1279493" cy="450056"/>
            </a:xfrm>
            <a:custGeom>
              <a:rect l="l" t="t" r="r" b="b"/>
              <a:pathLst>
                <a:path w="412" h="132">
                  <a:moveTo>
                    <a:pt x="412" y="15"/>
                  </a:moveTo>
                  <a:cubicBezTo>
                    <a:pt x="412" y="12"/>
                    <a:pt x="411" y="10"/>
                    <a:pt x="407" y="10"/>
                  </a:cubicBezTo>
                  <a:cubicBezTo>
                    <a:pt x="406" y="10"/>
                    <a:pt x="406" y="10"/>
                    <a:pt x="405" y="11"/>
                  </a:cubicBezTo>
                  <a:cubicBezTo>
                    <a:pt x="342" y="44"/>
                    <a:pt x="342" y="44"/>
                    <a:pt x="342" y="44"/>
                  </a:cubicBezTo>
                  <a:cubicBezTo>
                    <a:pt x="299" y="26"/>
                    <a:pt x="258" y="14"/>
                    <a:pt x="219" y="8"/>
                  </a:cubicBezTo>
                  <a:cubicBezTo>
                    <a:pt x="180" y="2"/>
                    <a:pt x="148" y="0"/>
                    <a:pt x="125" y="3"/>
                  </a:cubicBezTo>
                  <a:cubicBezTo>
                    <a:pt x="101" y="5"/>
                    <a:pt x="79" y="11"/>
                    <a:pt x="59" y="19"/>
                  </a:cubicBezTo>
                  <a:cubicBezTo>
                    <a:pt x="39" y="26"/>
                    <a:pt x="26" y="32"/>
                    <a:pt x="20" y="37"/>
                  </a:cubicBezTo>
                  <a:cubicBezTo>
                    <a:pt x="15" y="41"/>
                    <a:pt x="10" y="44"/>
                    <a:pt x="7" y="46"/>
                  </a:cubicBezTo>
                  <a:cubicBezTo>
                    <a:pt x="7" y="47"/>
                    <a:pt x="7" y="48"/>
                    <a:pt x="7" y="49"/>
                  </a:cubicBezTo>
                  <a:cubicBezTo>
                    <a:pt x="7" y="49"/>
                    <a:pt x="7" y="50"/>
                    <a:pt x="7" y="51"/>
                  </a:cubicBezTo>
                  <a:cubicBezTo>
                    <a:pt x="48" y="71"/>
                    <a:pt x="48" y="71"/>
                    <a:pt x="48" y="71"/>
                  </a:cubicBezTo>
                  <a:cubicBezTo>
                    <a:pt x="49" y="72"/>
                    <a:pt x="50" y="73"/>
                    <a:pt x="50" y="75"/>
                  </a:cubicBezTo>
                  <a:cubicBezTo>
                    <a:pt x="50" y="78"/>
                    <a:pt x="48" y="79"/>
                    <a:pt x="46" y="79"/>
                  </a:cubicBezTo>
                  <a:cubicBezTo>
                    <a:pt x="2" y="79"/>
                    <a:pt x="2" y="79"/>
                    <a:pt x="2" y="79"/>
                  </a:cubicBezTo>
                  <a:cubicBezTo>
                    <a:pt x="1" y="79"/>
                    <a:pt x="0" y="79"/>
                    <a:pt x="0" y="80"/>
                  </a:cubicBezTo>
                  <a:cubicBezTo>
                    <a:pt x="0" y="81"/>
                    <a:pt x="1" y="81"/>
                    <a:pt x="1" y="81"/>
                  </a:cubicBezTo>
                  <a:cubicBezTo>
                    <a:pt x="24" y="101"/>
                    <a:pt x="51" y="114"/>
                    <a:pt x="82" y="122"/>
                  </a:cubicBezTo>
                  <a:cubicBezTo>
                    <a:pt x="114" y="129"/>
                    <a:pt x="144" y="132"/>
                    <a:pt x="173" y="130"/>
                  </a:cubicBezTo>
                  <a:cubicBezTo>
                    <a:pt x="203" y="127"/>
                    <a:pt x="230" y="123"/>
                    <a:pt x="256" y="117"/>
                  </a:cubicBezTo>
                  <a:cubicBezTo>
                    <a:pt x="282" y="111"/>
                    <a:pt x="303" y="106"/>
                    <a:pt x="318" y="100"/>
                  </a:cubicBezTo>
                  <a:cubicBezTo>
                    <a:pt x="334" y="95"/>
                    <a:pt x="342" y="92"/>
                    <a:pt x="342" y="91"/>
                  </a:cubicBezTo>
                  <a:cubicBezTo>
                    <a:pt x="405" y="124"/>
                    <a:pt x="405" y="124"/>
                    <a:pt x="405" y="124"/>
                  </a:cubicBezTo>
                  <a:cubicBezTo>
                    <a:pt x="407" y="124"/>
                    <a:pt x="407" y="124"/>
                    <a:pt x="407" y="124"/>
                  </a:cubicBezTo>
                  <a:cubicBezTo>
                    <a:pt x="411" y="124"/>
                    <a:pt x="412" y="123"/>
                    <a:pt x="412" y="119"/>
                  </a:cubicBezTo>
                  <a:cubicBezTo>
                    <a:pt x="412" y="118"/>
                    <a:pt x="412" y="118"/>
                    <a:pt x="411" y="116"/>
                  </a:cubicBezTo>
                  <a:cubicBezTo>
                    <a:pt x="375" y="67"/>
                    <a:pt x="375" y="67"/>
                    <a:pt x="375" y="67"/>
                  </a:cubicBezTo>
                  <a:cubicBezTo>
                    <a:pt x="411" y="18"/>
                    <a:pt x="411" y="18"/>
                    <a:pt x="411" y="18"/>
                  </a:cubicBezTo>
                  <a:cubicBezTo>
                    <a:pt x="412" y="17"/>
                    <a:pt x="412" y="16"/>
                    <a:pt x="412" y="15"/>
                  </a:cubicBezTo>
                  <a:close/>
                  <a:moveTo>
                    <a:pt x="82" y="57"/>
                  </a:moveTo>
                  <a:cubicBezTo>
                    <a:pt x="79" y="60"/>
                    <a:pt x="76" y="61"/>
                    <a:pt x="72" y="61"/>
                  </a:cubicBezTo>
                  <a:cubicBezTo>
                    <a:pt x="68" y="61"/>
                    <a:pt x="64" y="60"/>
                    <a:pt x="61" y="57"/>
                  </a:cubicBezTo>
                  <a:cubicBezTo>
                    <a:pt x="58" y="54"/>
                    <a:pt x="57" y="50"/>
                    <a:pt x="57" y="45"/>
                  </a:cubicBezTo>
                  <a:cubicBezTo>
                    <a:pt x="57" y="41"/>
                    <a:pt x="58" y="37"/>
                    <a:pt x="61" y="34"/>
                  </a:cubicBezTo>
                  <a:cubicBezTo>
                    <a:pt x="64" y="31"/>
                    <a:pt x="68" y="29"/>
                    <a:pt x="72" y="29"/>
                  </a:cubicBezTo>
                  <a:cubicBezTo>
                    <a:pt x="76" y="29"/>
                    <a:pt x="79" y="31"/>
                    <a:pt x="82" y="34"/>
                  </a:cubicBezTo>
                  <a:cubicBezTo>
                    <a:pt x="85" y="37"/>
                    <a:pt x="87" y="41"/>
                    <a:pt x="87" y="45"/>
                  </a:cubicBezTo>
                  <a:cubicBezTo>
                    <a:pt x="87" y="50"/>
                    <a:pt x="85" y="54"/>
                    <a:pt x="82" y="57"/>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64" name="AutoShape 64"/>
          <p:cNvSpPr/>
          <p:nvPr/>
        </p:nvSpPr>
        <p:spPr>
          <a:xfrm flipH="1">
            <a:off x="1061323" y="2678169"/>
            <a:ext cx="653320" cy="65179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flipH="1">
            <a:off x="3695557" y="2678169"/>
            <a:ext cx="653320" cy="65179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flipH="1">
            <a:off x="6337221" y="2678169"/>
            <a:ext cx="653320" cy="65179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flipH="1">
            <a:off x="8962406" y="2678169"/>
            <a:ext cx="651796" cy="651796"/>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TextBox 68"/>
          <p:cNvSpPr txBox="1"/>
          <p:nvPr/>
        </p:nvSpPr>
        <p:spPr>
          <a:xfrm>
            <a:off x="948881" y="2735700"/>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01</a:t>
            </a:r>
          </a:p>
        </p:txBody>
      </p:sp>
      <p:sp>
        <p:nvSpPr>
          <p:cNvPr id="69" name="TextBox 69"/>
          <p:cNvSpPr txBox="1"/>
          <p:nvPr/>
        </p:nvSpPr>
        <p:spPr>
          <a:xfrm>
            <a:off x="3592640" y="2745225"/>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02</a:t>
            </a:r>
          </a:p>
        </p:txBody>
      </p:sp>
      <p:sp>
        <p:nvSpPr>
          <p:cNvPr id="70" name="TextBox 70"/>
          <p:cNvSpPr txBox="1"/>
          <p:nvPr/>
        </p:nvSpPr>
        <p:spPr>
          <a:xfrm>
            <a:off x="6234303"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03</a:t>
            </a:r>
          </a:p>
        </p:txBody>
      </p:sp>
      <p:sp>
        <p:nvSpPr>
          <p:cNvPr id="71" name="TextBox 71"/>
          <p:cNvSpPr txBox="1"/>
          <p:nvPr/>
        </p:nvSpPr>
        <p:spPr>
          <a:xfrm>
            <a:off x="8858727"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04</a:t>
            </a:r>
          </a:p>
        </p:txBody>
      </p:sp>
      <p:sp>
        <p:nvSpPr>
          <p:cNvPr id="72" name="TextBox 72"/>
          <p:cNvSpPr txBox="1"/>
          <p:nvPr/>
        </p:nvSpPr>
        <p:spPr>
          <a:xfrm>
            <a:off x="94888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1">
                    <a:alpha val="100000"/>
                  </a:schemeClr>
                </a:solidFill>
                <a:latin typeface="Microsoft Yahei"/>
                <a:ea typeface="Microsoft Yahei"/>
                <a:cs typeface="Microsoft Yahei"/>
              </a:rPr>
              <a:t>分析护理人才市场需求</a:t>
            </a:r>
          </a:p>
        </p:txBody>
      </p:sp>
      <p:sp>
        <p:nvSpPr>
          <p:cNvPr id="73" name="TextBox 73"/>
          <p:cNvSpPr txBox="1"/>
          <p:nvPr/>
        </p:nvSpPr>
        <p:spPr>
          <a:xfrm>
            <a:off x="3582734"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2">
                    <a:alpha val="100000"/>
                  </a:schemeClr>
                </a:solidFill>
                <a:latin typeface="Microsoft Yahei"/>
                <a:ea typeface="Microsoft Yahei"/>
                <a:cs typeface="Microsoft Yahei"/>
              </a:rPr>
              <a:t>探讨护理人才培养策略</a:t>
            </a:r>
          </a:p>
        </p:txBody>
      </p:sp>
      <p:sp>
        <p:nvSpPr>
          <p:cNvPr id="74" name="TextBox 74"/>
          <p:cNvSpPr txBox="1"/>
          <p:nvPr/>
        </p:nvSpPr>
        <p:spPr>
          <a:xfrm>
            <a:off x="622411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3">
                    <a:alpha val="100000"/>
                  </a:schemeClr>
                </a:solidFill>
                <a:latin typeface="Microsoft Yahei"/>
                <a:ea typeface="Microsoft Yahei"/>
                <a:cs typeface="Microsoft Yahei"/>
              </a:rPr>
              <a:t>促进护理行业创新发展</a:t>
            </a:r>
          </a:p>
        </p:txBody>
      </p:sp>
      <p:sp>
        <p:nvSpPr>
          <p:cNvPr id="75" name="TextBox 75"/>
          <p:cNvSpPr txBox="1"/>
          <p:nvPr/>
        </p:nvSpPr>
        <p:spPr>
          <a:xfrm>
            <a:off x="8848535"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4">
                    <a:alpha val="100000"/>
                  </a:schemeClr>
                </a:solidFill>
                <a:latin typeface="Microsoft Yahei"/>
                <a:ea typeface="Microsoft Yahei"/>
                <a:cs typeface="Microsoft Yahei"/>
              </a:rPr>
              <a:t>提升生命质量</a:t>
            </a:r>
          </a:p>
        </p:txBody>
      </p:sp>
      <p:grpSp>
        <p:nvGrpSpPr>
          <p:cNvPr id="76" name="Group 76"/>
          <p:cNvGrpSpPr/>
          <p:nvPr/>
        </p:nvGrpSpPr>
        <p:grpSpPr>
          <a:xfrm>
            <a:off x="454963" y="93878"/>
            <a:ext cx="10641129" cy="914400"/>
            <a:chOff x="454963" y="93878"/>
            <a:chExt cx="10641129" cy="914400"/>
          </a:xfrm>
        </p:grpSpPr>
        <p:sp>
          <p:nvSpPr>
            <p:cNvPr id="77" name="AutoShape 7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AutoShape 8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AutoShape 8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AutoShape 8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AutoShape 8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AutoShape 8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AutoShape 8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AutoShape 9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AutoShape 9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AutoShape 9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AutoShape 9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AutoShape 9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TextBox 9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报告目的</a:t>
              </a:r>
            </a:p>
          </p:txBody>
        </p:sp>
      </p:grpSp>
      <p:sp>
        <p:nvSpPr>
          <p:cNvPr id="98" name="TextBox 98"/>
          <p:cNvSpPr txBox="1"/>
          <p:nvPr/>
        </p:nvSpPr>
        <p:spPr>
          <a:xfrm>
            <a:off x="6257058"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通过分享先进的护理理念和实践经验，激发护理行业的创新活力，推动护理行业的持续发展。</a:t>
            </a:r>
          </a:p>
        </p:txBody>
      </p:sp>
      <p:sp>
        <p:nvSpPr>
          <p:cNvPr id="99" name="TextBox 99"/>
          <p:cNvSpPr txBox="1"/>
          <p:nvPr/>
        </p:nvSpPr>
        <p:spPr>
          <a:xfrm>
            <a:off x="3600742"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基于市场需求分析，探讨如何制定有效的护理人才培养策略，提高护理人才的专业素养和服务质量。</a:t>
            </a:r>
          </a:p>
        </p:txBody>
      </p:sp>
      <p:sp>
        <p:nvSpPr>
          <p:cNvPr id="100" name="TextBox 100"/>
          <p:cNvSpPr txBox="1"/>
          <p:nvPr/>
        </p:nvSpPr>
        <p:spPr>
          <a:xfrm>
            <a:off x="944426"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通过对全球及国内护理人才市场需求的深入分析，了解当前及未来一段时间内护理人才的需求趋势和特点。</a:t>
            </a:r>
          </a:p>
        </p:txBody>
      </p:sp>
      <p:sp>
        <p:nvSpPr>
          <p:cNvPr id="101" name="TextBox 101"/>
          <p:cNvSpPr txBox="1"/>
          <p:nvPr/>
        </p:nvSpPr>
        <p:spPr>
          <a:xfrm>
            <a:off x="8913375"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通过优化护理服务，提升人们的生命质量，实现健康老龄化。</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02</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护理人才现状与挑战</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TextBox 5"/>
          <p:cNvSpPr txBox="1"/>
          <p:nvPr/>
        </p:nvSpPr>
        <p:spPr>
          <a:xfrm>
            <a:off x="2591991"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1800" b="1">
                <a:solidFill>
                  <a:schemeClr val="accent1">
                    <a:alpha val="100000"/>
                  </a:schemeClr>
                </a:solidFill>
                <a:latin typeface="Microsoft Yahei"/>
                <a:ea typeface="Microsoft Yahei"/>
                <a:cs typeface="Microsoft Yahei"/>
              </a:rPr>
              <a:t>80%</a:t>
            </a:r>
          </a:p>
        </p:txBody>
      </p:sp>
      <p:grpSp>
        <p:nvGrpSpPr>
          <p:cNvPr id="6" name="Group 6"/>
          <p:cNvGrpSpPr/>
          <p:nvPr/>
        </p:nvGrpSpPr>
        <p:grpSpPr>
          <a:xfrm>
            <a:off x="8595360" y="2063687"/>
            <a:ext cx="1240346" cy="962406"/>
            <a:chOff x="8595360" y="2063687"/>
            <a:chExt cx="1240346" cy="962406"/>
          </a:xfrm>
        </p:grpSpPr>
        <p:sp>
          <p:nvSpPr>
            <p:cNvPr id="7" name="Freeform 7"/>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TextBox 9"/>
          <p:cNvSpPr txBox="1"/>
          <p:nvPr/>
        </p:nvSpPr>
        <p:spPr>
          <a:xfrm>
            <a:off x="8769620"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1800" b="1">
                <a:solidFill>
                  <a:schemeClr val="accent3">
                    <a:alpha val="100000"/>
                  </a:schemeClr>
                </a:solidFill>
                <a:latin typeface="Microsoft Yahei"/>
                <a:ea typeface="Microsoft Yahei"/>
                <a:cs typeface="Microsoft Yahei"/>
              </a:rPr>
              <a:t>80%</a:t>
            </a:r>
          </a:p>
        </p:txBody>
      </p:sp>
      <p:grpSp>
        <p:nvGrpSpPr>
          <p:cNvPr id="10" name="Group 10"/>
          <p:cNvGrpSpPr/>
          <p:nvPr/>
        </p:nvGrpSpPr>
        <p:grpSpPr>
          <a:xfrm>
            <a:off x="5258181" y="1559433"/>
            <a:ext cx="1600105" cy="1242060"/>
            <a:chOff x="5258181" y="1559433"/>
            <a:chExt cx="1600105" cy="1242060"/>
          </a:xfrm>
        </p:grpSpPr>
        <p:sp>
          <p:nvSpPr>
            <p:cNvPr id="11" name="Freeform 11"/>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5481304" y="2723007"/>
            <a:ext cx="11734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1800" b="1">
                <a:solidFill>
                  <a:schemeClr val="accent2">
                    <a:alpha val="100000"/>
                  </a:schemeClr>
                </a:solidFill>
                <a:latin typeface="Microsoft Yahei"/>
                <a:ea typeface="Microsoft Yahei"/>
                <a:cs typeface="Microsoft Yahei"/>
              </a:rPr>
              <a:t>100%</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护理人才供需状况</a:t>
              </a:r>
            </a:p>
          </p:txBody>
        </p:sp>
      </p:grpSp>
      <p:sp>
        <p:nvSpPr>
          <p:cNvPr id="36" name="AutoShape 36"/>
          <p:cNvSpPr/>
          <p:nvPr/>
        </p:nvSpPr>
        <p:spPr>
          <a:xfrm>
            <a:off x="1482995" y="3429572"/>
            <a:ext cx="2944273" cy="1699450"/>
          </a:xfrm>
          <a:prstGeom prst="roundRect">
            <a:avLst>
              <a:gd name="adj" fmla="val 1995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95860" y="3248978"/>
            <a:ext cx="2944273" cy="1880045"/>
          </a:xfrm>
          <a:prstGeom prst="roundRect">
            <a:avLst>
              <a:gd name="adj" fmla="val 19953"/>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710249" y="3429572"/>
            <a:ext cx="2942844" cy="1699450"/>
          </a:xfrm>
          <a:prstGeom prst="roundRect">
            <a:avLst>
              <a:gd name="adj" fmla="val 19953"/>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645039" y="3909822"/>
            <a:ext cx="2619375" cy="1219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随着人口老龄化、医疗水平提高，护理人才需求不断增加。</a:t>
            </a:r>
          </a:p>
        </p:txBody>
      </p:sp>
      <p:sp>
        <p:nvSpPr>
          <p:cNvPr id="40" name="TextBox 40"/>
          <p:cNvSpPr txBox="1"/>
          <p:nvPr/>
        </p:nvSpPr>
        <p:spPr>
          <a:xfrm>
            <a:off x="4757904" y="3802476"/>
            <a:ext cx="2619375" cy="1219200"/>
          </a:xfrm>
          <a:prstGeom prst="rect">
            <a:avLst/>
          </a:prstGeom>
        </p:spPr>
        <p:txBody>
          <a:bodyPr vert="horz"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由于教育、培训等方面的原因，护理人才供给不能满足需求。</a:t>
            </a:r>
          </a:p>
        </p:txBody>
      </p:sp>
      <p:sp>
        <p:nvSpPr>
          <p:cNvPr id="41" name="TextBox 41"/>
          <p:cNvSpPr txBox="1"/>
          <p:nvPr/>
        </p:nvSpPr>
        <p:spPr>
          <a:xfrm>
            <a:off x="7828464" y="3909822"/>
            <a:ext cx="2662490" cy="1219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城乡、区域间护理人才分布不均，一些偏远地区、基层医疗机构护理人才匮乏。</a:t>
            </a:r>
          </a:p>
        </p:txBody>
      </p:sp>
      <p:sp>
        <p:nvSpPr>
          <p:cNvPr id="42" name="TextBox 42"/>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护理人才需求量大</a:t>
            </a:r>
          </a:p>
        </p:txBody>
      </p:sp>
      <p:sp>
        <p:nvSpPr>
          <p:cNvPr id="43" name="TextBox 43"/>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护理人才供给不足</a:t>
            </a:r>
          </a:p>
        </p:txBody>
      </p:sp>
      <p:sp>
        <p:nvSpPr>
          <p:cNvPr id="44" name="TextBox 44"/>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地区分布不均</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7034" y="3354191"/>
            <a:ext cx="2139982" cy="2139982"/>
            <a:chOff x="1207034" y="3354191"/>
            <a:chExt cx="2139982" cy="2139982"/>
          </a:xfrm>
        </p:grpSpPr>
        <p:sp>
          <p:nvSpPr>
            <p:cNvPr id="3" name="Freeform 3"/>
            <p:cNvSpPr/>
            <p:nvPr/>
          </p:nvSpPr>
          <p:spPr>
            <a:xfrm rot="13500000">
              <a:off x="1207034" y="3354191"/>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894644" y="4302119"/>
              <a:ext cx="744855" cy="235839"/>
            </a:xfrm>
            <a:custGeom>
              <a:rect l="l" t="t" r="r" b="b"/>
              <a:pathLst>
                <a:path w="723" h="226">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AutoShape 5"/>
          <p:cNvSpPr/>
          <p:nvPr/>
        </p:nvSpPr>
        <p:spPr>
          <a:xfrm rot="2700000">
            <a:off x="1474591" y="3541262"/>
            <a:ext cx="492347" cy="492347"/>
          </a:xfrm>
          <a:prstGeom prst="ellipse">
            <a:avLst/>
          </a:prstGeom>
          <a:solidFill>
            <a:schemeClr val="lt1">
              <a:alpha val="100000"/>
            </a:schemeClr>
          </a:solidFill>
          <a:ln w="100012">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 name="Freeform 6"/>
          <p:cNvSpPr/>
          <p:nvPr/>
        </p:nvSpPr>
        <p:spPr>
          <a:xfrm rot="2700000">
            <a:off x="2372036" y="2215096"/>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274244" y="3063107"/>
            <a:ext cx="330613" cy="588550"/>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3370066" y="2961094"/>
            <a:ext cx="145256" cy="300799"/>
            <a:chOff x="3370066" y="2961094"/>
            <a:chExt cx="145256" cy="300799"/>
          </a:xfrm>
        </p:grpSpPr>
        <p:sp>
          <p:nvSpPr>
            <p:cNvPr id="9" name="Freeform 9"/>
            <p:cNvSpPr/>
            <p:nvPr/>
          </p:nvSpPr>
          <p:spPr>
            <a:xfrm>
              <a:off x="3446361" y="3151689"/>
              <a:ext cx="44577" cy="25146"/>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3487319" y="3071679"/>
              <a:ext cx="15526" cy="33718"/>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446361" y="3113970"/>
              <a:ext cx="41624" cy="29051"/>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492557" y="3113970"/>
              <a:ext cx="16478" cy="29051"/>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474365" y="3000433"/>
              <a:ext cx="11239" cy="27432"/>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481699" y="3037009"/>
              <a:ext cx="12573" cy="26099"/>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372352" y="3151689"/>
              <a:ext cx="18860" cy="25146"/>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390545" y="3037009"/>
              <a:ext cx="14859" cy="26099"/>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3376352" y="3113970"/>
              <a:ext cx="18193" cy="29051"/>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3421882" y="2961094"/>
              <a:ext cx="17145" cy="30671"/>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446361" y="2961094"/>
              <a:ext cx="18860" cy="30671"/>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413309" y="2987193"/>
              <a:ext cx="2286" cy="466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3399784" y="3000433"/>
              <a:ext cx="12859" cy="27432"/>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382639" y="3071679"/>
              <a:ext cx="17145" cy="33718"/>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3446361" y="3185313"/>
              <a:ext cx="46196" cy="29051"/>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3403023" y="3071679"/>
              <a:ext cx="36004" cy="33718"/>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3414929" y="3000433"/>
              <a:ext cx="24098" cy="27432"/>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3399117" y="3113970"/>
              <a:ext cx="40005" cy="29051"/>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3446361" y="3071679"/>
              <a:ext cx="37624" cy="33718"/>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446361" y="3000433"/>
              <a:ext cx="25718" cy="27432"/>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3446361" y="3037009"/>
              <a:ext cx="32004" cy="26099"/>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3409309" y="3037009"/>
              <a:ext cx="29718" cy="26099"/>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394450" y="3222936"/>
              <a:ext cx="44577" cy="30385"/>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3396831" y="3151689"/>
              <a:ext cx="42291" cy="25146"/>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3395117" y="3185313"/>
              <a:ext cx="43910" cy="29051"/>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3370066" y="3185313"/>
              <a:ext cx="18860" cy="29051"/>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498844" y="3185313"/>
              <a:ext cx="16478" cy="29051"/>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3496558" y="3151689"/>
              <a:ext cx="15811" cy="25146"/>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3412643" y="2991765"/>
              <a:ext cx="9906" cy="8572"/>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3465125" y="2991765"/>
              <a:ext cx="9239" cy="8572"/>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3439027" y="2991765"/>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3405404" y="3027769"/>
              <a:ext cx="9620" cy="923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3472079" y="3027769"/>
              <a:ext cx="9620" cy="923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3439027" y="3027769"/>
              <a:ext cx="7239" cy="923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3399784" y="3063107"/>
              <a:ext cx="9620" cy="8572"/>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3478365" y="3063107"/>
              <a:ext cx="8953" cy="8572"/>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439027" y="3063107"/>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3394450" y="3105398"/>
              <a:ext cx="8572" cy="8572"/>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3483985" y="3105398"/>
              <a:ext cx="8572" cy="8572"/>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3439027" y="3105398"/>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3390545" y="3143022"/>
              <a:ext cx="8572" cy="8572"/>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487985" y="3143022"/>
              <a:ext cx="8572" cy="8572"/>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3439027" y="3143022"/>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3388830" y="3176740"/>
              <a:ext cx="7906" cy="8572"/>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3490938" y="3176740"/>
              <a:ext cx="7906" cy="8572"/>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3439027" y="3176740"/>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3387211" y="3214364"/>
              <a:ext cx="7239" cy="8572"/>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3492557" y="3214364"/>
              <a:ext cx="7906" cy="8572"/>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3439027" y="3214364"/>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3439027" y="3253321"/>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9" name="AutoShape 59"/>
          <p:cNvSpPr/>
          <p:nvPr/>
        </p:nvSpPr>
        <p:spPr>
          <a:xfrm rot="2700000">
            <a:off x="3195854" y="2032121"/>
            <a:ext cx="492347" cy="492347"/>
          </a:xfrm>
          <a:prstGeom prst="ellipse">
            <a:avLst/>
          </a:prstGeom>
          <a:solidFill>
            <a:schemeClr val="lt1">
              <a:alpha val="100000"/>
            </a:schemeClr>
          </a:solidFill>
          <a:ln w="100012">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nvGrpSpPr>
          <p:cNvPr id="60" name="Group 60"/>
          <p:cNvGrpSpPr/>
          <p:nvPr/>
        </p:nvGrpSpPr>
        <p:grpSpPr>
          <a:xfrm>
            <a:off x="3543612" y="3354191"/>
            <a:ext cx="2139982" cy="2139982"/>
            <a:chOff x="3543612" y="3354191"/>
            <a:chExt cx="2139982" cy="2139982"/>
          </a:xfrm>
        </p:grpSpPr>
        <p:sp>
          <p:nvSpPr>
            <p:cNvPr id="61" name="Freeform 61"/>
            <p:cNvSpPr/>
            <p:nvPr/>
          </p:nvSpPr>
          <p:spPr>
            <a:xfrm rot="13500000">
              <a:off x="3543612" y="3354191"/>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Freeform 62"/>
            <p:cNvSpPr/>
            <p:nvPr/>
          </p:nvSpPr>
          <p:spPr>
            <a:xfrm>
              <a:off x="4422579" y="4272210"/>
              <a:ext cx="414052" cy="295751"/>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63" name="AutoShape 63"/>
          <p:cNvSpPr/>
          <p:nvPr/>
        </p:nvSpPr>
        <p:spPr>
          <a:xfrm rot="2700000">
            <a:off x="4948930" y="3551835"/>
            <a:ext cx="492347" cy="492347"/>
          </a:xfrm>
          <a:prstGeom prst="ellipse">
            <a:avLst/>
          </a:prstGeom>
          <a:solidFill>
            <a:schemeClr val="lt1">
              <a:alpha val="100000"/>
            </a:schemeClr>
          </a:solidFill>
          <a:ln w="100012">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4" name="AutoShape 64"/>
          <p:cNvSpPr/>
          <p:nvPr/>
        </p:nvSpPr>
        <p:spPr>
          <a:xfrm>
            <a:off x="1428725" y="3612919"/>
            <a:ext cx="599097" cy="33070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01</a:t>
            </a:r>
            <a:endParaRPr lang="en-US" sz="1100"/>
          </a:p>
        </p:txBody>
      </p:sp>
      <p:sp>
        <p:nvSpPr>
          <p:cNvPr id="65" name="AutoShape 65"/>
          <p:cNvSpPr/>
          <p:nvPr/>
        </p:nvSpPr>
        <p:spPr>
          <a:xfrm>
            <a:off x="3138709" y="2095609"/>
            <a:ext cx="599097" cy="27799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02</a:t>
            </a:r>
            <a:endParaRPr lang="en-US" sz="1100"/>
          </a:p>
        </p:txBody>
      </p:sp>
      <p:sp>
        <p:nvSpPr>
          <p:cNvPr id="66" name="AutoShape 66"/>
          <p:cNvSpPr/>
          <p:nvPr/>
        </p:nvSpPr>
        <p:spPr>
          <a:xfrm>
            <a:off x="4890841" y="3621951"/>
            <a:ext cx="599097" cy="24839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03</a:t>
            </a:r>
            <a:endParaRPr lang="en-US" sz="1100"/>
          </a:p>
        </p:txBody>
      </p:sp>
      <p:sp>
        <p:nvSpPr>
          <p:cNvPr id="67" name="TextBox 67"/>
          <p:cNvSpPr txBox="1"/>
          <p:nvPr/>
        </p:nvSpPr>
        <p:spPr>
          <a:xfrm>
            <a:off x="7288006" y="1324216"/>
            <a:ext cx="42291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工作压力大</a:t>
            </a:r>
          </a:p>
        </p:txBody>
      </p:sp>
      <p:sp>
        <p:nvSpPr>
          <p:cNvPr id="68" name="TextBox 68"/>
          <p:cNvSpPr txBox="1"/>
          <p:nvPr/>
        </p:nvSpPr>
        <p:spPr>
          <a:xfrm>
            <a:off x="7288006" y="2991619"/>
            <a:ext cx="42291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2">
                    <a:alpha val="100000"/>
                  </a:schemeClr>
                </a:solidFill>
                <a:latin typeface="Microsoft Yahei"/>
                <a:ea typeface="Microsoft Yahei"/>
                <a:cs typeface="Microsoft Yahei"/>
              </a:rPr>
              <a:t>薪酬待遇低</a:t>
            </a:r>
          </a:p>
        </p:txBody>
      </p:sp>
      <p:sp>
        <p:nvSpPr>
          <p:cNvPr id="69" name="TextBox 69"/>
          <p:cNvSpPr txBox="1"/>
          <p:nvPr/>
        </p:nvSpPr>
        <p:spPr>
          <a:xfrm>
            <a:off x="7288006" y="4643560"/>
            <a:ext cx="42291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3">
                    <a:alpha val="100000"/>
                  </a:schemeClr>
                </a:solidFill>
                <a:latin typeface="Microsoft Yahei"/>
                <a:ea typeface="Microsoft Yahei"/>
                <a:cs typeface="Microsoft Yahei"/>
              </a:rPr>
              <a:t>职业发展受限</a:t>
            </a:r>
          </a:p>
        </p:txBody>
      </p:sp>
      <p:grpSp>
        <p:nvGrpSpPr>
          <p:cNvPr id="70" name="Group 70"/>
          <p:cNvGrpSpPr/>
          <p:nvPr/>
        </p:nvGrpSpPr>
        <p:grpSpPr>
          <a:xfrm>
            <a:off x="454963" y="93878"/>
            <a:ext cx="10641129" cy="914400"/>
            <a:chOff x="454963" y="93878"/>
            <a:chExt cx="10641129" cy="914400"/>
          </a:xfrm>
        </p:grpSpPr>
        <p:sp>
          <p:nvSpPr>
            <p:cNvPr id="71" name="AutoShape 7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AutoShape 8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AutoShape 8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AutoShape 8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AutoShape 8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AutoShape 8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AutoShape 8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TextBox 9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护理人才流失原因</a:t>
              </a:r>
            </a:p>
          </p:txBody>
        </p:sp>
      </p:grpSp>
      <p:grpSp>
        <p:nvGrpSpPr>
          <p:cNvPr id="92" name="Group 92"/>
          <p:cNvGrpSpPr/>
          <p:nvPr/>
        </p:nvGrpSpPr>
        <p:grpSpPr>
          <a:xfrm>
            <a:off x="6649402" y="1647934"/>
            <a:ext cx="587026" cy="585597"/>
            <a:chOff x="6649402" y="1647934"/>
            <a:chExt cx="587026" cy="585597"/>
          </a:xfrm>
        </p:grpSpPr>
        <p:sp>
          <p:nvSpPr>
            <p:cNvPr id="93" name="AutoShape 93"/>
            <p:cNvSpPr/>
            <p:nvPr/>
          </p:nvSpPr>
          <p:spPr>
            <a:xfrm>
              <a:off x="6649402" y="1647934"/>
              <a:ext cx="587026" cy="58559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6731888" y="1868724"/>
              <a:ext cx="409003" cy="129159"/>
            </a:xfrm>
            <a:custGeom>
              <a:rect l="l" t="t" r="r" b="b"/>
              <a:pathLst>
                <a:path w="723" h="226">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5" name="AutoShape 95"/>
          <p:cNvSpPr/>
          <p:nvPr/>
        </p:nvSpPr>
        <p:spPr>
          <a:xfrm>
            <a:off x="6647497" y="3377126"/>
            <a:ext cx="587026" cy="58559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6" name="Group 96"/>
          <p:cNvGrpSpPr/>
          <p:nvPr/>
        </p:nvGrpSpPr>
        <p:grpSpPr>
          <a:xfrm>
            <a:off x="6831329" y="3509949"/>
            <a:ext cx="224504" cy="467678"/>
            <a:chOff x="6831329" y="3509949"/>
            <a:chExt cx="224504" cy="467678"/>
          </a:xfrm>
        </p:grpSpPr>
        <p:sp>
          <p:nvSpPr>
            <p:cNvPr id="97" name="Freeform 97"/>
            <p:cNvSpPr/>
            <p:nvPr/>
          </p:nvSpPr>
          <p:spPr>
            <a:xfrm>
              <a:off x="6831329" y="3579006"/>
              <a:ext cx="224504" cy="398621"/>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Freeform 98"/>
            <p:cNvSpPr/>
            <p:nvPr/>
          </p:nvSpPr>
          <p:spPr>
            <a:xfrm>
              <a:off x="6948201" y="3639013"/>
              <a:ext cx="30290" cy="1695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Freeform 99"/>
            <p:cNvSpPr/>
            <p:nvPr/>
          </p:nvSpPr>
          <p:spPr>
            <a:xfrm>
              <a:off x="6976014" y="3584911"/>
              <a:ext cx="10573" cy="22860"/>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Freeform 100"/>
            <p:cNvSpPr/>
            <p:nvPr/>
          </p:nvSpPr>
          <p:spPr>
            <a:xfrm>
              <a:off x="6948201" y="3613486"/>
              <a:ext cx="28289" cy="19717"/>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Freeform 101"/>
            <p:cNvSpPr/>
            <p:nvPr/>
          </p:nvSpPr>
          <p:spPr>
            <a:xfrm>
              <a:off x="6979633" y="3613486"/>
              <a:ext cx="11239" cy="19717"/>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2" name="Freeform 102"/>
            <p:cNvSpPr/>
            <p:nvPr/>
          </p:nvSpPr>
          <p:spPr>
            <a:xfrm>
              <a:off x="6967251" y="3536524"/>
              <a:ext cx="7620" cy="18574"/>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3" name="Freeform 103"/>
            <p:cNvSpPr/>
            <p:nvPr/>
          </p:nvSpPr>
          <p:spPr>
            <a:xfrm>
              <a:off x="6972203" y="3561384"/>
              <a:ext cx="8477" cy="17717"/>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6898004" y="3639013"/>
              <a:ext cx="12764" cy="1695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6910291" y="3561384"/>
              <a:ext cx="10096" cy="17717"/>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6" name="Freeform 106"/>
            <p:cNvSpPr/>
            <p:nvPr/>
          </p:nvSpPr>
          <p:spPr>
            <a:xfrm>
              <a:off x="6900671" y="3613486"/>
              <a:ext cx="12382" cy="19717"/>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7" name="Freeform 107"/>
            <p:cNvSpPr/>
            <p:nvPr/>
          </p:nvSpPr>
          <p:spPr>
            <a:xfrm>
              <a:off x="6931627" y="3509949"/>
              <a:ext cx="11621" cy="20765"/>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Freeform 108"/>
            <p:cNvSpPr/>
            <p:nvPr/>
          </p:nvSpPr>
          <p:spPr>
            <a:xfrm>
              <a:off x="6948201" y="3509949"/>
              <a:ext cx="12764" cy="20765"/>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Freeform 109"/>
            <p:cNvSpPr/>
            <p:nvPr/>
          </p:nvSpPr>
          <p:spPr>
            <a:xfrm>
              <a:off x="6925817" y="3527570"/>
              <a:ext cx="1524" cy="3143"/>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Freeform 110"/>
            <p:cNvSpPr/>
            <p:nvPr/>
          </p:nvSpPr>
          <p:spPr>
            <a:xfrm>
              <a:off x="6916578" y="3536524"/>
              <a:ext cx="8763" cy="18574"/>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Freeform 111"/>
            <p:cNvSpPr/>
            <p:nvPr/>
          </p:nvSpPr>
          <p:spPr>
            <a:xfrm>
              <a:off x="6904957" y="3584911"/>
              <a:ext cx="11621" cy="22860"/>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2" name="Freeform 112"/>
            <p:cNvSpPr/>
            <p:nvPr/>
          </p:nvSpPr>
          <p:spPr>
            <a:xfrm>
              <a:off x="6948201" y="3661778"/>
              <a:ext cx="31432" cy="19717"/>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3" name="Freeform 113"/>
            <p:cNvSpPr/>
            <p:nvPr/>
          </p:nvSpPr>
          <p:spPr>
            <a:xfrm>
              <a:off x="6918864" y="3584911"/>
              <a:ext cx="24479" cy="22860"/>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6926864" y="3536524"/>
              <a:ext cx="16383" cy="18574"/>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6916102" y="3613486"/>
              <a:ext cx="27146" cy="19717"/>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6" name="Freeform 116"/>
            <p:cNvSpPr/>
            <p:nvPr/>
          </p:nvSpPr>
          <p:spPr>
            <a:xfrm>
              <a:off x="6948201" y="3584911"/>
              <a:ext cx="25527" cy="22860"/>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7" name="Freeform 117"/>
            <p:cNvSpPr/>
            <p:nvPr/>
          </p:nvSpPr>
          <p:spPr>
            <a:xfrm>
              <a:off x="6948201" y="3536524"/>
              <a:ext cx="17526" cy="18574"/>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Freeform 118"/>
            <p:cNvSpPr/>
            <p:nvPr/>
          </p:nvSpPr>
          <p:spPr>
            <a:xfrm>
              <a:off x="6948201" y="3561384"/>
              <a:ext cx="21717" cy="17717"/>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Freeform 119"/>
            <p:cNvSpPr/>
            <p:nvPr/>
          </p:nvSpPr>
          <p:spPr>
            <a:xfrm>
              <a:off x="6923055" y="3561384"/>
              <a:ext cx="20193" cy="17717"/>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Freeform 120"/>
            <p:cNvSpPr/>
            <p:nvPr/>
          </p:nvSpPr>
          <p:spPr>
            <a:xfrm>
              <a:off x="6912958" y="3687305"/>
              <a:ext cx="30290" cy="20574"/>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Freeform 121"/>
            <p:cNvSpPr/>
            <p:nvPr/>
          </p:nvSpPr>
          <p:spPr>
            <a:xfrm>
              <a:off x="6914577" y="3639013"/>
              <a:ext cx="28670" cy="1695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2" name="Freeform 122"/>
            <p:cNvSpPr/>
            <p:nvPr/>
          </p:nvSpPr>
          <p:spPr>
            <a:xfrm>
              <a:off x="6913434" y="3661778"/>
              <a:ext cx="29813" cy="19717"/>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3" name="Freeform 123"/>
            <p:cNvSpPr/>
            <p:nvPr/>
          </p:nvSpPr>
          <p:spPr>
            <a:xfrm>
              <a:off x="6896385" y="3661778"/>
              <a:ext cx="12764" cy="19717"/>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6983824" y="3661778"/>
              <a:ext cx="11239" cy="19717"/>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6982300" y="3639013"/>
              <a:ext cx="10763" cy="1695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6" name="Freeform 126"/>
            <p:cNvSpPr/>
            <p:nvPr/>
          </p:nvSpPr>
          <p:spPr>
            <a:xfrm>
              <a:off x="6925341" y="3530714"/>
              <a:ext cx="6763" cy="5810"/>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7" name="Freeform 127"/>
            <p:cNvSpPr/>
            <p:nvPr/>
          </p:nvSpPr>
          <p:spPr>
            <a:xfrm>
              <a:off x="6960964" y="3530714"/>
              <a:ext cx="6287" cy="5810"/>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a:off x="6943248" y="3530714"/>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Freeform 129"/>
            <p:cNvSpPr/>
            <p:nvPr/>
          </p:nvSpPr>
          <p:spPr>
            <a:xfrm>
              <a:off x="6920387" y="3555098"/>
              <a:ext cx="6477" cy="6287"/>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Freeform 130"/>
            <p:cNvSpPr/>
            <p:nvPr/>
          </p:nvSpPr>
          <p:spPr>
            <a:xfrm>
              <a:off x="6965727" y="3555098"/>
              <a:ext cx="6477" cy="6287"/>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a:off x="6943248" y="3555098"/>
              <a:ext cx="4953" cy="6287"/>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2" name="Freeform 132"/>
            <p:cNvSpPr/>
            <p:nvPr/>
          </p:nvSpPr>
          <p:spPr>
            <a:xfrm>
              <a:off x="6916578" y="3579006"/>
              <a:ext cx="6477" cy="5810"/>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3" name="Freeform 133"/>
            <p:cNvSpPr/>
            <p:nvPr/>
          </p:nvSpPr>
          <p:spPr>
            <a:xfrm>
              <a:off x="6970013" y="3579006"/>
              <a:ext cx="6096" cy="5810"/>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AutoShape 134"/>
            <p:cNvSpPr/>
            <p:nvPr/>
          </p:nvSpPr>
          <p:spPr>
            <a:xfrm>
              <a:off x="6943248" y="3579006"/>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6912958" y="3607676"/>
              <a:ext cx="5810" cy="5810"/>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6" name="Freeform 136"/>
            <p:cNvSpPr/>
            <p:nvPr/>
          </p:nvSpPr>
          <p:spPr>
            <a:xfrm>
              <a:off x="6973823" y="3607676"/>
              <a:ext cx="5810" cy="5810"/>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7" name="AutoShape 137"/>
            <p:cNvSpPr/>
            <p:nvPr/>
          </p:nvSpPr>
          <p:spPr>
            <a:xfrm>
              <a:off x="6943248" y="3607676"/>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Freeform 138"/>
            <p:cNvSpPr/>
            <p:nvPr/>
          </p:nvSpPr>
          <p:spPr>
            <a:xfrm>
              <a:off x="6910291" y="3633203"/>
              <a:ext cx="5810" cy="5810"/>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Freeform 139"/>
            <p:cNvSpPr/>
            <p:nvPr/>
          </p:nvSpPr>
          <p:spPr>
            <a:xfrm>
              <a:off x="6976490" y="3633203"/>
              <a:ext cx="5810" cy="5810"/>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a:off x="6943248" y="3633203"/>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Freeform 141"/>
            <p:cNvSpPr/>
            <p:nvPr/>
          </p:nvSpPr>
          <p:spPr>
            <a:xfrm>
              <a:off x="6909148" y="3655968"/>
              <a:ext cx="5429" cy="5810"/>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2" name="Freeform 142"/>
            <p:cNvSpPr/>
            <p:nvPr/>
          </p:nvSpPr>
          <p:spPr>
            <a:xfrm>
              <a:off x="6978490" y="3655968"/>
              <a:ext cx="5429" cy="5810"/>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3" name="AutoShape 143"/>
            <p:cNvSpPr/>
            <p:nvPr/>
          </p:nvSpPr>
          <p:spPr>
            <a:xfrm>
              <a:off x="6943248" y="3655968"/>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6908100" y="3681494"/>
              <a:ext cx="4953" cy="5810"/>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6979633" y="3681494"/>
              <a:ext cx="5429" cy="5810"/>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6" name="AutoShape 146"/>
            <p:cNvSpPr/>
            <p:nvPr/>
          </p:nvSpPr>
          <p:spPr>
            <a:xfrm>
              <a:off x="6943248" y="3681494"/>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7" name="AutoShape 147"/>
            <p:cNvSpPr/>
            <p:nvPr/>
          </p:nvSpPr>
          <p:spPr>
            <a:xfrm>
              <a:off x="6943248" y="3707879"/>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8" name="Group 148"/>
          <p:cNvGrpSpPr/>
          <p:nvPr/>
        </p:nvGrpSpPr>
        <p:grpSpPr>
          <a:xfrm>
            <a:off x="6647497" y="5019958"/>
            <a:ext cx="587026" cy="585502"/>
            <a:chOff x="6647497" y="5019958"/>
            <a:chExt cx="587026" cy="585502"/>
          </a:xfrm>
        </p:grpSpPr>
        <p:sp>
          <p:nvSpPr>
            <p:cNvPr id="149" name="AutoShape 149"/>
            <p:cNvSpPr/>
            <p:nvPr/>
          </p:nvSpPr>
          <p:spPr>
            <a:xfrm>
              <a:off x="6647497" y="5019958"/>
              <a:ext cx="587026" cy="58550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Freeform 150"/>
            <p:cNvSpPr/>
            <p:nvPr/>
          </p:nvSpPr>
          <p:spPr>
            <a:xfrm>
              <a:off x="6791991" y="5200647"/>
              <a:ext cx="301085" cy="213741"/>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1" name="TextBox 151"/>
          <p:cNvSpPr txBox="1"/>
          <p:nvPr/>
        </p:nvSpPr>
        <p:spPr>
          <a:xfrm>
            <a:off x="7288006" y="1649220"/>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护理工作强度高、压力大，导致部分护理人员选择离职。</a:t>
            </a:r>
          </a:p>
        </p:txBody>
      </p:sp>
      <p:sp>
        <p:nvSpPr>
          <p:cNvPr id="152" name="TextBox 152"/>
          <p:cNvSpPr txBox="1"/>
          <p:nvPr/>
        </p:nvSpPr>
        <p:spPr>
          <a:xfrm>
            <a:off x="7286101" y="3362169"/>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相对于其他职业，护理人员的薪酬待遇偏低，缺乏吸引力。</a:t>
            </a:r>
          </a:p>
        </p:txBody>
      </p:sp>
      <p:sp>
        <p:nvSpPr>
          <p:cNvPr id="153" name="TextBox 153"/>
          <p:cNvSpPr txBox="1"/>
          <p:nvPr/>
        </p:nvSpPr>
        <p:spPr>
          <a:xfrm>
            <a:off x="7286101" y="5012385"/>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护理人员职业晋升空间有限，缺乏长期职业规划。</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66806" y="1875568"/>
            <a:ext cx="3824955" cy="3826383"/>
            <a:chOff x="4166806" y="1875568"/>
            <a:chExt cx="3824955" cy="3826383"/>
          </a:xfrm>
        </p:grpSpPr>
        <p:sp>
          <p:nvSpPr>
            <p:cNvPr id="3" name="Freeform 3"/>
            <p:cNvSpPr/>
            <p:nvPr/>
          </p:nvSpPr>
          <p:spPr>
            <a:xfrm>
              <a:off x="4166806" y="3454622"/>
              <a:ext cx="2238375" cy="2247329"/>
            </a:xfrm>
            <a:custGeom>
              <a:rect l="l" t="t" r="r" b="b"/>
              <a:pathLst>
                <a:path w="285" h="286">
                  <a:moveTo>
                    <a:pt x="0" y="83"/>
                  </a:moveTo>
                  <a:cubicBezTo>
                    <a:pt x="0" y="0"/>
                    <a:pt x="0" y="0"/>
                    <a:pt x="0" y="0"/>
                  </a:cubicBezTo>
                  <a:cubicBezTo>
                    <a:pt x="157" y="0"/>
                    <a:pt x="285" y="128"/>
                    <a:pt x="285" y="286"/>
                  </a:cubicBezTo>
                  <a:cubicBezTo>
                    <a:pt x="202" y="286"/>
                    <a:pt x="202" y="286"/>
                    <a:pt x="202" y="286"/>
                  </a:cubicBezTo>
                  <a:cubicBezTo>
                    <a:pt x="202" y="174"/>
                    <a:pt x="111" y="83"/>
                    <a:pt x="0" y="83"/>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166806" y="1875568"/>
              <a:ext cx="2238375" cy="2239804"/>
            </a:xfrm>
            <a:custGeom>
              <a:rect l="l" t="t" r="r" b="b"/>
              <a:pathLst>
                <a:path w="285" h="285">
                  <a:moveTo>
                    <a:pt x="0" y="202"/>
                  </a:moveTo>
                  <a:cubicBezTo>
                    <a:pt x="0" y="285"/>
                    <a:pt x="0" y="285"/>
                    <a:pt x="0" y="285"/>
                  </a:cubicBezTo>
                  <a:cubicBezTo>
                    <a:pt x="157" y="285"/>
                    <a:pt x="285" y="157"/>
                    <a:pt x="285" y="0"/>
                  </a:cubicBezTo>
                  <a:cubicBezTo>
                    <a:pt x="202" y="0"/>
                    <a:pt x="202" y="0"/>
                    <a:pt x="202" y="0"/>
                  </a:cubicBezTo>
                  <a:cubicBezTo>
                    <a:pt x="202" y="111"/>
                    <a:pt x="111" y="202"/>
                    <a:pt x="0" y="20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753386" y="3454622"/>
              <a:ext cx="2238375" cy="2247329"/>
            </a:xfrm>
            <a:custGeom>
              <a:rect l="l" t="t" r="r" b="b"/>
              <a:pathLst>
                <a:path w="285" h="286">
                  <a:moveTo>
                    <a:pt x="285" y="83"/>
                  </a:moveTo>
                  <a:cubicBezTo>
                    <a:pt x="285" y="0"/>
                    <a:pt x="285" y="0"/>
                    <a:pt x="285" y="0"/>
                  </a:cubicBezTo>
                  <a:cubicBezTo>
                    <a:pt x="128" y="0"/>
                    <a:pt x="0" y="128"/>
                    <a:pt x="0" y="286"/>
                  </a:cubicBezTo>
                  <a:cubicBezTo>
                    <a:pt x="83" y="286"/>
                    <a:pt x="83" y="286"/>
                    <a:pt x="83" y="286"/>
                  </a:cubicBezTo>
                  <a:cubicBezTo>
                    <a:pt x="83" y="174"/>
                    <a:pt x="174" y="83"/>
                    <a:pt x="285" y="8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53386" y="1875568"/>
              <a:ext cx="2238375" cy="2239804"/>
            </a:xfrm>
            <a:custGeom>
              <a:rect l="l" t="t" r="r" b="b"/>
              <a:pathLst>
                <a:path w="285" h="285">
                  <a:moveTo>
                    <a:pt x="285" y="202"/>
                  </a:moveTo>
                  <a:cubicBezTo>
                    <a:pt x="285" y="285"/>
                    <a:pt x="285" y="285"/>
                    <a:pt x="285" y="285"/>
                  </a:cubicBezTo>
                  <a:cubicBezTo>
                    <a:pt x="128" y="285"/>
                    <a:pt x="0" y="157"/>
                    <a:pt x="0" y="0"/>
                  </a:cubicBezTo>
                  <a:cubicBezTo>
                    <a:pt x="83" y="0"/>
                    <a:pt x="83" y="0"/>
                    <a:pt x="83" y="0"/>
                  </a:cubicBezTo>
                  <a:cubicBezTo>
                    <a:pt x="83" y="111"/>
                    <a:pt x="174" y="202"/>
                    <a:pt x="285" y="20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211033" y="2959322"/>
            <a:ext cx="1645728" cy="1705738"/>
            <a:chOff x="5211033" y="2959322"/>
            <a:chExt cx="1645728" cy="1705738"/>
          </a:xfrm>
        </p:grpSpPr>
        <p:sp>
          <p:nvSpPr>
            <p:cNvPr id="8" name="Freeform 8"/>
            <p:cNvSpPr/>
            <p:nvPr/>
          </p:nvSpPr>
          <p:spPr>
            <a:xfrm>
              <a:off x="5211033" y="3015424"/>
              <a:ext cx="541973" cy="425577"/>
            </a:xfrm>
            <a:custGeom>
              <a:rect l="l" t="t" r="r" b="b"/>
              <a:pathLst>
                <a:path w="105"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475952" y="2959322"/>
              <a:ext cx="380809" cy="537400"/>
            </a:xfrm>
            <a:custGeom>
              <a:rect l="l" t="t" r="r" b="b"/>
              <a:pathLst>
                <a:path w="21543" h="21574">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297043" y="4240435"/>
              <a:ext cx="513778" cy="424625"/>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6228112" y="4279582"/>
            <a:ext cx="496157" cy="415672"/>
            <a:chOff x="6228112" y="4279582"/>
            <a:chExt cx="496157" cy="415672"/>
          </a:xfrm>
        </p:grpSpPr>
        <p:sp>
          <p:nvSpPr>
            <p:cNvPr id="12" name="Freeform 12"/>
            <p:cNvSpPr/>
            <p:nvPr/>
          </p:nvSpPr>
          <p:spPr>
            <a:xfrm>
              <a:off x="6312789" y="4402646"/>
              <a:ext cx="324707" cy="292608"/>
            </a:xfrm>
            <a:custGeom>
              <a:rect l="l" t="t" r="r" b="b"/>
              <a:pathLst>
                <a:path w="161" h="145">
                  <a:moveTo>
                    <a:pt x="0" y="62"/>
                  </a:moveTo>
                  <a:lnTo>
                    <a:pt x="0" y="145"/>
                  </a:lnTo>
                  <a:lnTo>
                    <a:pt x="31" y="145"/>
                  </a:lnTo>
                  <a:lnTo>
                    <a:pt x="130" y="145"/>
                  </a:lnTo>
                  <a:lnTo>
                    <a:pt x="161" y="145"/>
                  </a:lnTo>
                  <a:lnTo>
                    <a:pt x="161" y="62"/>
                  </a:lnTo>
                  <a:lnTo>
                    <a:pt x="81" y="0"/>
                  </a:lnTo>
                  <a:lnTo>
                    <a:pt x="0" y="6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6228112" y="4279582"/>
              <a:ext cx="496157" cy="248221"/>
            </a:xfrm>
            <a:custGeom>
              <a:rect l="l" t="t"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1002893" y="1341847"/>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护理技能不足</a:t>
            </a:r>
          </a:p>
        </p:txBody>
      </p:sp>
      <p:sp>
        <p:nvSpPr>
          <p:cNvPr id="15" name="TextBox 15"/>
          <p:cNvSpPr txBox="1"/>
          <p:nvPr/>
        </p:nvSpPr>
        <p:spPr>
          <a:xfrm>
            <a:off x="7417207" y="1341847"/>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2">
                    <a:alpha val="100000"/>
                  </a:schemeClr>
                </a:solidFill>
                <a:latin typeface="Microsoft Yahei"/>
                <a:ea typeface="Microsoft Yahei"/>
                <a:cs typeface="Microsoft Yahei"/>
              </a:rPr>
              <a:t>服务意识不强</a:t>
            </a:r>
          </a:p>
        </p:txBody>
      </p:sp>
      <p:sp>
        <p:nvSpPr>
          <p:cNvPr id="16" name="TextBox 16"/>
          <p:cNvSpPr txBox="1"/>
          <p:nvPr/>
        </p:nvSpPr>
        <p:spPr>
          <a:xfrm>
            <a:off x="1002893" y="4228595"/>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4">
                    <a:alpha val="100000"/>
                  </a:schemeClr>
                </a:solidFill>
                <a:latin typeface="Microsoft Yahei"/>
                <a:ea typeface="Microsoft Yahei"/>
                <a:cs typeface="Microsoft Yahei"/>
              </a:rPr>
              <a:t>沟通不畅</a:t>
            </a:r>
          </a:p>
        </p:txBody>
      </p:sp>
      <p:sp>
        <p:nvSpPr>
          <p:cNvPr id="17" name="TextBox 17"/>
          <p:cNvSpPr txBox="1"/>
          <p:nvPr/>
        </p:nvSpPr>
        <p:spPr>
          <a:xfrm>
            <a:off x="7417207" y="4228595"/>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3">
                    <a:alpha val="100000"/>
                  </a:schemeClr>
                </a:solidFill>
                <a:latin typeface="Microsoft Yahei"/>
                <a:ea typeface="Microsoft Yahei"/>
                <a:cs typeface="Microsoft Yahei"/>
              </a:rPr>
              <a:t>护理文书不规范</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护理服务质量问题</a:t>
              </a:r>
            </a:p>
          </p:txBody>
        </p:sp>
      </p:grpSp>
      <p:sp>
        <p:nvSpPr>
          <p:cNvPr id="40" name="TextBox 40"/>
          <p:cNvSpPr txBox="1"/>
          <p:nvPr/>
        </p:nvSpPr>
        <p:spPr>
          <a:xfrm>
            <a:off x="1002893" y="1707444"/>
            <a:ext cx="3771900"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部分护理人员技能水平不高，影响护理服务质量。</a:t>
            </a:r>
          </a:p>
        </p:txBody>
      </p:sp>
      <p:sp>
        <p:nvSpPr>
          <p:cNvPr id="41" name="TextBox 41"/>
          <p:cNvSpPr txBox="1"/>
          <p:nvPr/>
        </p:nvSpPr>
        <p:spPr>
          <a:xfrm>
            <a:off x="7417207" y="1707444"/>
            <a:ext cx="3771900"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部分护理人员缺乏服务意识，对待患者态度冷漠。</a:t>
            </a:r>
          </a:p>
        </p:txBody>
      </p:sp>
      <p:sp>
        <p:nvSpPr>
          <p:cNvPr id="42" name="TextBox 42"/>
          <p:cNvSpPr txBox="1"/>
          <p:nvPr/>
        </p:nvSpPr>
        <p:spPr>
          <a:xfrm>
            <a:off x="1002893" y="4594193"/>
            <a:ext cx="3771900" cy="16668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护理人员与患者、家属之间沟通不畅，易引发误解和纠纷。</a:t>
            </a:r>
          </a:p>
        </p:txBody>
      </p:sp>
      <p:sp>
        <p:nvSpPr>
          <p:cNvPr id="43" name="TextBox 43"/>
          <p:cNvSpPr txBox="1"/>
          <p:nvPr/>
        </p:nvSpPr>
        <p:spPr>
          <a:xfrm>
            <a:off x="7417207" y="4594193"/>
            <a:ext cx="3771900"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护理文书书写不规范，存在漏记、错记等问题，影响护理服务质量评价。</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03</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护理人才招募策略</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376988" y="1678781"/>
            <a:ext cx="1617059" cy="1618488"/>
            <a:chOff x="6376988" y="1678781"/>
            <a:chExt cx="1617059" cy="1618488"/>
          </a:xfrm>
        </p:grpSpPr>
        <p:sp>
          <p:nvSpPr>
            <p:cNvPr id="3" name="Freeform 3"/>
            <p:cNvSpPr/>
            <p:nvPr/>
          </p:nvSpPr>
          <p:spPr>
            <a:xfrm>
              <a:off x="6376988"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102030" y="2315623"/>
              <a:ext cx="519970" cy="337947"/>
            </a:xfrm>
            <a:custGeom>
              <a:rect l="l" t="t" r="r" b="b"/>
              <a:pathLst>
                <a:path w="21600" h="2160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672114" y="2961703"/>
            <a:ext cx="1188615" cy="782652"/>
            <a:chOff x="3672114" y="2961703"/>
            <a:chExt cx="1188615" cy="782652"/>
          </a:xfrm>
        </p:grpSpPr>
        <p:cxnSp>
          <p:nvCxnSpPr>
            <p:cNvPr id="6" name="Connector 6"/>
            <p:cNvCxnSpPr/>
            <p:nvPr/>
          </p:nvCxnSpPr>
          <p:spPr>
            <a:xfrm flipH="1">
              <a:off x="4412712" y="2961703"/>
              <a:ext cx="448017" cy="773517"/>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3672114" y="3744355"/>
              <a:ext cx="740598"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8" name="Group 8"/>
          <p:cNvGrpSpPr/>
          <p:nvPr/>
        </p:nvGrpSpPr>
        <p:grpSpPr>
          <a:xfrm>
            <a:off x="3672114" y="2961703"/>
            <a:ext cx="1188615" cy="782652"/>
            <a:chOff x="3672114" y="2961703"/>
            <a:chExt cx="1188615" cy="782652"/>
          </a:xfrm>
        </p:grpSpPr>
        <p:cxnSp>
          <p:nvCxnSpPr>
            <p:cNvPr id="9" name="Connector 9"/>
            <p:cNvCxnSpPr/>
            <p:nvPr/>
          </p:nvCxnSpPr>
          <p:spPr>
            <a:xfrm flipH="1">
              <a:off x="4411797" y="2961703"/>
              <a:ext cx="448932" cy="773621"/>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10" name="Connector 10"/>
            <p:cNvCxnSpPr/>
            <p:nvPr/>
          </p:nvCxnSpPr>
          <p:spPr>
            <a:xfrm flipH="1">
              <a:off x="3672114" y="3744355"/>
              <a:ext cx="739683"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11" name="Group 11"/>
          <p:cNvGrpSpPr/>
          <p:nvPr/>
        </p:nvGrpSpPr>
        <p:grpSpPr>
          <a:xfrm>
            <a:off x="3672114" y="2961703"/>
            <a:ext cx="1188615" cy="782652"/>
            <a:chOff x="3672114" y="2961703"/>
            <a:chExt cx="1188615" cy="782652"/>
          </a:xfrm>
        </p:grpSpPr>
        <p:cxnSp>
          <p:nvCxnSpPr>
            <p:cNvPr id="12" name="Connector 12"/>
            <p:cNvCxnSpPr/>
            <p:nvPr/>
          </p:nvCxnSpPr>
          <p:spPr>
            <a:xfrm flipH="1">
              <a:off x="4411561" y="2961703"/>
              <a:ext cx="449168" cy="773517"/>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13" name="Connector 13"/>
            <p:cNvCxnSpPr/>
            <p:nvPr/>
          </p:nvCxnSpPr>
          <p:spPr>
            <a:xfrm flipH="1">
              <a:off x="3672114" y="3744355"/>
              <a:ext cx="739447"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14" name="Group 14"/>
          <p:cNvGrpSpPr/>
          <p:nvPr/>
        </p:nvGrpSpPr>
        <p:grpSpPr>
          <a:xfrm>
            <a:off x="5631466" y="4068128"/>
            <a:ext cx="957358" cy="688848"/>
            <a:chOff x="5631466" y="4068128"/>
            <a:chExt cx="957358" cy="688848"/>
          </a:xfrm>
        </p:grpSpPr>
        <p:sp>
          <p:nvSpPr>
            <p:cNvPr id="15" name="AutoShape 15"/>
            <p:cNvSpPr/>
            <p:nvPr/>
          </p:nvSpPr>
          <p:spPr>
            <a:xfrm>
              <a:off x="5631466" y="4068699"/>
              <a:ext cx="957358" cy="68789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110192" y="4068128"/>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5631466" y="4819555"/>
            <a:ext cx="957358" cy="688848"/>
            <a:chOff x="5631466" y="4819555"/>
            <a:chExt cx="957358" cy="688848"/>
          </a:xfrm>
        </p:grpSpPr>
        <p:sp>
          <p:nvSpPr>
            <p:cNvPr id="18" name="AutoShape 18"/>
            <p:cNvSpPr/>
            <p:nvPr/>
          </p:nvSpPr>
          <p:spPr>
            <a:xfrm>
              <a:off x="5631466" y="4819840"/>
              <a:ext cx="957358" cy="687896"/>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110192" y="4819555"/>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5631466" y="5567458"/>
            <a:ext cx="957358" cy="480727"/>
            <a:chOff x="5631466" y="5567458"/>
            <a:chExt cx="957358" cy="480727"/>
          </a:xfrm>
        </p:grpSpPr>
        <p:sp>
          <p:nvSpPr>
            <p:cNvPr id="21" name="Freeform 21"/>
            <p:cNvSpPr/>
            <p:nvPr/>
          </p:nvSpPr>
          <p:spPr>
            <a:xfrm>
              <a:off x="5631466" y="5567458"/>
              <a:ext cx="957358" cy="480727"/>
            </a:xfrm>
            <a:custGeom>
              <a:rect l="l" t="t" r="r" b="b"/>
              <a:pathLst>
                <a:path w="520" h="261">
                  <a:moveTo>
                    <a:pt x="260" y="261"/>
                  </a:moveTo>
                  <a:lnTo>
                    <a:pt x="0" y="0"/>
                  </a:lnTo>
                  <a:lnTo>
                    <a:pt x="520" y="0"/>
                  </a:lnTo>
                  <a:lnTo>
                    <a:pt x="260" y="261"/>
                  </a:lnTo>
                  <a:close/>
                </a:path>
              </a:pathLst>
            </a:custGeom>
            <a:solidFill>
              <a:srgbClr val="ECAE7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5970270" y="5904452"/>
              <a:ext cx="279844" cy="143637"/>
            </a:xfrm>
            <a:custGeom>
              <a:rect l="l" t="t" r="r" b="b"/>
              <a:pathLst>
                <a:path w="152" h="78">
                  <a:moveTo>
                    <a:pt x="76" y="78"/>
                  </a:moveTo>
                  <a:lnTo>
                    <a:pt x="152" y="0"/>
                  </a:lnTo>
                  <a:lnTo>
                    <a:pt x="0" y="0"/>
                  </a:lnTo>
                  <a:lnTo>
                    <a:pt x="76" y="78"/>
                  </a:lnTo>
                  <a:close/>
                </a:path>
              </a:pathLst>
            </a:custGeom>
            <a:solidFill>
              <a:srgbClr val="3333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110192" y="5567458"/>
              <a:ext cx="478631" cy="480727"/>
            </a:xfrm>
            <a:custGeom>
              <a:rect l="l" t="t" r="r" b="b"/>
              <a:pathLst>
                <a:path w="260" h="261">
                  <a:moveTo>
                    <a:pt x="0" y="261"/>
                  </a:moveTo>
                  <a:lnTo>
                    <a:pt x="260" y="0"/>
                  </a:lnTo>
                  <a:lnTo>
                    <a:pt x="0" y="0"/>
                  </a:lnTo>
                  <a:lnTo>
                    <a:pt x="0" y="261"/>
                  </a:lnTo>
                  <a:close/>
                </a:path>
              </a:pathLst>
            </a:cu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5631466" y="3308604"/>
            <a:ext cx="957358" cy="689419"/>
            <a:chOff x="5631466" y="3308604"/>
            <a:chExt cx="957358" cy="689419"/>
          </a:xfrm>
        </p:grpSpPr>
        <p:sp>
          <p:nvSpPr>
            <p:cNvPr id="25" name="AutoShape 25"/>
            <p:cNvSpPr/>
            <p:nvPr/>
          </p:nvSpPr>
          <p:spPr>
            <a:xfrm>
              <a:off x="5631466" y="3308604"/>
              <a:ext cx="957358" cy="68941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110192" y="3308604"/>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4186047" y="1678781"/>
            <a:ext cx="1617059" cy="1618488"/>
            <a:chOff x="4186047" y="1678781"/>
            <a:chExt cx="1617059" cy="1618488"/>
          </a:xfrm>
        </p:grpSpPr>
        <p:sp>
          <p:nvSpPr>
            <p:cNvPr id="28" name="Freeform 28"/>
            <p:cNvSpPr/>
            <p:nvPr/>
          </p:nvSpPr>
          <p:spPr>
            <a:xfrm>
              <a:off x="4186047"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582096" y="2292477"/>
              <a:ext cx="535496" cy="428339"/>
            </a:xfrm>
            <a:custGeom>
              <a:rect l="l" t="t" r="r" b="b"/>
              <a:pathLst>
                <a:path w="21600" h="2160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5278469" y="1678781"/>
            <a:ext cx="1617059" cy="1618488"/>
            <a:chOff x="5278469" y="1678781"/>
            <a:chExt cx="1617059" cy="1618488"/>
          </a:xfrm>
        </p:grpSpPr>
        <p:sp>
          <p:nvSpPr>
            <p:cNvPr id="31" name="Freeform 31"/>
            <p:cNvSpPr/>
            <p:nvPr/>
          </p:nvSpPr>
          <p:spPr>
            <a:xfrm>
              <a:off x="5278469"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861590" y="2325624"/>
              <a:ext cx="490728" cy="405384"/>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6501829" y="3141178"/>
            <a:ext cx="1550007" cy="856845"/>
            <a:chOff x="6501829" y="3141178"/>
            <a:chExt cx="1550007" cy="856845"/>
          </a:xfrm>
        </p:grpSpPr>
        <p:cxnSp>
          <p:nvCxnSpPr>
            <p:cNvPr id="34" name="Connector 34"/>
            <p:cNvCxnSpPr/>
            <p:nvPr/>
          </p:nvCxnSpPr>
          <p:spPr>
            <a:xfrm>
              <a:off x="6501829" y="3141178"/>
              <a:ext cx="772981" cy="856845"/>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5" name="Connector 35"/>
            <p:cNvCxnSpPr/>
            <p:nvPr/>
          </p:nvCxnSpPr>
          <p:spPr>
            <a:xfrm>
              <a:off x="7235821" y="3990692"/>
              <a:ext cx="816015"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36" name="Group 36"/>
          <p:cNvGrpSpPr/>
          <p:nvPr/>
        </p:nvGrpSpPr>
        <p:grpSpPr>
          <a:xfrm>
            <a:off x="7817411" y="2488025"/>
            <a:ext cx="1038363" cy="440204"/>
            <a:chOff x="7817411" y="2488025"/>
            <a:chExt cx="1038363" cy="440204"/>
          </a:xfrm>
        </p:grpSpPr>
        <p:cxnSp>
          <p:nvCxnSpPr>
            <p:cNvPr id="37" name="Connector 37"/>
            <p:cNvCxnSpPr/>
            <p:nvPr/>
          </p:nvCxnSpPr>
          <p:spPr>
            <a:xfrm>
              <a:off x="7817411" y="2488025"/>
              <a:ext cx="467443" cy="440204"/>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8" name="Connector 38"/>
            <p:cNvCxnSpPr/>
            <p:nvPr/>
          </p:nvCxnSpPr>
          <p:spPr>
            <a:xfrm>
              <a:off x="8261968" y="2920898"/>
              <a:ext cx="593806"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sp>
        <p:nvSpPr>
          <p:cNvPr id="39" name="TextBox 39"/>
          <p:cNvSpPr txBox="1"/>
          <p:nvPr/>
        </p:nvSpPr>
        <p:spPr>
          <a:xfrm>
            <a:off x="1062867" y="2798540"/>
            <a:ext cx="24479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确定护理人才需求</a:t>
            </a:r>
          </a:p>
        </p:txBody>
      </p:sp>
      <p:sp>
        <p:nvSpPr>
          <p:cNvPr id="40" name="TextBox 40"/>
          <p:cNvSpPr txBox="1"/>
          <p:nvPr/>
        </p:nvSpPr>
        <p:spPr>
          <a:xfrm>
            <a:off x="9053162" y="1296588"/>
            <a:ext cx="2447925" cy="5048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chemeClr val="accent1">
                    <a:alpha val="100000"/>
                  </a:schemeClr>
                </a:solidFill>
                <a:latin typeface="Microsoft Yahei"/>
                <a:ea typeface="Microsoft Yahei"/>
                <a:cs typeface="Microsoft Yahei"/>
              </a:rPr>
              <a:t>制定招募计划</a:t>
            </a:r>
          </a:p>
        </p:txBody>
      </p:sp>
      <p:sp>
        <p:nvSpPr>
          <p:cNvPr id="41" name="TextBox 41"/>
          <p:cNvSpPr txBox="1"/>
          <p:nvPr/>
        </p:nvSpPr>
        <p:spPr>
          <a:xfrm>
            <a:off x="8163435" y="3945922"/>
            <a:ext cx="2447925" cy="4762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设定选拔标准</a:t>
            </a:r>
          </a:p>
        </p:txBody>
      </p:sp>
      <p:grpSp>
        <p:nvGrpSpPr>
          <p:cNvPr id="42" name="Group 42"/>
          <p:cNvGrpSpPr/>
          <p:nvPr/>
        </p:nvGrpSpPr>
        <p:grpSpPr>
          <a:xfrm>
            <a:off x="454963" y="93878"/>
            <a:ext cx="10641129" cy="914400"/>
            <a:chOff x="454963" y="93878"/>
            <a:chExt cx="10641129" cy="914400"/>
          </a:xfrm>
        </p:grpSpPr>
        <p:sp>
          <p:nvSpPr>
            <p:cNvPr id="43" name="AutoShape 4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TextBox 6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制定全面招募计划</a:t>
              </a:r>
            </a:p>
          </p:txBody>
        </p:sp>
      </p:grpSp>
      <p:sp>
        <p:nvSpPr>
          <p:cNvPr id="64" name="TextBox 64"/>
          <p:cNvSpPr txBox="1"/>
          <p:nvPr/>
        </p:nvSpPr>
        <p:spPr>
          <a:xfrm>
            <a:off x="9053162" y="1610913"/>
            <a:ext cx="2447925" cy="191691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结合人才需求和市场情况，制定详细的招募计划，包括招聘时间、渠道、预算等。</a:t>
            </a:r>
          </a:p>
        </p:txBody>
      </p:sp>
      <p:sp>
        <p:nvSpPr>
          <p:cNvPr id="65" name="TextBox 65"/>
          <p:cNvSpPr txBox="1"/>
          <p:nvPr/>
        </p:nvSpPr>
        <p:spPr>
          <a:xfrm>
            <a:off x="8163435" y="4312904"/>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根据职位要求和机构文化，设定合理的选拔标准，包括专业技能、工作经验、沟通能力等。</a:t>
            </a:r>
          </a:p>
        </p:txBody>
      </p:sp>
      <p:sp>
        <p:nvSpPr>
          <p:cNvPr id="66" name="TextBox 66"/>
          <p:cNvSpPr txBox="1"/>
          <p:nvPr/>
        </p:nvSpPr>
        <p:spPr>
          <a:xfrm>
            <a:off x="1062867" y="3124390"/>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根据医疗机构或养老机构的业务需求，明确所需护理人才的类型、数量和职位要求。</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线上招聘</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校园招聘</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内部推荐</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招聘会</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优化招聘渠道与方法</a:t>
              </a:r>
            </a:p>
          </p:txBody>
        </p:sp>
      </p:grpSp>
      <p:pic>
        <p:nvPicPr>
          <p:cNvPr id="28" name="Picture 28"/>
          <p:cNvPicPr>
            <a:picLocks noChangeAspect="1"/>
          </p:cNvPicPr>
          <p:nvPr/>
        </p:nvPicPr>
        <p:blipFill>
          <a:blip r:embed="rId2"/>
          <a:srcRect l="9532" r="9532"/>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16" b="116"/>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21810" r="21810"/>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2413" r="12413"/>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利用招聘网站、社交媒体等线上平台发布招聘信息，扩大招聘范围。</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与高校合作，开展校园招聘活动，吸引优秀护理专业毕业生。</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鼓励员工推荐优秀人才，提高招聘效率和准确性。</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参加行业招聘会，与求职者面对面交流，提高招聘效果。</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5916" r="15916"/>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968" r="968"/>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提升招聘团队能力</a:t>
              </a:r>
            </a:p>
          </p:txBody>
        </p:sp>
      </p:grpSp>
      <p:sp>
        <p:nvSpPr>
          <p:cNvPr id="37" name="TextBox 3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定期为招聘团队提供专业培训，提高其招聘技能和行业认知。</a:t>
            </a:r>
          </a:p>
        </p:txBody>
      </p:sp>
      <p:sp>
        <p:nvSpPr>
          <p:cNvPr id="38" name="TextBox 38"/>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招聘具有护理背景或人力资源经验的专业人才，提升招聘团队整体实力。</a:t>
            </a:r>
          </a:p>
        </p:txBody>
      </p:sp>
      <p:sp>
        <p:nvSpPr>
          <p:cNvPr id="39" name="TextBox 39"/>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设立合理的激励机制，鼓励招聘团队积极寻找和吸引优秀人才。</a:t>
            </a:r>
          </a:p>
        </p:txBody>
      </p:sp>
      <p:sp>
        <p:nvSpPr>
          <p:cNvPr id="40" name="TextBox 4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加强招聘团队内部沟通与协作，确保招聘工作的高效进行。</a:t>
            </a:r>
          </a:p>
        </p:txBody>
      </p:sp>
      <p:sp>
        <p:nvSpPr>
          <p:cNvPr id="41" name="TextBox 41"/>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培训招聘团队</a:t>
            </a:r>
          </a:p>
        </p:txBody>
      </p:sp>
      <p:sp>
        <p:nvSpPr>
          <p:cNvPr id="42" name="TextBox 42"/>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引入专业人才</a:t>
            </a:r>
          </a:p>
        </p:txBody>
      </p:sp>
      <p:sp>
        <p:nvSpPr>
          <p:cNvPr id="43" name="TextBox 43"/>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建立激励机制</a:t>
            </a:r>
          </a:p>
        </p:txBody>
      </p:sp>
      <p:sp>
        <p:nvSpPr>
          <p:cNvPr id="44" name="TextBox 44"/>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强化团队协作</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04</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护理人才培训与发展</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https://d.book118.com/578074116017006040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100</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微软雅黑</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2024-09-18T07:14:29.093</cp:lastPrinted>
  <dcterms:created xsi:type="dcterms:W3CDTF">2024-09-17T23:14:29Z</dcterms:created>
  <dcterms:modified xsi:type="dcterms:W3CDTF">2024-09-17T23:14:31Z</dcterms:modified>
</cp:coreProperties>
</file>