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B1180BC-04CE-4691-BE91-A85B9DA925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CFEAEB1-13F5-456F-91AD-99F211E30D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C29E25FC-914B-4AC9-87B7-FA4B81865A9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360B40A-3C41-47B3-9F44-5BDBAA48F4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427BD0F-0AC1-41F0-9456-B1EEBC990C2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DA46106-36C4-4959-8695-ECF546FDEDAB}"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52FEFC5-64DA-444C-B618-6363F4E4789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06ECA7-5D51-4A53-A535-EEFF413BA8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3750773-CF7A-4817-8EF1-7A054C03EC1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A4CAFE-5A05-44BC-80FD-22741D3727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66BF12C-DDEC-4743-8B02-12CFF6979D6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78075103127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38290" y="1712976"/>
            <a:ext cx="7512711" cy="2092147"/>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5175" b="1">
                <a:solidFill>
                  <a:schemeClr val="accent1">
                    <a:lumMod val="50000"/>
                    <a:alpha val="100000"/>
                  </a:schemeClr>
                </a:solidFill>
                <a:latin typeface="Microsoft Yahei"/>
                <a:ea typeface="Microsoft Yahei"/>
                <a:cs typeface="Microsoft Yahei"/>
              </a:rPr>
              <a:t>自媒体内容分发渠道的选择与优化</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1903951" y="2187854"/>
            <a:ext cx="1038225" cy="24384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6300" b="1">
                <a:solidFill>
                  <a:schemeClr val="accent1">
                    <a:lumMod val="50000"/>
                    <a:alpha val="100000"/>
                  </a:schemeClr>
                </a:solidFill>
                <a:latin typeface="Microsoft Yahei"/>
                <a:ea typeface="Microsoft Yahei"/>
                <a:cs typeface="Microsoft Yahei"/>
              </a:rPr>
              <a:t>目</a:t>
            </a:r>
          </a:p>
          <a:p>
            <a:pPr algn="ctr">
              <a:lnSpc>
                <a:spcPct val="112000"/>
              </a:lnSpc>
            </a:pPr>
            <a:r>
              <a:rPr lang="en-US" sz="6300" b="1">
                <a:solidFill>
                  <a:schemeClr val="accent1">
                    <a:lumMod val="50000"/>
                    <a:alpha val="100000"/>
                  </a:schemeClr>
                </a:solidFill>
                <a:latin typeface="Microsoft Yahei"/>
                <a:ea typeface="Microsoft Yahei"/>
                <a:cs typeface="Microsoft Yahei"/>
              </a:rPr>
              <a:t>录</a:t>
            </a:r>
          </a:p>
        </p:txBody>
      </p:sp>
      <p:sp>
        <p:nvSpPr>
          <p:cNvPr id="4" name="TextBox 4"/>
          <p:cNvSpPr txBox="1"/>
          <p:nvPr/>
        </p:nvSpPr>
        <p:spPr>
          <a:xfrm rot="5400000">
            <a:off x="533570" y="3333902"/>
            <a:ext cx="2381250" cy="3714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725" b="1">
                <a:solidFill>
                  <a:schemeClr val="accent1">
                    <a:lumMod val="50000"/>
                    <a:alpha val="100000"/>
                  </a:schemeClr>
                </a:solidFill>
                <a:latin typeface="Microsoft Yahei"/>
                <a:ea typeface="Microsoft Yahei"/>
                <a:cs typeface="Microsoft Yahei"/>
              </a:rPr>
              <a:t>CATALOGUE</a:t>
            </a:r>
          </a:p>
        </p:txBody>
      </p:sp>
      <p:sp>
        <p:nvSpPr>
          <p:cNvPr id="5" name="TextBox 5"/>
          <p:cNvSpPr txBox="1"/>
          <p:nvPr/>
        </p:nvSpPr>
        <p:spPr>
          <a:xfrm>
            <a:off x="4532782" y="885825"/>
            <a:ext cx="5295900" cy="508635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自媒体内容分发渠道概述</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分发渠道选择策略</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分发渠道优化方法</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分发渠道的挑战与应对</a:t>
            </a:r>
          </a:p>
          <a:p>
            <a:pPr marL="203200" lvl="0" indent="-203200">
              <a:lnSpc>
                <a:spcPct val="150000"/>
              </a:lnSpc>
              <a:buFont typeface="Arial"/>
              <a:buChar char="•"/>
            </a:pPr>
            <a:r>
              <a:rPr lang="en-US" sz="2400" b="1">
                <a:solidFill>
                  <a:schemeClr val="accent1">
                    <a:lumMod val="50000"/>
                    <a:alpha val="100000"/>
                  </a:schemeClr>
                </a:solidFill>
                <a:latin typeface="Microsoft Yahei"/>
                <a:ea typeface="Microsoft Yahei"/>
                <a:cs typeface="Microsoft Yahei"/>
              </a:rPr>
              <a:t>分发渠道的未来展望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自媒体内容分发渠道概述</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32551" r="32551"/>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5967" r="2596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自媒体内容分发渠道是指将自媒体内容传递给目标受众的途径和方式。</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定义</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根据不同的标准，自媒体内容分发渠道可以分为多种类型，如社交媒体平台、新闻资讯平台、视频分享平台等。</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分类</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扩大受众范围</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通过多种分发渠道，自媒体内容能够覆盖更广泛的目标受众，提高品牌知名度和影响力。</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提高传播效率</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选择合适的分发渠道，能够使自媒体内容更快速、更准确地传达给目标受众，提高传播效率。</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增强用户黏性</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通过与目标受众的互动和沟通，自媒体内容能够增强用户黏性，提高用户忠诚度。</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分发渠道的重要性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9171" b="917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分发渠道的发展趋势</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多元化</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随着互联网的发展，自媒体内容分发渠道越来越多元化，各种新兴平台不断涌现。</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专业化</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随着自媒体内容质量的提高，分发渠道也越来越专业化，能够满足不同领域和需求的受众。</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社交化</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社交媒体平台的兴起使得自媒体内容分发渠道更加社交化，用户之间的互动和分享成为重要的传播方式。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分发渠道选择策略</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受众细分</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根据受众的共同特征和需求，将受众划分为不同的细分市场，针对不同细分市场制定相应的分发策略。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确定目标受众</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了解目标受众的年龄、性别、兴趣、地域等信息，以便选择适合的分发渠道。</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受众行为习惯分析</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了解目标受众的上网习惯、使用社交媒体的习惯以及信息获取渠道，以便制定更精准的分发策略。</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目标受众分析</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3" b="-3"/>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454963" y="1569535"/>
            <a:ext cx="4219249" cy="4219249"/>
          </a:xfrm>
          <a:prstGeom prst="ellipse">
            <a:avLst/>
          </a:prstGeom>
        </p:spPr>
      </p:pic>
      <p:grpSp>
        <p:nvGrpSpPr>
          <p:cNvPr id="3" name="Group 3"/>
          <p:cNvGrpSpPr/>
          <p:nvPr/>
        </p:nvGrpSpPr>
        <p:grpSpPr>
          <a:xfrm>
            <a:off x="5163133" y="1294832"/>
            <a:ext cx="6264882" cy="1468186"/>
            <a:chOff x="5163133" y="1294832"/>
            <a:chExt cx="6264882" cy="1468186"/>
          </a:xfrm>
        </p:grpSpPr>
        <p:sp>
          <p:nvSpPr>
            <p:cNvPr id="4" name="AutoShape 4"/>
            <p:cNvSpPr/>
            <p:nvPr/>
          </p:nvSpPr>
          <p:spPr>
            <a:xfrm>
              <a:off x="5328795" y="1294832"/>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5632910" y="1424361"/>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图文内容</a:t>
              </a:r>
            </a:p>
          </p:txBody>
        </p:sp>
        <p:sp>
          <p:nvSpPr>
            <p:cNvPr id="6" name="TextBox 6"/>
            <p:cNvSpPr txBox="1"/>
            <p:nvPr/>
          </p:nvSpPr>
          <p:spPr>
            <a:xfrm>
              <a:off x="5632910" y="1910708"/>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适合在微博、微信公众号、知乎等平台发布，这些平台用户基数大，传播速度快。</a:t>
              </a:r>
            </a:p>
          </p:txBody>
        </p:sp>
        <p:sp>
          <p:nvSpPr>
            <p:cNvPr id="7" name="AutoShape 7"/>
            <p:cNvSpPr/>
            <p:nvPr/>
          </p:nvSpPr>
          <p:spPr>
            <a:xfrm>
              <a:off x="5163133" y="1294832"/>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5163133" y="2945066"/>
            <a:ext cx="6264882" cy="1468186"/>
            <a:chOff x="5163133" y="2945066"/>
            <a:chExt cx="6264882" cy="1468186"/>
          </a:xfrm>
        </p:grpSpPr>
        <p:sp>
          <p:nvSpPr>
            <p:cNvPr id="9" name="AutoShape 9"/>
            <p:cNvSpPr/>
            <p:nvPr/>
          </p:nvSpPr>
          <p:spPr>
            <a:xfrm>
              <a:off x="5328795" y="2945066"/>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5632910" y="3074595"/>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短视频内容</a:t>
              </a:r>
            </a:p>
          </p:txBody>
        </p:sp>
        <p:sp>
          <p:nvSpPr>
            <p:cNvPr id="11" name="TextBox 11"/>
            <p:cNvSpPr txBox="1"/>
            <p:nvPr/>
          </p:nvSpPr>
          <p:spPr>
            <a:xfrm>
              <a:off x="5632910" y="3560941"/>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适合在抖音、快手、B站等平台发布，这些平台用户活跃度高，视频内容受到大量关注。</a:t>
              </a:r>
            </a:p>
          </p:txBody>
        </p:sp>
        <p:sp>
          <p:nvSpPr>
            <p:cNvPr id="12" name="AutoShape 12"/>
            <p:cNvSpPr/>
            <p:nvPr/>
          </p:nvSpPr>
          <p:spPr>
            <a:xfrm>
              <a:off x="5163133" y="2945066"/>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5163133" y="4595300"/>
            <a:ext cx="6264882" cy="1468186"/>
            <a:chOff x="5163133" y="4595300"/>
            <a:chExt cx="6264882" cy="1468186"/>
          </a:xfrm>
        </p:grpSpPr>
        <p:sp>
          <p:nvSpPr>
            <p:cNvPr id="14" name="AutoShape 14"/>
            <p:cNvSpPr/>
            <p:nvPr/>
          </p:nvSpPr>
          <p:spPr>
            <a:xfrm>
              <a:off x="5328795" y="4595300"/>
              <a:ext cx="6099220" cy="146818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5632910" y="4724828"/>
              <a:ext cx="3055242"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spcBef>
                  <a:spcPts val="450"/>
                </a:spcBef>
              </a:pPr>
              <a:r>
                <a:rPr lang="en-US" sz="2325" b="1">
                  <a:solidFill>
                    <a:srgbClr val="FFFFFF">
                      <a:alpha val="100000"/>
                    </a:srgbClr>
                  </a:solidFill>
                  <a:latin typeface="Microsoft Yahei"/>
                  <a:ea typeface="Microsoft Yahei"/>
                  <a:cs typeface="Microsoft Yahei"/>
                </a:rPr>
                <a:t>音频内容</a:t>
              </a:r>
            </a:p>
          </p:txBody>
        </p:sp>
        <p:sp>
          <p:nvSpPr>
            <p:cNvPr id="16" name="TextBox 16"/>
            <p:cNvSpPr txBox="1"/>
            <p:nvPr/>
          </p:nvSpPr>
          <p:spPr>
            <a:xfrm>
              <a:off x="5632910" y="5211175"/>
              <a:ext cx="55680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适合在喜马拉雅、荔枝FM等平台发布，这些平台用户粘性高，适合长时间收听。</a:t>
              </a:r>
            </a:p>
          </p:txBody>
        </p:sp>
        <p:sp>
          <p:nvSpPr>
            <p:cNvPr id="17" name="AutoShape 17"/>
            <p:cNvSpPr/>
            <p:nvPr/>
          </p:nvSpPr>
          <p:spPr>
            <a:xfrm>
              <a:off x="5163133" y="4595300"/>
              <a:ext cx="165663" cy="146818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内容类型匹配</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渠道成本与收益分析</a:t>
              </a:r>
            </a:p>
          </p:txBody>
        </p:sp>
      </p:grpSp>
      <p:grpSp>
        <p:nvGrpSpPr>
          <p:cNvPr id="43" name="Group 43"/>
          <p:cNvGrpSpPr/>
          <p:nvPr/>
        </p:nvGrpSpPr>
        <p:grpSpPr>
          <a:xfrm>
            <a:off x="7809821" y="1388973"/>
            <a:ext cx="2987778" cy="490334"/>
            <a:chOff x="7809821" y="1388973"/>
            <a:chExt cx="2987778" cy="490334"/>
          </a:xfrm>
        </p:grpSpPr>
        <p:sp>
          <p:nvSpPr>
            <p:cNvPr id="44" name="TextBox 44"/>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渠道成本</a:t>
              </a:r>
            </a:p>
          </p:txBody>
        </p:sp>
      </p:grpSp>
      <p:grpSp>
        <p:nvGrpSpPr>
          <p:cNvPr id="45" name="Group 45"/>
          <p:cNvGrpSpPr/>
          <p:nvPr/>
        </p:nvGrpSpPr>
        <p:grpSpPr>
          <a:xfrm>
            <a:off x="7809821" y="1823726"/>
            <a:ext cx="3286271" cy="1875094"/>
            <a:chOff x="7809821" y="1823726"/>
            <a:chExt cx="3286271" cy="1875094"/>
          </a:xfrm>
        </p:grpSpPr>
        <p:sp>
          <p:nvSpPr>
            <p:cNvPr id="46" name="TextBox 46"/>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分析不同分发渠道的推广费用、合作费用等成本，评估投入产出比。</a:t>
              </a:r>
            </a:p>
          </p:txBody>
        </p:sp>
      </p:grpSp>
      <p:grpSp>
        <p:nvGrpSpPr>
          <p:cNvPr id="47" name="Group 47"/>
          <p:cNvGrpSpPr/>
          <p:nvPr/>
        </p:nvGrpSpPr>
        <p:grpSpPr>
          <a:xfrm>
            <a:off x="7809821" y="3814445"/>
            <a:ext cx="2987778" cy="490334"/>
            <a:chOff x="7809821" y="3814445"/>
            <a:chExt cx="2987778" cy="490334"/>
          </a:xfrm>
        </p:grpSpPr>
        <p:sp>
          <p:nvSpPr>
            <p:cNvPr id="48" name="TextBox 48"/>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2025" b="1">
                  <a:solidFill>
                    <a:schemeClr val="accent1">
                      <a:alpha val="100000"/>
                    </a:schemeClr>
                  </a:solidFill>
                  <a:latin typeface="Microsoft Yahei"/>
                  <a:ea typeface="Microsoft Yahei"/>
                  <a:cs typeface="Microsoft Yahei"/>
                </a:rPr>
                <a:t>收益预测</a:t>
              </a:r>
            </a:p>
          </p:txBody>
        </p:sp>
      </p:grpSp>
      <p:grpSp>
        <p:nvGrpSpPr>
          <p:cNvPr id="49" name="Group 49"/>
          <p:cNvGrpSpPr/>
          <p:nvPr/>
        </p:nvGrpSpPr>
        <p:grpSpPr>
          <a:xfrm>
            <a:off x="7809821" y="4249198"/>
            <a:ext cx="3286271" cy="1875094"/>
            <a:chOff x="7809821" y="4249198"/>
            <a:chExt cx="3286271" cy="1875094"/>
          </a:xfrm>
        </p:grpSpPr>
        <p:sp>
          <p:nvSpPr>
            <p:cNvPr id="50" name="TextBox 50"/>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预测不同分发渠道可能带来的流量、转化率等收益，以便选择最合适的渠道。</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评估不同分发渠道的覆盖范围，包括地域覆盖和用户量覆盖。</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渠道覆盖范围</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通过数据分析和用户反馈等方式，评估不同分发渠道的传播效果，以便不断优化分发策略。</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传播效果评估</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渠道覆盖范围与传播效果</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73885" y="3368650"/>
            <a:ext cx="8248650" cy="185737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575" b="1">
                <a:solidFill>
                  <a:schemeClr val="accent1">
                    <a:lumMod val="50000"/>
                    <a:alpha val="100000"/>
                  </a:schemeClr>
                </a:solidFill>
                <a:latin typeface="Microsoft Yahei"/>
                <a:ea typeface="Microsoft Yahei"/>
                <a:cs typeface="Microsoft Yahei"/>
              </a:rPr>
              <a:t>分发渠道优化方法</a:t>
            </a:r>
          </a:p>
        </p:txBody>
      </p:sp>
      <p:sp>
        <p:nvSpPr>
          <p:cNvPr id="3" name="TextBox 3"/>
          <p:cNvSpPr txBox="1"/>
          <p:nvPr/>
        </p:nvSpPr>
        <p:spPr>
          <a:xfrm>
            <a:off x="4824413" y="2004974"/>
            <a:ext cx="2543175" cy="3429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spcBef>
                <a:spcPts val="450"/>
              </a:spcBef>
            </a:pPr>
            <a:r>
              <a:rPr lang="en-US" sz="1500" b="1">
                <a:solidFill>
                  <a:schemeClr val="accent1">
                    <a:lumMod val="50000"/>
                    <a:alpha val="100000"/>
                  </a:schemeClr>
                </a:solidFill>
                <a:latin typeface="Microsoft Yahei"/>
                <a:ea typeface="Microsoft Yahei"/>
                <a:cs typeface="Microsoft Yahei"/>
              </a:rPr>
              <a:t>CATALOGUE</a:t>
            </a:r>
          </a:p>
        </p:txBody>
      </p:sp>
      <p:sp>
        <p:nvSpPr>
          <p:cNvPr id="4" name="TextBox 4"/>
          <p:cNvSpPr txBox="1"/>
          <p:nvPr/>
        </p:nvSpPr>
        <p:spPr>
          <a:xfrm>
            <a:off x="3133725" y="538925"/>
            <a:ext cx="5924550" cy="1343025"/>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n-US" sz="7650" b="1">
                <a:solidFill>
                  <a:schemeClr val="accent1">
                    <a:lumMod val="50000"/>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3" b="-3"/>
          </a:stretch>
        </a:blipFill>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内容定制化</a:t>
              </a: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根据目标受众的特点和需求，定制符合其兴趣和需求的内容，提高内容与受众的匹配度。</a:t>
              </a: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总结词</a:t>
              </a: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在进行自媒体内容分发时，要深入了解目标受众的兴趣、需求和行为特征，根据这些信息定制符合其口味和需求的内容。通过精准的内容定制，可以更好地吸引目标受众，提高内容传播效果。</a:t>
              </a: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详细描述</a:t>
              </a: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https://d.book118.com/578075103127006045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71</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2024-09-26T12:42:35.290</cp:lastPrinted>
  <dcterms:created xsi:type="dcterms:W3CDTF">2024-09-26T04:42:35Z</dcterms:created>
  <dcterms:modified xsi:type="dcterms:W3CDTF">2024-09-26T04:42:37Z</dcterms:modified>
</cp:coreProperties>
</file>