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C240F-8790-4FE8-ABB4-5DF4C239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58865-3F7F-4E4E-B802-2062BC239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CC29D-B3D8-47A8-BD58-F43E85AD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B72B5-589A-400A-94D7-A9AF0B6B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042A3-73B7-4C1A-9CD6-906C53758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F5609-8236-4D25-87F3-ACC85CCB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4C3C0-C497-4033-A16D-A0F98369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E1AFF-6663-4391-AA3C-6E80AE25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DE128-B1B6-4F3A-A397-7E5664F62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D4EE3-86EA-44C4-8E19-DB17D72AD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EFB6D-0D47-49F7-93A2-04757B46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1040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948851" y="2001474"/>
            <a:ext cx="6303645" cy="715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伦敦国王学院分析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  <p:sp>
        <p:nvSpPr>
          <p:cNvPr id="5" name="textbox 5"/>
          <p:cNvSpPr/>
          <p:nvPr/>
        </p:nvSpPr>
        <p:spPr>
          <a:xfrm>
            <a:off x="6191231" y="2184861"/>
            <a:ext cx="2955925" cy="2596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与科研实力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758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服务与贡献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发展规划与展望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972797"/>
            <a:ext cx="5113020" cy="3554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985"/>
              </a:lnSpc>
            </a:pPr>
            <a:endParaRPr lang="Arial" altLang="Arial" sz="100"/>
          </a:p>
          <a:p>
            <a:pPr marL="1402414" algn="l" rtl="0" eaLnBrk="0">
              <a:lnSpc>
                <a:spcPct val="92000"/>
              </a:lnSpc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学院概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070440" y="2053691"/>
            <a:ext cx="3225164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51"/>
              </a:lnSpc>
            </a:pPr>
            <a:endParaRPr lang="Arial" altLang="Arial" sz="100"/>
          </a:p>
          <a:p>
            <a:pPr marL="14223" algn="l" rtl="0" eaLnBrk="0">
              <a:lnSpc>
                <a:spcPct val="91000"/>
              </a:lnSpc>
            </a:pPr>
            <a:r>
              <a:rPr sz="1500" spc="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伦敦国王学院(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King</a:t>
            </a:r>
            <a:r>
              <a:rPr sz="1500" spc="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'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r>
              <a:rPr sz="1500" spc="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College</a:t>
            </a:r>
            <a:endParaRPr lang="Microsoft YaHei" altLang="Microsoft YaHei" sz="1500"/>
          </a:p>
          <a:p>
            <a:pPr marL="12700" indent="17335" algn="l" rtl="0" eaLnBrk="0">
              <a:lnSpc>
                <a:spcPct val="149000"/>
              </a:lnSpc>
              <a:spcBef>
                <a:spcPts val="37"/>
              </a:spcBef>
            </a:pP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London</a:t>
            </a:r>
            <a:r>
              <a:rPr sz="1500" spc="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，简称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KCL</a:t>
            </a:r>
            <a:r>
              <a:rPr sz="1500" spc="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)成立于1829</a:t>
            </a:r>
            <a:r>
              <a:rPr sz="1500" spc="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是英国著名的公立综合性研究型大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84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位于伦敦市中心</a:t>
            </a: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" name="textbox 11"/>
          <p:cNvSpPr/>
          <p:nvPr/>
        </p:nvSpPr>
        <p:spPr>
          <a:xfrm>
            <a:off x="7955586" y="2053691"/>
            <a:ext cx="3072129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89"/>
              </a:lnSpc>
            </a:pPr>
            <a:endParaRPr lang="Arial" altLang="Arial" sz="100"/>
          </a:p>
          <a:p>
            <a:pPr marL="22986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随着时间的推移，伦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敦国王学院不断</a:t>
            </a:r>
            <a:endParaRPr lang="Microsoft YaHei" altLang="Microsoft YaHei" sz="1500"/>
          </a:p>
          <a:p>
            <a:pPr marL="1365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壮大，开设了多个学科领域的课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，并与其他知名机构合作开展研究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algn="l" rtl="0" eaLnBrk="0">
              <a:lnSpc>
                <a:spcPct val="63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13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561829" y="4368071"/>
            <a:ext cx="3225164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该学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院自成立以来，一直致力于为学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供高质量的教育和科研成果，成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689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为英国乃至全球高等教育的重要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学院历史与发展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8429969" y="1327356"/>
            <a:ext cx="3079666" cy="4829030"/>
            <a:chExt cx="3079666" cy="4829030"/>
          </a:xfrm>
        </p:grpSpPr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079666" cy="4829030"/>
            </a:xfrm>
            <a:prstGeom prst="rect">
              <a:avLst/>
            </a:prstGeom>
          </p:spPr>
        </p:pic>
        <p:sp>
          <p:nvSpPr>
            <p:cNvPr id="36" name="textbox 36"/>
            <p:cNvSpPr/>
            <p:nvPr/>
          </p:nvSpPr>
          <p:spPr>
            <a:xfrm>
              <a:off x="-12700" y="-12700"/>
              <a:ext cx="3105150" cy="4873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526"/>
                </a:lnSpc>
              </a:pPr>
              <a:endParaRPr lang="Arial" altLang="Arial" sz="100"/>
            </a:p>
            <a:p>
              <a:pPr marL="316782" indent="3429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学院组织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架构清晰，为学生提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了多样化的学科选择和发展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533905" y="1327356"/>
            <a:ext cx="3079665" cy="4829030"/>
            <a:chExt cx="3079665" cy="4829030"/>
          </a:xfrm>
        </p:grpSpPr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79665" cy="4829030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468"/>
                </a:lnSpc>
              </a:pPr>
              <a:endParaRPr lang="Arial" altLang="Arial" sz="100"/>
            </a:p>
            <a:p>
              <a:pPr marL="291615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每个学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院下设多个系和研究中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心，涵盖了人文、社会科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学、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自然科学等多个学科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域。</a:t>
              </a:r>
              <a:endParaRPr lang="Microsoft YaHei" altLang="Microsoft YaHei" sz="15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652454" y="1326357"/>
            <a:ext cx="3050440" cy="4830028"/>
            <a:chExt cx="3050440" cy="4830028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50440" cy="4830028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3075939" cy="4876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8171" indent="-1714" algn="l" rtl="0" eaLnBrk="0">
                <a:lnSpc>
                  <a:spcPct val="121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伦敦国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王学院由多个学院和研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究所组成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，包括文学院、商学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院、法学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院、医学院、理工学   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院等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41" name="textbox 41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学院组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082382" y="1799821"/>
            <a:ext cx="3992789" cy="3992789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8294292" y="4386414"/>
            <a:ext cx="3226435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24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王学院的校友和教职工中涌现  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出多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位诺贝尔奖得主和行业领袖，充   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分体现了其卓越的学术水平和影响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8227178" y="2207727"/>
            <a:ext cx="30714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572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该学院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重视学术自由、创新和独立思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鼓励学生挑战传统思维和探索新 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的学术领域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6" name="textbox 66"/>
          <p:cNvSpPr/>
          <p:nvPr/>
        </p:nvSpPr>
        <p:spPr>
          <a:xfrm>
            <a:off x="755738" y="4386414"/>
            <a:ext cx="3072764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36"/>
              </a:lnSpc>
            </a:pPr>
            <a:endParaRPr lang="Arial" altLang="Arial" sz="100"/>
          </a:p>
          <a:p>
            <a:pPr marL="12700" indent="14858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同时，学院也强调社会责任和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的价值，致力于为社会做出积极贡 </a:t>
            </a: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6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学院文化与价值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" name="textbox 88"/>
          <p:cNvSpPr/>
          <p:nvPr/>
        </p:nvSpPr>
        <p:spPr>
          <a:xfrm>
            <a:off x="679506" y="2208679"/>
            <a:ext cx="3070860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57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0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王学院的文化和价值观是其发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展的重要支撑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picture 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566016" y="972797"/>
            <a:ext cx="5113020" cy="3550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541735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教育与科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实力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AD9348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7678"/>
              </a:lnSpc>
            </a:pPr>
            <a:endParaRPr lang="Arial" altLang="Arial" sz="100"/>
          </a:p>
          <a:p>
            <a:pPr marL="23026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1500"/>
          </a:p>
          <a:p>
            <a:pPr marL="229239" algn="l" rtl="0" eaLnBrk="0">
              <a:lnSpc>
                <a:spcPct val="86000"/>
              </a:lnSpc>
              <a:spcBef>
                <a:spcPts val="150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伦敦国王学院的课程设置注重培养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300"/>
          </a:p>
          <a:p>
            <a:pPr marL="228896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生的独立思考和创新能力，同时强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</a:t>
            </a:r>
            <a:endParaRPr lang="Microsoft YaHei" altLang="Microsoft YaHei" sz="1300"/>
          </a:p>
          <a:p>
            <a:pPr marL="228039" algn="l" rtl="0" eaLnBrk="0">
              <a:lnSpc>
                <a:spcPts val="2432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跨学科学习和国际化视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3" name="textbox 93"/>
          <p:cNvSpPr/>
          <p:nvPr/>
        </p:nvSpPr>
        <p:spPr>
          <a:xfrm>
            <a:off x="644078" y="1459739"/>
            <a:ext cx="2905760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0"/>
              </a:lnSpc>
            </a:pPr>
            <a:endParaRPr lang="Arial" altLang="Arial" sz="100"/>
          </a:p>
          <a:p>
            <a:pPr marL="16386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学科设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3557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伦敦国王学院提供广泛的学科领域，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包括文、理、工、医、商等，涵盖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728" algn="l" rtl="0" eaLnBrk="0">
              <a:lnSpc>
                <a:spcPct val="94000"/>
              </a:lnSpc>
              <a:spcBef>
                <a:spcPts val="5"/>
              </a:spcBef>
            </a:pP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本科、硕士和博士等不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同层次的教育。</a:t>
            </a:r>
            <a:endParaRPr lang="Microsoft YaHei" altLang="Microsoft YaHei" sz="1300"/>
          </a:p>
        </p:txBody>
      </p:sp>
      <p:sp>
        <p:nvSpPr>
          <p:cNvPr id="94" name="textbox 9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6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学科设置与课程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17" name="textbox 117"/>
          <p:cNvSpPr/>
          <p:nvPr/>
        </p:nvSpPr>
        <p:spPr>
          <a:xfrm>
            <a:off x="801860" y="4278537"/>
            <a:ext cx="6501765" cy="1157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12"/>
              </a:lnSpc>
            </a:pPr>
            <a:endParaRPr lang="Arial" altLang="Arial" sz="100"/>
          </a:p>
          <a:p>
            <a:pPr marL="19529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1714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王学院在各个学科领域都取得了卓越的学术成果，包括发表高水平的学 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术论文、获得重要的科研项目资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和奖项等。</a:t>
            </a:r>
            <a:endParaRPr lang="Microsoft YaHei" altLang="Microsoft YaHei" sz="1500"/>
          </a:p>
        </p:txBody>
      </p:sp>
      <p:sp>
        <p:nvSpPr>
          <p:cNvPr id="118" name="textbox 118"/>
          <p:cNvSpPr/>
          <p:nvPr/>
        </p:nvSpPr>
        <p:spPr>
          <a:xfrm>
            <a:off x="876096" y="1746273"/>
            <a:ext cx="650176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26911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indent="1714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王学院拥有一支高素质的教师团队，其中许多教师是各自领域的知名学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者和研究人员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9" name="textbox 119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565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师资力量与学术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C9B67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5" name="picture 1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4868062" y="4029104"/>
            <a:ext cx="6024245" cy="1131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1"/>
              </a:lnSpc>
            </a:pPr>
            <a:endParaRPr lang="Arial" altLang="Arial" sz="100"/>
          </a:p>
          <a:p>
            <a:pPr marL="1536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3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13214" algn="l" rtl="0" eaLnBrk="0">
              <a:lnSpc>
                <a:spcPct val="95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伦敦国王学院毕业生就业率一直很高，许多毕业生在各个领域取得了成功，包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进入顶尖企业和政府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构等。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4868234" y="1971238"/>
            <a:ext cx="6024245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78"/>
              </a:lnSpc>
            </a:pPr>
            <a:endParaRPr lang="Arial" altLang="Arial" sz="100"/>
          </a:p>
          <a:p>
            <a:pPr marL="18443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3043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伦敦国王学院注重学生个人发展和综合素质培养，提供丰富的课外活动和社会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践机会，帮助学生建立良好的人际关系和社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交网络。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613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学生培养与就业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9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3566016" y="972797"/>
            <a:ext cx="5113020" cy="3547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508"/>
              </a:lnSpc>
            </a:pPr>
            <a:endParaRPr lang="Arial" altLang="Arial" sz="100"/>
          </a:p>
          <a:p>
            <a:pPr marL="561737" algn="l" rtl="0" eaLnBrk="0">
              <a:lnSpc>
                <a:spcPct val="91000"/>
              </a:lnSpc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国际交流与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78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4" name="textbox 184"/>
          <p:cNvSpPr/>
          <p:nvPr/>
        </p:nvSpPr>
        <p:spPr>
          <a:xfrm>
            <a:off x="7823483" y="1482337"/>
            <a:ext cx="3223895" cy="437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95"/>
              </a:lnSpc>
            </a:pPr>
            <a:endParaRPr lang="Arial" altLang="Arial" sz="100"/>
          </a:p>
          <a:p>
            <a:pPr marL="5594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全球交换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Microsoft YaHei" altLang="Microsoft YaHei" sz="2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09473" indent="-1143" algn="l" rtl="0" eaLnBrk="0">
              <a:lnSpc>
                <a:spcPct val="150000"/>
              </a:lnSpc>
              <a:spcBef>
                <a:spcPts val="455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王学院与全球多所知名大学建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立了合作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关系，为学生提供交换学习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的机会，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帮助学生拓展国际视野和跨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文化交流能力。</a:t>
            </a:r>
            <a:endParaRPr lang="Microsoft YaHei" altLang="Microsoft YaHei" sz="15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55688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短期访学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endParaRPr lang="Microsoft YaHei" altLang="Microsoft YaHei" sz="2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380" algn="l" rtl="0" eaLnBrk="0">
              <a:lnSpc>
                <a:spcPct val="150000"/>
              </a:lnSpc>
              <a:spcBef>
                <a:spcPts val="3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王学院还为学生提供各种短期   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访学项目，如暑期学校、国际实习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生在学习期间有机会体验不同的   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文化和学习环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755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国际学生交流项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7" name="textbox 207"/>
          <p:cNvSpPr/>
          <p:nvPr/>
        </p:nvSpPr>
        <p:spPr>
          <a:xfrm>
            <a:off x="1414056" y="2389245"/>
            <a:ext cx="9357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王学院与世界各地多所大学合作，提供双学位项目，学生可以在两所大学同时学习，获得两个学位，增加</a:t>
            </a:r>
            <a:endParaRPr lang="Microsoft YaHei" altLang="Microsoft YaHei" sz="1500"/>
          </a:p>
          <a:p>
            <a:pPr marL="14033" algn="l" rtl="0" eaLnBrk="0">
              <a:lnSpc>
                <a:spcPts val="2695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学术机会和就业竞争力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8" name="textbox 208"/>
          <p:cNvSpPr/>
          <p:nvPr/>
        </p:nvSpPr>
        <p:spPr>
          <a:xfrm>
            <a:off x="1401864" y="5082724"/>
            <a:ext cx="95116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73623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伦敦国王学院还与其他国家和地区的大学合作，共同开设课程和学位项目，为</a:t>
            </a:r>
            <a:r>
              <a:rPr sz="1500" spc="-20">
                <a:solidFill>
                  <a:srgbClr val="73623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500" spc="0">
                <a:solidFill>
                  <a:srgbClr val="73623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生提供更广泛的学习资源和机会。</a:t>
            </a:r>
            <a:endParaRPr lang="Microsoft YaHei" altLang="Microsoft YaHei" sz="1500"/>
          </a:p>
        </p:txBody>
      </p:sp>
      <p:sp>
        <p:nvSpPr>
          <p:cNvPr id="209" name="textbox 209"/>
          <p:cNvSpPr/>
          <p:nvPr/>
        </p:nvSpPr>
        <p:spPr>
          <a:xfrm>
            <a:off x="442263" y="318468"/>
            <a:ext cx="3837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跨国合作办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学项目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30" name="picture 2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31" name="picture 2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1402587" y="4347142"/>
            <a:ext cx="155701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合作办学项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000"/>
          </a:p>
        </p:txBody>
      </p:sp>
      <p:sp>
        <p:nvSpPr>
          <p:cNvPr id="233" name="textbox 233"/>
          <p:cNvSpPr/>
          <p:nvPr/>
        </p:nvSpPr>
        <p:spPr>
          <a:xfrm>
            <a:off x="1414268" y="1628325"/>
            <a:ext cx="130175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双学位项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https://d.book118.com/578101040020006046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2024-09-26T21:47:49.907</cp:lastPrinted>
  <dcterms:created xsi:type="dcterms:W3CDTF">2024-09-26T13:47:49Z</dcterms:created>
  <dcterms:modified xsi:type="dcterms:W3CDTF">2024-09-26T13:47:51Z</dcterms:modified>
</cp:coreProperties>
</file>