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35AF6F-6E97-4C13-98B0-6EC48F4D2B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3945C4-0DDE-4945-9667-EEB6062210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D5362A0-90A3-4D8D-9887-BFBF4E413C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EC0420-4A54-4A2C-ABD9-709970A457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D68509-2D83-4C98-8921-DC463B139B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87AF88B-740B-42FC-9399-BB42977FF5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EF8612-944B-4CEA-A5E6-C2A9227A68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58B832-1BDB-4EA7-A437-A552538D72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C2326E-E371-4AB6-951A-89B45EEEB4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FCE047-B6CE-491F-819B-20B6A6F385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786D81-CE32-4349-84AF-28516F75C2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8104023115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2425" y="2559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化学结构与药物代谢</a:t>
            </a:r>
          </a:p>
        </p:txBody>
      </p:sp>
      <p:sp>
        <p:nvSpPr>
          <p:cNvPr id="4" name="TextBox 4"/>
          <p:cNvSpPr txBox="1"/>
          <p:nvPr/>
        </p:nvSpPr>
        <p:spPr>
          <a:xfrm>
            <a:off x="1631828" y="4629987"/>
            <a:ext cx="2411730"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800">
              <a:solidFill>
                <a:srgbClr val="754807">
                  <a:alpha val="100000"/>
                </a:srgbClr>
              </a:solidFill>
              <a:latin typeface="Microsoft Yahei"/>
              <a:ea typeface="Microsoft Yahei"/>
              <a:cs typeface="Microsoft Yahei"/>
            </a:endParaRP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化学结构对药物代谢影响</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药物代谢途径及机制</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化学结构与药物相互作用</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化学结构优化策略</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实验方法与技术手段</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引言</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636" r="2963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研究化学结构与药物代谢之间的关系，为药物设计和优化提供理论支持。</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随着药物化学和生物学的发展，人们对药物代谢的认识不断加深，药物代谢研究在药物研发中占据重要地位。</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化学结构决定药物代谢途径和速率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药物的化学结构直接影响其在体内的吸收、分布、代谢和排泄等过程。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药物代谢影响药效和毒性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药物代谢产物的活性、稳定性和毒性等性质与药物疗效和安全性密切相关。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化学结构与药物代谢关系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目前，化学结构与药物代谢关系的研究已成为药物化学、药理学和毒理学等多个学科的交叉研究热点。</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随着新技术和新方法的不断涌现，化学结构与药物代谢关系的研究将更加深入和精准，为药物研发提供更多有力支持。同时，基于人工智能和大数据等技术手段的应用，有望实现药物代谢的预测和优化，进一步提高药物研发效率和成功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研究现状和发展趋势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化学结构对药物代谢影响</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5078" r="507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羧基化反应</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羧基（-COOH）可使药物与体内金属离子结合，影响药物吸收和分布。</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羟基化反应</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药物分子中的羟基（-OH）官能团易发生氧化反应，生成更易溶于水的代谢产物，有助于药物排泄。</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氨基化反应</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含有氨基（-NH2）的药物在体内易发生氧化、乙酰化等反应，改变药物活性。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官能团对药物代谢影响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184" b="318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具有手性中心的药物，其立体构型对药物代谢具有显著影响。不同对映体在体内的吸收、分布、代谢和排泄过程可能存在差异。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药物分子的构象异构体可能影响药物与受体的结合，从而影响药物代谢。</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立体构型对药物代谢影响</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构象异构体</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手性药物</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993" r="1799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药物分子量大小影响其跨膜转运速率，进而影响药物在体内的分布和代谢。</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分子量</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脂溶性较高的药物更易通过细胞膜，但也可能在脂肪组织中蓄积，影响药物代谢。</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脂溶性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分子大小对药物代谢影响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带电荷的药物分子在体内易与带相反电荷的分子结合，影响药物吸收和分布。</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电荷</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7167" r="71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氢键供体和受体</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7167" r="7167"/>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极性表面积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7417" r="7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药物分子中的氢键供体和受体可与体内其他分子形成氢键，影响药物代谢过程。</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药物分子的极性表面积影响其在水相和脂相间的分配系数，进而影响药物代谢。</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其他结构因素对药物代谢影响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药物代谢途径及机制</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9973" b="29973"/>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30266" b="3026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5948" b="1594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肝脏代谢途径及机制</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相Ⅰ代谢</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包括氧化、还原、水解等反应，主要由细胞色素P450酶系催化，使药物分子发生结构改变。</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相Ⅱ代谢</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即结合反应，药物或其代谢产物与内源性物质如葡萄糖醛酸、硫酸、氨基酸等结合，形成水溶性更大的结合物，便于排泄。</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转运蛋白作用</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肝脏中的转运蛋白参与药物在肝细胞内的摄取和排出过程。</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药物通过肾小球滤过进入原尿，此过程与药物分子量、电荷及脂溶性有关。</a:t>
            </a:r>
          </a:p>
        </p:txBody>
      </p:sp>
      <p:pic>
        <p:nvPicPr>
          <p:cNvPr id="6" name="Picture 6"/>
          <p:cNvPicPr>
            <a:picLocks noChangeAspect="1"/>
          </p:cNvPicPr>
          <p:nvPr/>
        </p:nvPicPr>
        <p:blipFill>
          <a:blip r:embed="rId2"/>
          <a:srcRect l="10205" r="1020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肾小球滤过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药物在肾小管上皮细胞中被主动转运至管腔中，与特定转运蛋白相关。</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肾小管分泌</a:t>
            </a:r>
          </a:p>
        </p:txBody>
      </p:sp>
      <p:pic>
        <p:nvPicPr>
          <p:cNvPr id="10" name="Picture 10"/>
          <p:cNvPicPr>
            <a:picLocks noChangeAspect="1"/>
          </p:cNvPicPr>
          <p:nvPr/>
        </p:nvPicPr>
        <p:blipFill>
          <a:blip r:embed="rId3"/>
          <a:srcRect t="13330" b="1333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2754" r="2275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部分药物在肾小管中被重吸收回血液，影响药物在体内的滞留时间。</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肾小管重吸收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肾脏排泄途径及机制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肠道微生物可参与部分药物的代谢过程，影响其生物利用度。</a:t>
            </a:r>
          </a:p>
        </p:txBody>
      </p:sp>
      <p:pic>
        <p:nvPicPr>
          <p:cNvPr id="4" name="Picture 4"/>
          <p:cNvPicPr>
            <a:picLocks noChangeAspect="1"/>
          </p:cNvPicPr>
          <p:nvPr/>
        </p:nvPicPr>
        <p:blipFill>
          <a:blip r:embed="rId2"/>
          <a:srcRect l="16675" r="166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75" r="16675"/>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肠道微生物代谢</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肺脏中的酶可参与部分药物的代谢，尤其对于吸入性药物具有重要意义。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肺脏代谢</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皮肤中的酶可参与部分外用药物的代谢过程。</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皮肤代谢</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其他组织器官参与代谢过程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326" r="2132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代谢产物活性评估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通过体外或体内实验评估代谢产物是否具有与原药相似的生物活性或产生新的药理作用。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代谢产物毒性评估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评估代谢产物是否具有潜在的毒性作用，如肝毒性、肾毒性等，为药物安全性评价提供依据。同时，需要考虑代谢产物在体内的蓄积情况以及对其他药物代谢的影响。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代谢产物活性及毒性评估</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https://d.book118.com/578104023115006040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2024-09-19T07:18:08.869</cp:lastPrinted>
  <dcterms:created xsi:type="dcterms:W3CDTF">2024-09-18T23:18:08Z</dcterms:created>
  <dcterms:modified xsi:type="dcterms:W3CDTF">2024-09-18T23:18:11Z</dcterms:modified>
</cp:coreProperties>
</file>