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KJWLE+URITGM+MicrosoftYaHei-Bold"/>
      <p:regular r:id="rId18"/>
    </p:embeddedFont>
    <p:embeddedFont>
      <p:font typeface="MNBPKT+SRIQBC+MicrosoftYaHei"/>
      <p:regular r:id="rId19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C9EEF-05D0-4DFD-B9AE-DE6628AF7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265FF-C345-4B9F-8456-F890C9E7F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0E20E-C97B-49F6-8A85-DFFD1E286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BA9DF-9528-4D0C-BD54-4FE1BE1CD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08E19-0A5C-4706-91C9-E4F72A7E7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3734F8-8D72-4E23-A740-8800B0C4F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5F0F99-0722-45F2-8200-8D3D6949C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FB5A2-678F-41B3-A937-4C7157350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E6B75-8D74-4B5C-A25F-99BDA14D2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91F43-C759-430A-8025-3155EB9EC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189EE-DD0F-4D20-AFF4-0651C893F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16102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863725" y="4713841"/>
            <a:ext cx="2777522" cy="1662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FFFFFF"/>
                </a:solidFill>
                <a:latin typeface="WKJWLE+URITGM+MicrosoftYaHei-Bold"/>
                <a:cs typeface="WKJWLE+URITGM+MicrosoftYaHei-Bold"/>
              </a:rPr>
              <a:t>cours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20405" y="4713841"/>
            <a:ext cx="2978222" cy="1662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10">
                <a:solidFill>
                  <a:srgbClr val="FFFFFF"/>
                </a:solidFill>
                <a:latin typeface="WKJWLE+URITGM+MicrosoftYaHei-Bold"/>
                <a:cs typeface="WKJWLE+URITGM+MicrosoftYaHei-Bold"/>
              </a:rPr>
              <a:t>nglish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MNBPKT+SRIQBC+MicrosoftYaHei"/>
                <a:cs typeface="MNBPKT+SRIQBC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4319987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Course</a:t>
            </a:r>
            <a:r>
              <a:rPr sz="3000" spc="143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background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7604" y="1658634"/>
            <a:ext cx="8176717" cy="6295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1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The</a:t>
            </a:r>
            <a:r>
              <a:rPr sz="1950" spc="93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95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development</a:t>
            </a:r>
            <a:r>
              <a:rPr sz="1950" spc="93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95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of</a:t>
            </a:r>
            <a:r>
              <a:rPr sz="1950" spc="93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95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English</a:t>
            </a:r>
            <a:r>
              <a:rPr sz="1950" spc="92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95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language</a:t>
            </a:r>
            <a:r>
              <a:rPr sz="1950" spc="93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95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education</a:t>
            </a:r>
            <a:r>
              <a:rPr sz="1950" spc="88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95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in</a:t>
            </a:r>
            <a:r>
              <a:rPr sz="1950" spc="93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95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China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07000" y="4019196"/>
            <a:ext cx="4696101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The</a:t>
            </a:r>
            <a:r>
              <a:rPr sz="2000" spc="1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2000" spc="15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need</a:t>
            </a:r>
            <a:r>
              <a:rPr sz="2000" spc="102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2000" spc="15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for</a:t>
            </a:r>
            <a:r>
              <a:rPr sz="2000" spc="95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2000" spc="1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red</a:t>
            </a:r>
            <a:r>
              <a:rPr sz="2000" spc="106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2000" spc="1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English</a:t>
            </a:r>
            <a:r>
              <a:rPr sz="2000" spc="107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2000" spc="1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course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3948170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Course</a:t>
            </a:r>
            <a:r>
              <a:rPr sz="3000" spc="143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objectives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6610"/>
            <a:ext cx="3521609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Improving</a:t>
            </a:r>
            <a:r>
              <a:rPr sz="1600" spc="77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6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English</a:t>
            </a:r>
            <a:r>
              <a:rPr sz="1600" spc="75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6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proficiency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3176825"/>
            <a:ext cx="3613079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Developing</a:t>
            </a:r>
            <a:r>
              <a:rPr sz="1600" spc="75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6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cultural</a:t>
            </a:r>
            <a:r>
              <a:rPr sz="1600" spc="76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6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awareness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4897040"/>
            <a:ext cx="4625512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Enhancing</a:t>
            </a:r>
            <a:r>
              <a:rPr sz="1600" spc="77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6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independent</a:t>
            </a:r>
            <a:r>
              <a:rPr sz="1600" spc="76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6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learning</a:t>
            </a:r>
            <a:r>
              <a:rPr sz="1600" spc="77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16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ability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348845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Course</a:t>
            </a:r>
            <a:r>
              <a:rPr sz="3000" spc="143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content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1719" y="1460227"/>
            <a:ext cx="2896472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Course</a:t>
            </a:r>
            <a:r>
              <a:rPr sz="2300" spc="113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2300" spc="1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structure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17109" y="1460227"/>
            <a:ext cx="32363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Learning</a:t>
            </a:r>
            <a:r>
              <a:rPr sz="2300" spc="12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2300" spc="1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resources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32825" y="1460227"/>
            <a:ext cx="2767253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Course</a:t>
            </a:r>
            <a:r>
              <a:rPr sz="2300" spc="113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2300" spc="1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features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MNBPKT+SRIQBC+MicrosoftYaHei"/>
                <a:cs typeface="MNBPKT+SRIQBC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4493907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Theoretical</a:t>
            </a:r>
            <a:r>
              <a:rPr sz="3000" spc="138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teaching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3968325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Practical</a:t>
            </a:r>
            <a:r>
              <a:rPr sz="3000" spc="141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teaching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8116"/>
            <a:ext cx="190484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Practical application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41856"/>
            <a:ext cx="6707999" cy="10530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By simulating conversations, role-playing, group discussions, and other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forms, guide students to use English for practical communication and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improve their oral and listening abilities.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4385246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Interactive</a:t>
            </a:r>
            <a:r>
              <a:rPr sz="3000" spc="143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teaching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5056"/>
            <a:ext cx="2242624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Interactive participation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9506"/>
            <a:ext cx="10436349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BEA8"/>
                </a:solidFill>
                <a:latin typeface="MNBPKT+SRIQBC+MicrosoftYaHei"/>
                <a:cs typeface="MNBPKT+SRIQBC+MicrosoftYaHei"/>
              </a:rPr>
              <a:t>Encourage students to actively participate in the teaching process, exert their subjective initiative, and improve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BEA8"/>
                </a:solidFill>
                <a:latin typeface="MNBPKT+SRIQBC+MicrosoftYaHei"/>
                <a:cs typeface="MNBPKT+SRIQBC+MicrosoftYaHei"/>
              </a:rPr>
              <a:t>learning outcomes through classroom interaction, online discussions, and group cooperation.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MNBPKT+SRIQBC+MicrosoftYaHei"/>
                <a:cs typeface="MNBPKT+SRIQBC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7423108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Introduction</a:t>
            </a:r>
            <a:r>
              <a:rPr sz="3000" spc="138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to</a:t>
            </a:r>
            <a:r>
              <a:rPr sz="3000" spc="137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the</a:t>
            </a:r>
            <a:r>
              <a:rPr sz="3000" spc="143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Teacher</a:t>
            </a:r>
            <a:r>
              <a:rPr sz="3000" spc="138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Team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8317414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Teacher</a:t>
            </a:r>
            <a:r>
              <a:rPr sz="3000" spc="138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qualifications</a:t>
            </a:r>
            <a:r>
              <a:rPr sz="3000" spc="138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and</a:t>
            </a:r>
            <a:r>
              <a:rPr sz="3000" spc="146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 </a:t>
            </a:r>
            <a:r>
              <a:rPr sz="3000">
                <a:solidFill>
                  <a:srgbClr val="00BEA8"/>
                </a:solidFill>
                <a:latin typeface="WKJWLE+URITGM+MicrosoftYaHei-Bold"/>
                <a:cs typeface="WKJWLE+URITGM+MicrosoftYaHei-Bold"/>
              </a:rPr>
              <a:t>experience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8539" y="2677815"/>
            <a:ext cx="3231936" cy="21987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All the teachers in this team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have a high level of English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proficiency and professional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knowledge, and have obtained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relevant qualifications such as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TEFL or TESOL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85995" y="2677815"/>
            <a:ext cx="3186967" cy="18558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The teachers in this team have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rich experience in English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teaching, and have taught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English at different levels and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settings for many years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53450" y="2677815"/>
            <a:ext cx="3186968" cy="21987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The teachers in this team have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a good command of modern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educational technology and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teaching methods, and can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effectively integrate them into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the teaching process to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553450" y="4735215"/>
            <a:ext cx="2785023" cy="827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improve the efficiency and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NBPKT+SRIQBC+MicrosoftYaHei"/>
                <a:cs typeface="MNBPKT+SRIQBC+MicrosoftYaHei"/>
              </a:rPr>
              <a:t>quality of English teaching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https://d.book118.com/578116102070006042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WKJWLE+URITGM+MicrosoftYaHei-Bold</vt:lpstr>
      <vt:lpstr>MNBPKT+SRIQBC+MicrosoftYaHei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2024-09-21T16:40:27.450</cp:lastPrinted>
  <dcterms:created xsi:type="dcterms:W3CDTF">2024-09-21T08:40:27Z</dcterms:created>
  <dcterms:modified xsi:type="dcterms:W3CDTF">2024-09-21T08:40:28Z</dcterms:modified>
</cp:coreProperties>
</file>