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A2C0D-C380-44EF-A01D-59B4C9A9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42E9F-AD6E-4069-87D3-EC0F53F5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46B1B-DBCC-47FE-B907-A3B85BD20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611D3-BB80-4D84-8E74-5ABAA173F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52304-24C3-40E5-B514-1AF2B60AD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6F2B9-8A85-41EC-93A8-0E0DABA65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93DFFF-8D59-40AB-BC0D-57627C8B1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BF5D6-1BA4-4AAE-954D-4B3CFD8B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AF8A6-8290-4278-8940-D5FF266E2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4A10B-714F-4C30-8EDA-1516475EC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20AB8-3E0B-4643-A0DB-DD3BB6237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66" name="署名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2295478" y="4460982"/>
            <a:ext cx="321468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668" name="标题" descr="7b0a20202020227461726765744d6f64756c65223a202270726f636573734f6e6c696e65466f6e7473220a7d0a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253966" y="793115"/>
            <a:ext cx="1041082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演示秋鸿楷" panose="00000500000000000000" charset="-122"/>
              </a:defRPr>
            </a:lvl1pPr>
          </a:lstStyle>
          <a:p>
            <a:pPr lvl="0"/>
            <a:r>
              <a:rPr sz="5400">
                <a:sym typeface="+mn-ea"/>
              </a:rPr>
              <a:t>单击编辑标题</a:t>
            </a:r>
            <a:endParaRPr sz="5400"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738187" y="793115"/>
            <a:ext cx="560546" cy="499427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-5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3000">
                <a:sym typeface="+mn-ea"/>
              </a:rPr>
              <a:t>单击此处编辑母版标题样式</a:t>
            </a:r>
            <a:endParaRPr sz="3000"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水墨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7" y="0"/>
            <a:ext cx="914400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6962299" y="114256"/>
            <a:ext cx="1584721" cy="934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7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 sz="5025">
                <a:sym typeface="+mn-ea"/>
              </a:rPr>
              <a:t>标题</a:t>
            </a:r>
            <a:endParaRPr sz="5025"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7117080" y="1048741"/>
            <a:ext cx="1275159" cy="2546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6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 sz="900">
                <a:sym typeface="+mn-ea"/>
              </a:rPr>
              <a:t>单击编辑副标题</a:t>
            </a:r>
            <a:endParaRPr sz="900">
              <a:sym typeface="+mn-ea"/>
            </a:endParaRP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3" descr="水墨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9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2333625" y="793115"/>
            <a:ext cx="1809273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5400">
                <a:sym typeface="+mn-ea"/>
              </a:rPr>
              <a:t>单击编辑标题</a:t>
            </a:r>
            <a:endParaRPr sz="5400"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3000">
                <a:sym typeface="+mn-ea"/>
              </a:rPr>
              <a:t>单击此处编辑母版标题样式</a:t>
            </a:r>
            <a:endParaRPr sz="3000">
              <a:sym typeface="+mn-ea"/>
            </a:endParaRPr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3000">
                <a:sym typeface="+mn-ea"/>
              </a:rPr>
              <a:t>单击此处编辑母版标题样式</a:t>
            </a:r>
            <a:endParaRPr sz="3000">
              <a:sym typeface="+mn-ea"/>
            </a:endParaRPr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3000">
                <a:sym typeface="+mn-ea"/>
              </a:rPr>
              <a:t>单击此处编辑母版标题样式</a:t>
            </a:r>
            <a:endParaRPr sz="3000">
              <a:sym typeface="+mn-ea"/>
            </a:endParaRPr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5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3000">
                <a:sym typeface="+mn-ea"/>
              </a:rPr>
              <a:t>单击此处编辑母版标题样式</a:t>
            </a:r>
            <a:endParaRPr sz="3000">
              <a:sym typeface="+mn-ea"/>
            </a:endParaRPr>
          </a:p>
        </p:txBody>
      </p:sp>
      <p:sp>
        <p:nvSpPr>
          <p:cNvPr id="1048758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56300" y="1324800"/>
            <a:ext cx="82269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6" name="署名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5478" y="4460982"/>
            <a:ext cx="321468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63613" y="793214"/>
            <a:ext cx="1831865" cy="5585552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5400">
                <a:sym typeface="+mn-ea"/>
              </a:rPr>
              <a:t>单击编辑标题</a:t>
            </a:r>
            <a:endParaRPr sz="5400"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水墨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456300" y="1391991"/>
            <a:ext cx="8226900" cy="4695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456300" y="365126"/>
            <a:ext cx="8226900" cy="1026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801" r:id="rId2"/>
    <p:sldLayoutId id="2147494802" r:id="rId3"/>
    <p:sldLayoutId id="2147494803" r:id="rId4"/>
    <p:sldLayoutId id="2147494804" r:id="rId5"/>
    <p:sldLayoutId id="2147494805" r:id="rId6"/>
    <p:sldLayoutId id="2147494806" r:id="rId7"/>
    <p:sldLayoutId id="2147494807" r:id="rId8"/>
    <p:sldLayoutId id="2147494808" r:id="rId9"/>
    <p:sldLayoutId id="2147494809" r:id="rId10"/>
    <p:sldLayoutId id="214749481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4000" b="0" i="0" u="none" strike="noStrike" kern="1200" cap="none" spc="-50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image" Target="../media/image5.png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31" Type="http://schemas.openxmlformats.org/officeDocument/2006/relationships/tags" Target="../tags/tag178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23" Type="http://schemas.openxmlformats.org/officeDocument/2006/relationships/tags" Target="../tags/tag242.xml" /><Relationship Id="rId24" Type="http://schemas.openxmlformats.org/officeDocument/2006/relationships/tags" Target="../tags/tag243.xml" /><Relationship Id="rId25" Type="http://schemas.openxmlformats.org/officeDocument/2006/relationships/tags" Target="../tags/tag244.xml" /><Relationship Id="rId26" Type="http://schemas.openxmlformats.org/officeDocument/2006/relationships/tags" Target="../tags/tag245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3305707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传统节日活动方案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0" name="文本占位符 5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>
            <a:normAutofit fontScale="75000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pic>
        <p:nvPicPr>
          <p:cNvPr id="2097179" name="图片 16" descr="0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44006" y="2116104"/>
            <a:ext cx="467677" cy="444817"/>
          </a:xfrm>
          <a:prstGeom prst="rect">
            <a:avLst/>
          </a:prstGeom>
        </p:spPr>
      </p:pic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1082447" y="2053859"/>
            <a:ext cx="568935" cy="522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97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3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壹</a:t>
            </a:r>
            <a:endParaRPr lang="en-US" sz="33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8"/>
            </p:custDataLst>
          </p:nvPr>
        </p:nvSpPr>
        <p:spPr>
          <a:xfrm>
            <a:off x="1118235" y="2647950"/>
            <a:ext cx="2126932" cy="10663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传统节日活动背景</a:t>
            </a:r>
            <a:endParaRPr lang="zh-CN" altLang="en-US" sz="24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1" name="图片 3" descr="0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794897" y="2116104"/>
            <a:ext cx="467677" cy="444817"/>
          </a:xfrm>
          <a:prstGeom prst="rect">
            <a:avLst/>
          </a:prstGeom>
        </p:spPr>
      </p:pic>
      <p:sp>
        <p:nvSpPr>
          <p:cNvPr id="1048796" name="序号"/>
          <p:cNvSpPr txBox="1"/>
          <p:nvPr>
            <p:custDataLst>
              <p:tags r:id="rId10"/>
            </p:custDataLst>
          </p:nvPr>
        </p:nvSpPr>
        <p:spPr>
          <a:xfrm>
            <a:off x="3733338" y="2053859"/>
            <a:ext cx="568935" cy="522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97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3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贰</a:t>
            </a:r>
            <a:endParaRPr lang="en-US" sz="33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1"/>
            </p:custDataLst>
          </p:nvPr>
        </p:nvSpPr>
        <p:spPr>
          <a:xfrm>
            <a:off x="3769042" y="2647950"/>
            <a:ext cx="2126932" cy="10663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传统节日活动方案内容</a:t>
            </a:r>
            <a:endParaRPr lang="zh-CN" altLang="en-US" sz="24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3" name="图片 12" descr="0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445788" y="2116104"/>
            <a:ext cx="467677" cy="444817"/>
          </a:xfrm>
          <a:prstGeom prst="rect">
            <a:avLst/>
          </a:prstGeom>
        </p:spPr>
      </p:pic>
      <p:sp>
        <p:nvSpPr>
          <p:cNvPr id="1048800" name="序号"/>
          <p:cNvSpPr txBox="1"/>
          <p:nvPr>
            <p:custDataLst>
              <p:tags r:id="rId13"/>
            </p:custDataLst>
          </p:nvPr>
        </p:nvSpPr>
        <p:spPr>
          <a:xfrm>
            <a:off x="6384229" y="2053859"/>
            <a:ext cx="568935" cy="522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97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3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叁</a:t>
            </a:r>
            <a:endParaRPr lang="en-US" sz="33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4"/>
            </p:custDataLst>
          </p:nvPr>
        </p:nvSpPr>
        <p:spPr>
          <a:xfrm>
            <a:off x="6419850" y="2647950"/>
            <a:ext cx="2126932" cy="10663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传统节日活动组织与实施</a:t>
            </a:r>
            <a:endParaRPr lang="zh-CN" altLang="en-US" sz="24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5" name="图片 42" descr="0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469451" y="3989356"/>
            <a:ext cx="467677" cy="444817"/>
          </a:xfrm>
          <a:prstGeom prst="rect">
            <a:avLst/>
          </a:prstGeom>
        </p:spPr>
      </p:pic>
      <p:sp>
        <p:nvSpPr>
          <p:cNvPr id="1048804" name="序号"/>
          <p:cNvSpPr txBox="1"/>
          <p:nvPr>
            <p:custDataLst>
              <p:tags r:id="rId16"/>
            </p:custDataLst>
          </p:nvPr>
        </p:nvSpPr>
        <p:spPr>
          <a:xfrm>
            <a:off x="2407892" y="3927111"/>
            <a:ext cx="568935" cy="522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97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3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肆</a:t>
            </a:r>
            <a:endParaRPr lang="en-US" sz="33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7"/>
            </p:custDataLst>
          </p:nvPr>
        </p:nvSpPr>
        <p:spPr>
          <a:xfrm>
            <a:off x="2443638" y="4521041"/>
            <a:ext cx="2126932" cy="10663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传统节日活动效果评估</a:t>
            </a:r>
            <a:endParaRPr lang="zh-CN" altLang="en-US" sz="24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7" name="图片 47" descr="0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120342" y="3989356"/>
            <a:ext cx="467677" cy="444817"/>
          </a:xfrm>
          <a:prstGeom prst="rect">
            <a:avLst/>
          </a:prstGeom>
        </p:spPr>
      </p:pic>
      <p:sp>
        <p:nvSpPr>
          <p:cNvPr id="1048808" name="序号"/>
          <p:cNvSpPr txBox="1"/>
          <p:nvPr>
            <p:custDataLst>
              <p:tags r:id="rId19"/>
            </p:custDataLst>
          </p:nvPr>
        </p:nvSpPr>
        <p:spPr>
          <a:xfrm>
            <a:off x="5058783" y="3927111"/>
            <a:ext cx="568935" cy="522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97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3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伍</a:t>
            </a:r>
            <a:endParaRPr lang="en-US" sz="33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20"/>
            </p:custDataLst>
          </p:nvPr>
        </p:nvSpPr>
        <p:spPr>
          <a:xfrm>
            <a:off x="5094446" y="4521041"/>
            <a:ext cx="2126932" cy="10663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传统节日活动总结与展望</a:t>
            </a:r>
            <a:endParaRPr lang="zh-CN" altLang="en-US" sz="24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传统节日活动背景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传统节日的意义</a:t>
            </a:r>
            <a:endParaRPr lang="zh-CN" altLang="en-US"/>
          </a:p>
        </p:txBody>
      </p:sp>
      <p:sp>
        <p:nvSpPr>
          <p:cNvPr id="1048876" name="矩形 3"/>
          <p:cNvSpPr/>
          <p:nvPr>
            <p:custDataLst>
              <p:tags r:id="rId2"/>
            </p:custDataLst>
          </p:nvPr>
        </p:nvSpPr>
        <p:spPr>
          <a:xfrm>
            <a:off x="1208914" y="1975050"/>
            <a:ext cx="7117893" cy="78259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矩形 13"/>
          <p:cNvSpPr/>
          <p:nvPr>
            <p:custDataLst>
              <p:tags r:id="rId3"/>
            </p:custDataLst>
          </p:nvPr>
        </p:nvSpPr>
        <p:spPr>
          <a:xfrm>
            <a:off x="812737" y="1975050"/>
            <a:ext cx="193035" cy="78259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文本框 4"/>
          <p:cNvSpPr txBox="1"/>
          <p:nvPr>
            <p:custDataLst>
              <p:tags r:id="rId4"/>
            </p:custDataLst>
          </p:nvPr>
        </p:nvSpPr>
        <p:spPr>
          <a:xfrm>
            <a:off x="1412716" y="204266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传承文化：弘扬中华民族优秀传统文化，增强民族认同感和凝聚力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矩形 39"/>
          <p:cNvSpPr/>
          <p:nvPr>
            <p:custDataLst>
              <p:tags r:id="rId5"/>
            </p:custDataLst>
          </p:nvPr>
        </p:nvSpPr>
        <p:spPr>
          <a:xfrm>
            <a:off x="1208914" y="2904065"/>
            <a:ext cx="7117893" cy="78259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矩形 5"/>
          <p:cNvSpPr/>
          <p:nvPr>
            <p:custDataLst>
              <p:tags r:id="rId6"/>
            </p:custDataLst>
          </p:nvPr>
        </p:nvSpPr>
        <p:spPr>
          <a:xfrm>
            <a:off x="812737" y="2904065"/>
            <a:ext cx="193035" cy="78259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文本框 41"/>
          <p:cNvSpPr txBox="1"/>
          <p:nvPr>
            <p:custDataLst>
              <p:tags r:id="rId7"/>
            </p:custDataLst>
          </p:nvPr>
        </p:nvSpPr>
        <p:spPr>
          <a:xfrm>
            <a:off x="1412716" y="2971682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家庭团聚：促进家庭成员之间的交流和沟通，增进亲情和友情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矩形 12"/>
          <p:cNvSpPr/>
          <p:nvPr>
            <p:custDataLst>
              <p:tags r:id="rId8"/>
            </p:custDataLst>
          </p:nvPr>
        </p:nvSpPr>
        <p:spPr>
          <a:xfrm>
            <a:off x="1208914" y="3833080"/>
            <a:ext cx="7117893" cy="78259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矩形 17"/>
          <p:cNvSpPr/>
          <p:nvPr>
            <p:custDataLst>
              <p:tags r:id="rId9"/>
            </p:custDataLst>
          </p:nvPr>
        </p:nvSpPr>
        <p:spPr>
          <a:xfrm>
            <a:off x="812737" y="3833080"/>
            <a:ext cx="193035" cy="78259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文本框 19"/>
          <p:cNvSpPr txBox="1"/>
          <p:nvPr>
            <p:custDataLst>
              <p:tags r:id="rId10"/>
            </p:custDataLst>
          </p:nvPr>
        </p:nvSpPr>
        <p:spPr>
          <a:xfrm>
            <a:off x="1412716" y="390069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休闲娱乐：丰富人们的业余生活，缓解工作压力，提高生活质量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49"/>
          <p:cNvSpPr/>
          <p:nvPr>
            <p:custDataLst>
              <p:tags r:id="rId11"/>
            </p:custDataLst>
          </p:nvPr>
        </p:nvSpPr>
        <p:spPr>
          <a:xfrm>
            <a:off x="1208914" y="4761620"/>
            <a:ext cx="7117893" cy="78259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26"/>
          <p:cNvSpPr/>
          <p:nvPr>
            <p:custDataLst>
              <p:tags r:id="rId12"/>
            </p:custDataLst>
          </p:nvPr>
        </p:nvSpPr>
        <p:spPr>
          <a:xfrm>
            <a:off x="812737" y="4761620"/>
            <a:ext cx="193035" cy="78259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27"/>
          <p:cNvSpPr txBox="1"/>
          <p:nvPr>
            <p:custDataLst>
              <p:tags r:id="rId13"/>
            </p:custDataLst>
          </p:nvPr>
        </p:nvSpPr>
        <p:spPr>
          <a:xfrm>
            <a:off x="1412716" y="4829236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教育意义：通过传统节日活动，让孩子们了解传统文化，接受爱国主义教育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传统节日活动的目的</a:t>
            </a:r>
            <a:endParaRPr lang="zh-CN" altLang="en-US"/>
          </a:p>
        </p:txBody>
      </p:sp>
      <p:sp>
        <p:nvSpPr>
          <p:cNvPr id="10489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17732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6" name="矩形 65"/>
          <p:cNvSpPr/>
          <p:nvPr>
            <p:custDataLst>
              <p:tags r:id="rId3"/>
            </p:custDataLst>
          </p:nvPr>
        </p:nvSpPr>
        <p:spPr>
          <a:xfrm>
            <a:off x="932962" y="2245077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66"/>
          <p:cNvSpPr txBox="1"/>
          <p:nvPr>
            <p:custDataLst>
              <p:tags r:id="rId4"/>
            </p:custDataLst>
          </p:nvPr>
        </p:nvSpPr>
        <p:spPr>
          <a:xfrm>
            <a:off x="1216323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传承和弘扬传统文化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79066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69"/>
          <p:cNvSpPr/>
          <p:nvPr>
            <p:custDataLst>
              <p:tags r:id="rId6"/>
            </p:custDataLst>
          </p:nvPr>
        </p:nvSpPr>
        <p:spPr>
          <a:xfrm>
            <a:off x="4793820" y="2245077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70"/>
          <p:cNvSpPr txBox="1"/>
          <p:nvPr>
            <p:custDataLst>
              <p:tags r:id="rId7"/>
            </p:custDataLst>
          </p:nvPr>
        </p:nvSpPr>
        <p:spPr>
          <a:xfrm>
            <a:off x="5077657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增强民族认同感和凝聚力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17732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8" name="文本框 74"/>
          <p:cNvSpPr txBox="1"/>
          <p:nvPr>
            <p:custDataLst>
              <p:tags r:id="rId9"/>
            </p:custDataLst>
          </p:nvPr>
        </p:nvSpPr>
        <p:spPr>
          <a:xfrm>
            <a:off x="1216323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促进家庭和睦和社会和谐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0" name="矩形 73"/>
          <p:cNvSpPr/>
          <p:nvPr>
            <p:custDataLst>
              <p:tags r:id="rId10"/>
            </p:custDataLst>
          </p:nvPr>
        </p:nvSpPr>
        <p:spPr>
          <a:xfrm>
            <a:off x="932962" y="4140978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2404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84"/>
          <p:cNvSpPr/>
          <p:nvPr>
            <p:custDataLst>
              <p:tags r:id="rId12"/>
            </p:custDataLst>
          </p:nvPr>
        </p:nvSpPr>
        <p:spPr>
          <a:xfrm>
            <a:off x="4837633" y="4140978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85"/>
          <p:cNvSpPr txBox="1"/>
          <p:nvPr>
            <p:custDataLst>
              <p:tags r:id="rId13"/>
            </p:custDataLst>
          </p:nvPr>
        </p:nvSpPr>
        <p:spPr>
          <a:xfrm>
            <a:off x="5120995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提高人们的文化素养和道德水平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传统节日活动的历史渊源</a:t>
            </a:r>
            <a:endParaRPr lang="zh-CN" altLang="en-US"/>
          </a:p>
        </p:txBody>
      </p:sp>
      <p:sp>
        <p:nvSpPr>
          <p:cNvPr id="1048992" name="Rectangle 6"/>
          <p:cNvSpPr/>
          <p:nvPr>
            <p:custDataLst>
              <p:tags r:id="rId2"/>
            </p:custDataLst>
          </p:nvPr>
        </p:nvSpPr>
        <p:spPr>
          <a:xfrm>
            <a:off x="578607" y="1977422"/>
            <a:ext cx="8083975" cy="56234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94" name="Rectangle 6"/>
          <p:cNvSpPr/>
          <p:nvPr>
            <p:custDataLst>
              <p:tags r:id="rId3"/>
            </p:custDataLst>
          </p:nvPr>
        </p:nvSpPr>
        <p:spPr>
          <a:xfrm>
            <a:off x="578607" y="2578014"/>
            <a:ext cx="8083975" cy="56234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96" name="Rectangle 6"/>
          <p:cNvSpPr/>
          <p:nvPr>
            <p:custDataLst>
              <p:tags r:id="rId4"/>
            </p:custDataLst>
          </p:nvPr>
        </p:nvSpPr>
        <p:spPr>
          <a:xfrm>
            <a:off x="578607" y="3179082"/>
            <a:ext cx="8083975" cy="56234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98" name="Rectangle 6"/>
          <p:cNvSpPr/>
          <p:nvPr>
            <p:custDataLst>
              <p:tags r:id="rId5"/>
            </p:custDataLst>
          </p:nvPr>
        </p:nvSpPr>
        <p:spPr>
          <a:xfrm>
            <a:off x="578607" y="3779674"/>
            <a:ext cx="8083975" cy="56234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00" name="Rectangle 6"/>
          <p:cNvSpPr/>
          <p:nvPr>
            <p:custDataLst>
              <p:tags r:id="rId6"/>
            </p:custDataLst>
          </p:nvPr>
        </p:nvSpPr>
        <p:spPr>
          <a:xfrm>
            <a:off x="578607" y="4380268"/>
            <a:ext cx="8083975" cy="56234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02" name="Rectangle 6"/>
          <p:cNvSpPr/>
          <p:nvPr>
            <p:custDataLst>
              <p:tags r:id="rId7"/>
            </p:custDataLst>
          </p:nvPr>
        </p:nvSpPr>
        <p:spPr>
          <a:xfrm>
            <a:off x="578607" y="4980386"/>
            <a:ext cx="8083975" cy="56234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04" name="矩形: 圆角 34"/>
          <p:cNvSpPr/>
          <p:nvPr>
            <p:custDataLst>
              <p:tags r:id="rId8"/>
            </p:custDataLst>
          </p:nvPr>
        </p:nvSpPr>
        <p:spPr>
          <a:xfrm>
            <a:off x="477084" y="2576117"/>
            <a:ext cx="1467956" cy="56682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06" name="矩形: 圆角 35"/>
          <p:cNvSpPr/>
          <p:nvPr>
            <p:custDataLst>
              <p:tags r:id="rId9"/>
            </p:custDataLst>
          </p:nvPr>
        </p:nvSpPr>
        <p:spPr>
          <a:xfrm>
            <a:off x="477084" y="1975050"/>
            <a:ext cx="1467956" cy="56682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08" name="矩形: 圆角 36"/>
          <p:cNvSpPr/>
          <p:nvPr>
            <p:custDataLst>
              <p:tags r:id="rId10"/>
            </p:custDataLst>
          </p:nvPr>
        </p:nvSpPr>
        <p:spPr>
          <a:xfrm>
            <a:off x="477084" y="3777303"/>
            <a:ext cx="1467956" cy="56682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10" name="矩形: 圆角 37"/>
          <p:cNvSpPr/>
          <p:nvPr>
            <p:custDataLst>
              <p:tags r:id="rId11"/>
            </p:custDataLst>
          </p:nvPr>
        </p:nvSpPr>
        <p:spPr>
          <a:xfrm>
            <a:off x="477084" y="3176709"/>
            <a:ext cx="1467956" cy="56682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12" name="矩形: 圆角 38"/>
          <p:cNvSpPr/>
          <p:nvPr>
            <p:custDataLst>
              <p:tags r:id="rId12"/>
            </p:custDataLst>
          </p:nvPr>
        </p:nvSpPr>
        <p:spPr>
          <a:xfrm>
            <a:off x="477084" y="4978014"/>
            <a:ext cx="1467956" cy="56682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14" name="矩形: 圆角 39"/>
          <p:cNvSpPr/>
          <p:nvPr>
            <p:custDataLst>
              <p:tags r:id="rId13"/>
            </p:custDataLst>
          </p:nvPr>
        </p:nvSpPr>
        <p:spPr>
          <a:xfrm>
            <a:off x="477084" y="4377895"/>
            <a:ext cx="1467956" cy="56682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14"/>
            </p:custDataLst>
          </p:nvPr>
        </p:nvSpPr>
        <p:spPr>
          <a:xfrm>
            <a:off x="2107604" y="1980268"/>
            <a:ext cx="6448529" cy="5562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春节：起源于上古时期，已有4000多年的历史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8" name="标题"/>
          <p:cNvSpPr txBox="1"/>
          <p:nvPr>
            <p:custDataLst>
              <p:tags r:id="rId15"/>
            </p:custDataLst>
          </p:nvPr>
        </p:nvSpPr>
        <p:spPr>
          <a:xfrm>
            <a:off x="554412" y="1980268"/>
            <a:ext cx="1313832" cy="5562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0" name="正文"/>
          <p:cNvSpPr txBox="1"/>
          <p:nvPr>
            <p:custDataLst>
              <p:tags r:id="rId16"/>
            </p:custDataLst>
          </p:nvPr>
        </p:nvSpPr>
        <p:spPr>
          <a:xfrm>
            <a:off x="2107604" y="2581335"/>
            <a:ext cx="6448529" cy="5562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元宵节：起源于汉代，已有2000多年的历史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2" name="标题"/>
          <p:cNvSpPr txBox="1"/>
          <p:nvPr>
            <p:custDataLst>
              <p:tags r:id="rId17"/>
            </p:custDataLst>
          </p:nvPr>
        </p:nvSpPr>
        <p:spPr>
          <a:xfrm>
            <a:off x="554412" y="2581335"/>
            <a:ext cx="1313832" cy="5562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4" name="正文"/>
          <p:cNvSpPr txBox="1"/>
          <p:nvPr>
            <p:custDataLst>
              <p:tags r:id="rId18"/>
            </p:custDataLst>
          </p:nvPr>
        </p:nvSpPr>
        <p:spPr>
          <a:xfrm>
            <a:off x="2107604" y="3181928"/>
            <a:ext cx="6448529" cy="5562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清明节：起源于春秋时期，已有2500多年的历史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6" name="标题"/>
          <p:cNvSpPr txBox="1"/>
          <p:nvPr>
            <p:custDataLst>
              <p:tags r:id="rId19"/>
            </p:custDataLst>
          </p:nvPr>
        </p:nvSpPr>
        <p:spPr>
          <a:xfrm>
            <a:off x="554412" y="3181928"/>
            <a:ext cx="1313832" cy="5562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8" name="正文"/>
          <p:cNvSpPr txBox="1"/>
          <p:nvPr>
            <p:custDataLst>
              <p:tags r:id="rId20"/>
            </p:custDataLst>
          </p:nvPr>
        </p:nvSpPr>
        <p:spPr>
          <a:xfrm>
            <a:off x="2107604" y="3782995"/>
            <a:ext cx="6448529" cy="5562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端午节：起源于战国时期，已有2300多年的历史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0" name="标题"/>
          <p:cNvSpPr txBox="1"/>
          <p:nvPr>
            <p:custDataLst>
              <p:tags r:id="rId21"/>
            </p:custDataLst>
          </p:nvPr>
        </p:nvSpPr>
        <p:spPr>
          <a:xfrm>
            <a:off x="554412" y="3782995"/>
            <a:ext cx="1313832" cy="5562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2" name="正文"/>
          <p:cNvSpPr txBox="1"/>
          <p:nvPr>
            <p:custDataLst>
              <p:tags r:id="rId22"/>
            </p:custDataLst>
          </p:nvPr>
        </p:nvSpPr>
        <p:spPr>
          <a:xfrm>
            <a:off x="2107604" y="4383114"/>
            <a:ext cx="6448529" cy="5562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中秋节：起源于唐代，已有1300多年的历史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4" name="标题"/>
          <p:cNvSpPr txBox="1"/>
          <p:nvPr>
            <p:custDataLst>
              <p:tags r:id="rId23"/>
            </p:custDataLst>
          </p:nvPr>
        </p:nvSpPr>
        <p:spPr>
          <a:xfrm>
            <a:off x="554412" y="4383114"/>
            <a:ext cx="1313832" cy="5562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6" name="正文"/>
          <p:cNvSpPr txBox="1"/>
          <p:nvPr>
            <p:custDataLst>
              <p:tags r:id="rId24"/>
            </p:custDataLst>
          </p:nvPr>
        </p:nvSpPr>
        <p:spPr>
          <a:xfrm>
            <a:off x="2107604" y="4983232"/>
            <a:ext cx="6448529" cy="5562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重阳节：起源于东汉时期，已有1800多年的历史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8" name="标题"/>
          <p:cNvSpPr txBox="1"/>
          <p:nvPr>
            <p:custDataLst>
              <p:tags r:id="rId25"/>
            </p:custDataLst>
          </p:nvPr>
        </p:nvSpPr>
        <p:spPr>
          <a:xfrm>
            <a:off x="554412" y="4983232"/>
            <a:ext cx="1313832" cy="5562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传统节日活动方案内容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活动主题</a:t>
            </a:r>
            <a:endParaRPr lang="zh-CN" altLang="en-US"/>
          </a:p>
        </p:txBody>
      </p:sp>
      <p:sp>
        <p:nvSpPr>
          <p:cNvPr id="104910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892077" y="2557434"/>
            <a:ext cx="456528" cy="132771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903983" y="4037171"/>
            <a:ext cx="434259" cy="11923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4"/>
          <p:cNvSpPr/>
          <p:nvPr>
            <p:custDataLst>
              <p:tags r:id="rId4"/>
            </p:custDataLst>
          </p:nvPr>
        </p:nvSpPr>
        <p:spPr>
          <a:xfrm>
            <a:off x="524405" y="2991306"/>
            <a:ext cx="1192319" cy="17993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5"/>
          <p:cNvSpPr/>
          <p:nvPr>
            <p:custDataLst>
              <p:tags r:id="rId5"/>
            </p:custDataLst>
          </p:nvPr>
        </p:nvSpPr>
        <p:spPr>
          <a:xfrm flipV="1">
            <a:off x="456300" y="2649828"/>
            <a:ext cx="1327719" cy="63824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24405" y="3327068"/>
            <a:ext cx="1192319" cy="116569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5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春节：团圆、喜庆、和谐</a:t>
            </a:r>
            <a:endParaRPr lang="zh-CN" altLang="en-US" sz="15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3624852" y="2556957"/>
            <a:ext cx="456528" cy="132861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3635805" y="4037171"/>
            <a:ext cx="434259" cy="11923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8"/>
          <p:cNvSpPr/>
          <p:nvPr>
            <p:custDataLst>
              <p:tags r:id="rId9"/>
            </p:custDataLst>
          </p:nvPr>
        </p:nvSpPr>
        <p:spPr>
          <a:xfrm>
            <a:off x="3257180" y="2991306"/>
            <a:ext cx="1192319" cy="17993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9"/>
          <p:cNvSpPr/>
          <p:nvPr>
            <p:custDataLst>
              <p:tags r:id="rId10"/>
            </p:custDataLst>
          </p:nvPr>
        </p:nvSpPr>
        <p:spPr>
          <a:xfrm flipV="1">
            <a:off x="3188598" y="2649828"/>
            <a:ext cx="1328610" cy="63824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3256704" y="3321829"/>
            <a:ext cx="1192764" cy="11753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5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清明节：祭祖、踏青、感恩</a:t>
            </a:r>
            <a:endParaRPr lang="zh-CN" altLang="en-US" sz="15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4990763" y="2577436"/>
            <a:ext cx="456528" cy="132771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5002193" y="4056221"/>
            <a:ext cx="434259" cy="119276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25"/>
          <p:cNvSpPr/>
          <p:nvPr>
            <p:custDataLst>
              <p:tags r:id="rId14"/>
            </p:custDataLst>
          </p:nvPr>
        </p:nvSpPr>
        <p:spPr>
          <a:xfrm>
            <a:off x="4622614" y="3010832"/>
            <a:ext cx="1192764" cy="17989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26"/>
          <p:cNvSpPr/>
          <p:nvPr>
            <p:custDataLst>
              <p:tags r:id="rId15"/>
            </p:custDataLst>
          </p:nvPr>
        </p:nvSpPr>
        <p:spPr>
          <a:xfrm flipV="1">
            <a:off x="4554986" y="2669831"/>
            <a:ext cx="1327719" cy="63824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4623091" y="3341356"/>
            <a:ext cx="1192319" cy="11753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5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端午节：赛龙舟、吃粽子、纪念屈原</a:t>
            </a:r>
            <a:endParaRPr lang="zh-CN" altLang="en-US" sz="15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2269894" y="4043838"/>
            <a:ext cx="434259" cy="11923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2257988" y="2564101"/>
            <a:ext cx="456528" cy="132771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1"/>
          <p:cNvSpPr/>
          <p:nvPr>
            <p:custDataLst>
              <p:tags r:id="rId19"/>
            </p:custDataLst>
          </p:nvPr>
        </p:nvSpPr>
        <p:spPr>
          <a:xfrm>
            <a:off x="1890792" y="2997497"/>
            <a:ext cx="1192319" cy="17993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2"/>
          <p:cNvSpPr/>
          <p:nvPr>
            <p:custDataLst>
              <p:tags r:id="rId20"/>
            </p:custDataLst>
          </p:nvPr>
        </p:nvSpPr>
        <p:spPr>
          <a:xfrm flipV="1">
            <a:off x="1822687" y="2656495"/>
            <a:ext cx="1327719" cy="63869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1890792" y="3324210"/>
            <a:ext cx="1192319" cy="118294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5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元宵节：团圆、喜庆、和谐</a:t>
            </a:r>
            <a:endParaRPr lang="zh-CN" altLang="en-US" sz="15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6356674" y="2577436"/>
            <a:ext cx="456528" cy="132771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6368104" y="4056221"/>
            <a:ext cx="434259" cy="119276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5"/>
          <p:cNvSpPr/>
          <p:nvPr>
            <p:custDataLst>
              <p:tags r:id="rId24"/>
            </p:custDataLst>
          </p:nvPr>
        </p:nvSpPr>
        <p:spPr>
          <a:xfrm>
            <a:off x="5989002" y="3010832"/>
            <a:ext cx="1192764" cy="17989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26"/>
          <p:cNvSpPr/>
          <p:nvPr>
            <p:custDataLst>
              <p:tags r:id="rId25"/>
            </p:custDataLst>
          </p:nvPr>
        </p:nvSpPr>
        <p:spPr>
          <a:xfrm flipV="1">
            <a:off x="5920897" y="2669831"/>
            <a:ext cx="1327719" cy="63824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5989002" y="3335641"/>
            <a:ext cx="1192319" cy="11867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5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中秋节：赏月、团圆、感恩</a:t>
            </a:r>
            <a:endParaRPr lang="zh-CN" altLang="en-US" sz="15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7790690" y="2577436"/>
            <a:ext cx="456528" cy="132771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7802597" y="4056221"/>
            <a:ext cx="434259" cy="119276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5"/>
          <p:cNvSpPr/>
          <p:nvPr>
            <p:custDataLst>
              <p:tags r:id="rId29"/>
            </p:custDataLst>
          </p:nvPr>
        </p:nvSpPr>
        <p:spPr>
          <a:xfrm>
            <a:off x="7423018" y="3010832"/>
            <a:ext cx="1192764" cy="17989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26"/>
          <p:cNvSpPr/>
          <p:nvPr>
            <p:custDataLst>
              <p:tags r:id="rId30"/>
            </p:custDataLst>
          </p:nvPr>
        </p:nvSpPr>
        <p:spPr>
          <a:xfrm flipV="1">
            <a:off x="7355389" y="2669831"/>
            <a:ext cx="1327719" cy="63824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7423495" y="3339927"/>
            <a:ext cx="1192319" cy="11780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5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重阳节：登高、赏菊、敬老</a:t>
            </a:r>
            <a:endParaRPr lang="zh-CN" altLang="en-US" sz="15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活动时间</a:t>
            </a:r>
            <a:endParaRPr lang="zh-CN" altLang="en-US"/>
          </a:p>
        </p:txBody>
      </p:sp>
      <p:sp>
        <p:nvSpPr>
          <p:cNvPr id="1049198" name="矩形: 圆角 2"/>
          <p:cNvSpPr/>
          <p:nvPr>
            <p:custDataLst>
              <p:tags r:id="rId2"/>
            </p:custDataLst>
          </p:nvPr>
        </p:nvSpPr>
        <p:spPr>
          <a:xfrm>
            <a:off x="456300" y="1975217"/>
            <a:ext cx="3795255" cy="1037375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00" name="Freeform 6"/>
          <p:cNvSpPr/>
          <p:nvPr>
            <p:custDataLst>
              <p:tags r:id="rId3"/>
            </p:custDataLst>
          </p:nvPr>
        </p:nvSpPr>
        <p:spPr bwMode="auto">
          <a:xfrm>
            <a:off x="456300" y="2049234"/>
            <a:ext cx="767637" cy="889975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正文"/>
          <p:cNvSpPr txBox="1"/>
          <p:nvPr>
            <p:custDataLst>
              <p:tags r:id="rId4"/>
            </p:custDataLst>
          </p:nvPr>
        </p:nvSpPr>
        <p:spPr>
          <a:xfrm>
            <a:off x="1238495" y="1982858"/>
            <a:ext cx="2772960" cy="10221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春节：农历正月初一至正月十五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4" name="矩形: 圆角 61"/>
          <p:cNvSpPr/>
          <p:nvPr>
            <p:custDataLst>
              <p:tags r:id="rId5"/>
            </p:custDataLst>
          </p:nvPr>
        </p:nvSpPr>
        <p:spPr>
          <a:xfrm>
            <a:off x="4887785" y="1975217"/>
            <a:ext cx="3795255" cy="1037375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06" name="Freeform 6"/>
          <p:cNvSpPr/>
          <p:nvPr>
            <p:custDataLst>
              <p:tags r:id="rId6"/>
            </p:custDataLst>
          </p:nvPr>
        </p:nvSpPr>
        <p:spPr bwMode="auto">
          <a:xfrm>
            <a:off x="4887785" y="2049234"/>
            <a:ext cx="767637" cy="889975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8" name="正文"/>
          <p:cNvSpPr txBox="1"/>
          <p:nvPr>
            <p:custDataLst>
              <p:tags r:id="rId7"/>
            </p:custDataLst>
          </p:nvPr>
        </p:nvSpPr>
        <p:spPr>
          <a:xfrm>
            <a:off x="5669981" y="1982858"/>
            <a:ext cx="2772960" cy="10221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元宵节：农历正月十五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0" name="矩形: 圆角 99"/>
          <p:cNvSpPr/>
          <p:nvPr>
            <p:custDataLst>
              <p:tags r:id="rId8"/>
            </p:custDataLst>
          </p:nvPr>
        </p:nvSpPr>
        <p:spPr>
          <a:xfrm>
            <a:off x="456300" y="3241151"/>
            <a:ext cx="3795255" cy="1037375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12" name="Freeform 6"/>
          <p:cNvSpPr/>
          <p:nvPr>
            <p:custDataLst>
              <p:tags r:id="rId9"/>
            </p:custDataLst>
          </p:nvPr>
        </p:nvSpPr>
        <p:spPr bwMode="auto">
          <a:xfrm>
            <a:off x="456300" y="3314691"/>
            <a:ext cx="767637" cy="889975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4" name="正文"/>
          <p:cNvSpPr txBox="1"/>
          <p:nvPr>
            <p:custDataLst>
              <p:tags r:id="rId10"/>
            </p:custDataLst>
          </p:nvPr>
        </p:nvSpPr>
        <p:spPr>
          <a:xfrm>
            <a:off x="1238495" y="3248792"/>
            <a:ext cx="2772960" cy="10221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清明节：公历4月4日或5日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6" name="矩形: 圆角 95"/>
          <p:cNvSpPr/>
          <p:nvPr>
            <p:custDataLst>
              <p:tags r:id="rId11"/>
            </p:custDataLst>
          </p:nvPr>
        </p:nvSpPr>
        <p:spPr>
          <a:xfrm>
            <a:off x="4887785" y="3241151"/>
            <a:ext cx="3795255" cy="1037375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18" name="Freeform 6"/>
          <p:cNvSpPr/>
          <p:nvPr>
            <p:custDataLst>
              <p:tags r:id="rId12"/>
            </p:custDataLst>
          </p:nvPr>
        </p:nvSpPr>
        <p:spPr bwMode="auto">
          <a:xfrm>
            <a:off x="4887785" y="3314691"/>
            <a:ext cx="767637" cy="889975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0" name="正文"/>
          <p:cNvSpPr txBox="1"/>
          <p:nvPr>
            <p:custDataLst>
              <p:tags r:id="rId13"/>
            </p:custDataLst>
          </p:nvPr>
        </p:nvSpPr>
        <p:spPr>
          <a:xfrm>
            <a:off x="5669981" y="3248792"/>
            <a:ext cx="2772960" cy="10221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端午节：农历五月初五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2" name="矩形: 圆角 110"/>
          <p:cNvSpPr/>
          <p:nvPr>
            <p:custDataLst>
              <p:tags r:id="rId14"/>
            </p:custDataLst>
          </p:nvPr>
        </p:nvSpPr>
        <p:spPr>
          <a:xfrm>
            <a:off x="456300" y="4507085"/>
            <a:ext cx="3795255" cy="1037375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24" name="Freeform 6"/>
          <p:cNvSpPr/>
          <p:nvPr>
            <p:custDataLst>
              <p:tags r:id="rId15"/>
            </p:custDataLst>
          </p:nvPr>
        </p:nvSpPr>
        <p:spPr bwMode="auto">
          <a:xfrm>
            <a:off x="456300" y="4580625"/>
            <a:ext cx="767637" cy="889975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6" name="正文"/>
          <p:cNvSpPr txBox="1"/>
          <p:nvPr>
            <p:custDataLst>
              <p:tags r:id="rId16"/>
            </p:custDataLst>
          </p:nvPr>
        </p:nvSpPr>
        <p:spPr>
          <a:xfrm>
            <a:off x="1238495" y="4514726"/>
            <a:ext cx="2772960" cy="10221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中秋节：农历八月十五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8" name="矩形: 圆角 106"/>
          <p:cNvSpPr/>
          <p:nvPr>
            <p:custDataLst>
              <p:tags r:id="rId17"/>
            </p:custDataLst>
          </p:nvPr>
        </p:nvSpPr>
        <p:spPr>
          <a:xfrm>
            <a:off x="4887785" y="4507085"/>
            <a:ext cx="3795255" cy="1037375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30" name="Freeform 6"/>
          <p:cNvSpPr/>
          <p:nvPr>
            <p:custDataLst>
              <p:tags r:id="rId18"/>
            </p:custDataLst>
          </p:nvPr>
        </p:nvSpPr>
        <p:spPr bwMode="auto">
          <a:xfrm>
            <a:off x="4887785" y="4580625"/>
            <a:ext cx="767637" cy="889975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2" name="正文"/>
          <p:cNvSpPr txBox="1"/>
          <p:nvPr>
            <p:custDataLst>
              <p:tags r:id="rId19"/>
            </p:custDataLst>
          </p:nvPr>
        </p:nvSpPr>
        <p:spPr>
          <a:xfrm>
            <a:off x="5669981" y="4514726"/>
            <a:ext cx="2772960" cy="10221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重阳节：农历九月初九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活动地点</a:t>
            </a:r>
            <a:endParaRPr lang="zh-CN" altLang="en-US"/>
          </a:p>
        </p:txBody>
      </p:sp>
      <p:sp>
        <p:nvSpPr>
          <p:cNvPr id="1049268" name="矩形 38"/>
          <p:cNvSpPr/>
          <p:nvPr>
            <p:custDataLst>
              <p:tags r:id="rId2"/>
            </p:custDataLst>
          </p:nvPr>
        </p:nvSpPr>
        <p:spPr>
          <a:xfrm rot="204112">
            <a:off x="1145482" y="1975050"/>
            <a:ext cx="3036997" cy="15851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39"/>
          <p:cNvSpPr/>
          <p:nvPr>
            <p:custDataLst>
              <p:tags r:id="rId3"/>
            </p:custDataLst>
          </p:nvPr>
        </p:nvSpPr>
        <p:spPr>
          <a:xfrm>
            <a:off x="1148991" y="1975551"/>
            <a:ext cx="3036997" cy="15851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TextBox 2"/>
          <p:cNvSpPr txBox="1"/>
          <p:nvPr>
            <p:custDataLst>
              <p:tags r:id="rId4"/>
            </p:custDataLst>
          </p:nvPr>
        </p:nvSpPr>
        <p:spPr>
          <a:xfrm>
            <a:off x="1324955" y="2099377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3818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5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公园：适合举办户外活动，如元宵节赏灯、中秋节赏月等</a:t>
            </a:r>
            <a:endParaRPr lang="zh-CN" altLang="en-US" sz="5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74" name="矩形 100"/>
          <p:cNvSpPr/>
          <p:nvPr>
            <p:custDataLst>
              <p:tags r:id="rId5"/>
            </p:custDataLst>
          </p:nvPr>
        </p:nvSpPr>
        <p:spPr>
          <a:xfrm rot="204112">
            <a:off x="4953009" y="1975050"/>
            <a:ext cx="3036997" cy="15851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01"/>
          <p:cNvSpPr/>
          <p:nvPr>
            <p:custDataLst>
              <p:tags r:id="rId6"/>
            </p:custDataLst>
          </p:nvPr>
        </p:nvSpPr>
        <p:spPr>
          <a:xfrm>
            <a:off x="4957020" y="1975551"/>
            <a:ext cx="3036997" cy="15851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TextBox 2"/>
          <p:cNvSpPr txBox="1"/>
          <p:nvPr>
            <p:custDataLst>
              <p:tags r:id="rId7"/>
            </p:custDataLst>
          </p:nvPr>
        </p:nvSpPr>
        <p:spPr>
          <a:xfrm>
            <a:off x="5133484" y="2099377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3818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5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社区：适合举办社区活动，如端午节包粽子、重阳节登高等</a:t>
            </a:r>
            <a:endParaRPr lang="zh-CN" altLang="en-US" sz="5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80" name="矩形 122"/>
          <p:cNvSpPr/>
          <p:nvPr>
            <p:custDataLst>
              <p:tags r:id="rId8"/>
            </p:custDataLst>
          </p:nvPr>
        </p:nvSpPr>
        <p:spPr>
          <a:xfrm rot="204112">
            <a:off x="1145482" y="3958773"/>
            <a:ext cx="3036997" cy="15851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123"/>
          <p:cNvSpPr/>
          <p:nvPr>
            <p:custDataLst>
              <p:tags r:id="rId9"/>
            </p:custDataLst>
          </p:nvPr>
        </p:nvSpPr>
        <p:spPr>
          <a:xfrm>
            <a:off x="1148991" y="3959275"/>
            <a:ext cx="3036997" cy="15851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TextBox 2"/>
          <p:cNvSpPr txBox="1"/>
          <p:nvPr>
            <p:custDataLst>
              <p:tags r:id="rId10"/>
            </p:custDataLst>
          </p:nvPr>
        </p:nvSpPr>
        <p:spPr>
          <a:xfrm>
            <a:off x="1324453" y="4083101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5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学校：适合举办校园活动，如春节剪纸、清明节扫墓等</a:t>
            </a:r>
            <a:endParaRPr lang="zh-CN" altLang="en-US" sz="195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86" name="矩形 89"/>
          <p:cNvSpPr/>
          <p:nvPr>
            <p:custDataLst>
              <p:tags r:id="rId11"/>
            </p:custDataLst>
          </p:nvPr>
        </p:nvSpPr>
        <p:spPr>
          <a:xfrm rot="204112">
            <a:off x="4953009" y="3958773"/>
            <a:ext cx="3036997" cy="15851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90"/>
          <p:cNvSpPr/>
          <p:nvPr>
            <p:custDataLst>
              <p:tags r:id="rId12"/>
            </p:custDataLst>
          </p:nvPr>
        </p:nvSpPr>
        <p:spPr>
          <a:xfrm>
            <a:off x="4957020" y="3959275"/>
            <a:ext cx="3036997" cy="15851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TextBox 2"/>
          <p:cNvSpPr txBox="1"/>
          <p:nvPr>
            <p:custDataLst>
              <p:tags r:id="rId13"/>
            </p:custDataLst>
          </p:nvPr>
        </p:nvSpPr>
        <p:spPr>
          <a:xfrm>
            <a:off x="5132482" y="4083101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3818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5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博物馆：适合举办文化体验活动，如端午节赛龙舟、中秋节赏月等</a:t>
            </a:r>
            <a:endParaRPr lang="zh-CN" altLang="en-US" sz="5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活动对象</a:t>
            </a:r>
            <a:endParaRPr lang="zh-CN" altLang="en-US"/>
          </a:p>
        </p:txBody>
      </p:sp>
      <p:sp>
        <p:nvSpPr>
          <p:cNvPr id="1049326" name="矩形 38"/>
          <p:cNvSpPr/>
          <p:nvPr>
            <p:custDataLst>
              <p:tags r:id="rId2"/>
            </p:custDataLst>
          </p:nvPr>
        </p:nvSpPr>
        <p:spPr>
          <a:xfrm rot="204112">
            <a:off x="1145482" y="1975050"/>
            <a:ext cx="3036997" cy="15851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39"/>
          <p:cNvSpPr/>
          <p:nvPr>
            <p:custDataLst>
              <p:tags r:id="rId3"/>
            </p:custDataLst>
          </p:nvPr>
        </p:nvSpPr>
        <p:spPr>
          <a:xfrm>
            <a:off x="1148991" y="1975551"/>
            <a:ext cx="3036997" cy="15851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TextBox 2"/>
          <p:cNvSpPr txBox="1"/>
          <p:nvPr>
            <p:custDataLst>
              <p:tags r:id="rId4"/>
            </p:custDataLst>
          </p:nvPr>
        </p:nvSpPr>
        <p:spPr>
          <a:xfrm>
            <a:off x="1324955" y="2099377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878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714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家庭：适合全家参与的活动，如包饺子、放鞭炮等</a:t>
            </a:r>
            <a:endParaRPr lang="zh-CN" altLang="en-US" sz="4714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2" name="矩形 100"/>
          <p:cNvSpPr/>
          <p:nvPr>
            <p:custDataLst>
              <p:tags r:id="rId5"/>
            </p:custDataLst>
          </p:nvPr>
        </p:nvSpPr>
        <p:spPr>
          <a:xfrm rot="204112">
            <a:off x="4953009" y="1975050"/>
            <a:ext cx="3036997" cy="15851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101"/>
          <p:cNvSpPr/>
          <p:nvPr>
            <p:custDataLst>
              <p:tags r:id="rId6"/>
            </p:custDataLst>
          </p:nvPr>
        </p:nvSpPr>
        <p:spPr>
          <a:xfrm>
            <a:off x="4957020" y="1975551"/>
            <a:ext cx="3036997" cy="15851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TextBox 2"/>
          <p:cNvSpPr txBox="1"/>
          <p:nvPr>
            <p:custDataLst>
              <p:tags r:id="rId7"/>
            </p:custDataLst>
          </p:nvPr>
        </p:nvSpPr>
        <p:spPr>
          <a:xfrm>
            <a:off x="5133484" y="2099377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878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714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朋友：适合朋友聚会的活动，如猜灯谜、放风筝等</a:t>
            </a:r>
            <a:endParaRPr lang="zh-CN" altLang="en-US" sz="4714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8" name="矩形 122"/>
          <p:cNvSpPr/>
          <p:nvPr>
            <p:custDataLst>
              <p:tags r:id="rId8"/>
            </p:custDataLst>
          </p:nvPr>
        </p:nvSpPr>
        <p:spPr>
          <a:xfrm rot="204112">
            <a:off x="1145482" y="3958773"/>
            <a:ext cx="3036997" cy="15851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23"/>
          <p:cNvSpPr/>
          <p:nvPr>
            <p:custDataLst>
              <p:tags r:id="rId9"/>
            </p:custDataLst>
          </p:nvPr>
        </p:nvSpPr>
        <p:spPr>
          <a:xfrm>
            <a:off x="1148991" y="3959275"/>
            <a:ext cx="3036997" cy="15851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TextBox 2"/>
          <p:cNvSpPr txBox="1"/>
          <p:nvPr>
            <p:custDataLst>
              <p:tags r:id="rId10"/>
            </p:custDataLst>
          </p:nvPr>
        </p:nvSpPr>
        <p:spPr>
          <a:xfrm>
            <a:off x="1324453" y="4083101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878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714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情侣：适合情侣参与的活动，如七夕节、情人节等</a:t>
            </a:r>
            <a:endParaRPr lang="zh-CN" altLang="en-US" sz="4714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4" name="矩形 89"/>
          <p:cNvSpPr/>
          <p:nvPr>
            <p:custDataLst>
              <p:tags r:id="rId11"/>
            </p:custDataLst>
          </p:nvPr>
        </p:nvSpPr>
        <p:spPr>
          <a:xfrm rot="204112">
            <a:off x="4953009" y="3958773"/>
            <a:ext cx="3036997" cy="15851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90"/>
          <p:cNvSpPr/>
          <p:nvPr>
            <p:custDataLst>
              <p:tags r:id="rId12"/>
            </p:custDataLst>
          </p:nvPr>
        </p:nvSpPr>
        <p:spPr>
          <a:xfrm>
            <a:off x="4957020" y="3959275"/>
            <a:ext cx="3036997" cy="15851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TextBox 2"/>
          <p:cNvSpPr txBox="1"/>
          <p:nvPr>
            <p:custDataLst>
              <p:tags r:id="rId13"/>
            </p:custDataLst>
          </p:nvPr>
        </p:nvSpPr>
        <p:spPr>
          <a:xfrm>
            <a:off x="5132482" y="4083101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69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325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社区：适合社区参与的活动，如春节、中秋节等</a:t>
            </a:r>
            <a:endParaRPr lang="zh-CN" altLang="en-US" sz="2325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活动内容</a:t>
            </a:r>
            <a:endParaRPr lang="zh-CN" altLang="en-US"/>
          </a:p>
        </p:txBody>
      </p:sp>
      <p:sp>
        <p:nvSpPr>
          <p:cNvPr id="1049384" name="任意多边形 3"/>
          <p:cNvSpPr/>
          <p:nvPr>
            <p:custDataLst>
              <p:tags r:id="rId2"/>
            </p:custDataLst>
          </p:nvPr>
        </p:nvSpPr>
        <p:spPr>
          <a:xfrm>
            <a:off x="576758" y="2809026"/>
            <a:ext cx="7801075" cy="134813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6" name="圆角矩形 4"/>
          <p:cNvSpPr/>
          <p:nvPr>
            <p:custDataLst>
              <p:tags r:id="rId3"/>
            </p:custDataLst>
          </p:nvPr>
        </p:nvSpPr>
        <p:spPr>
          <a:xfrm>
            <a:off x="1019218" y="2754780"/>
            <a:ext cx="1120773" cy="3108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6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388" name="椭圆 5"/>
          <p:cNvSpPr/>
          <p:nvPr>
            <p:custDataLst>
              <p:tags r:id="rId4"/>
            </p:custDataLst>
          </p:nvPr>
        </p:nvSpPr>
        <p:spPr>
          <a:xfrm>
            <a:off x="1502245" y="3373658"/>
            <a:ext cx="153776" cy="153776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5"/>
            </p:custDataLst>
          </p:nvPr>
        </p:nvSpPr>
        <p:spPr>
          <a:xfrm>
            <a:off x="776761" y="1975050"/>
            <a:ext cx="1604744" cy="68067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节日背景介绍：介绍传统节日的起源、历史、习俗等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20"/>
          <p:cNvSpPr/>
          <p:nvPr>
            <p:custDataLst>
              <p:tags r:id="rId6"/>
            </p:custDataLst>
          </p:nvPr>
        </p:nvSpPr>
        <p:spPr>
          <a:xfrm>
            <a:off x="2744719" y="3340167"/>
            <a:ext cx="1120773" cy="3108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975" b="1">
                <a:latin typeface="+mj-ea"/>
                <a:ea typeface="+mj-ea"/>
                <a:sym typeface="+mn-ea"/>
              </a:rPr>
              <a:t>添加标题</a:t>
            </a:r>
            <a:endParaRPr lang="zh-CN" altLang="en-US" sz="975" b="1">
              <a:latin typeface="+mj-ea"/>
              <a:ea typeface="+mj-ea"/>
              <a:sym typeface="+mn-ea"/>
            </a:endParaRPr>
          </a:p>
        </p:txBody>
      </p:sp>
      <p:sp>
        <p:nvSpPr>
          <p:cNvPr id="104939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227274" y="3968480"/>
            <a:ext cx="155191" cy="155191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8"/>
            </p:custDataLst>
          </p:nvPr>
        </p:nvSpPr>
        <p:spPr>
          <a:xfrm>
            <a:off x="2502262" y="2552418"/>
            <a:ext cx="1604744" cy="68067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活动目的：明确活动的目的，如弘扬传统文化、增进家庭感情等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6"/>
          <p:cNvSpPr/>
          <p:nvPr>
            <p:custDataLst>
              <p:tags r:id="rId9"/>
            </p:custDataLst>
          </p:nvPr>
        </p:nvSpPr>
        <p:spPr>
          <a:xfrm>
            <a:off x="4547580" y="3416583"/>
            <a:ext cx="1120773" cy="3108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975" b="1">
                <a:latin typeface="+mj-ea"/>
                <a:ea typeface="+mj-ea"/>
                <a:sym typeface="+mn-ea"/>
              </a:rPr>
              <a:t>添加标题</a:t>
            </a:r>
            <a:endParaRPr lang="zh-CN" altLang="en-US" sz="975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5030135" y="4044896"/>
            <a:ext cx="155191" cy="155191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11"/>
            </p:custDataLst>
          </p:nvPr>
        </p:nvSpPr>
        <p:spPr>
          <a:xfrm>
            <a:off x="4305123" y="2639683"/>
            <a:ext cx="1604744" cy="68067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活动时间：确定活动的时间，如节日当天或节日前后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8"/>
          <p:cNvSpPr/>
          <p:nvPr>
            <p:custDataLst>
              <p:tags r:id="rId12"/>
            </p:custDataLst>
          </p:nvPr>
        </p:nvSpPr>
        <p:spPr>
          <a:xfrm>
            <a:off x="6322138" y="2978368"/>
            <a:ext cx="1120773" cy="3108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975" b="1">
                <a:latin typeface="+mj-ea"/>
                <a:ea typeface="+mj-ea"/>
                <a:sym typeface="+mn-ea"/>
              </a:rPr>
              <a:t>添加标题</a:t>
            </a:r>
            <a:endParaRPr lang="zh-CN" altLang="en-US" sz="975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6804694" y="3606681"/>
            <a:ext cx="155191" cy="155191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14"/>
            </p:custDataLst>
          </p:nvPr>
        </p:nvSpPr>
        <p:spPr>
          <a:xfrm>
            <a:off x="6079681" y="2171751"/>
            <a:ext cx="1604744" cy="68067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活动宣传：通过各种渠道宣传活动，如海报、网络、口头宣传等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椭圆 28"/>
          <p:cNvSpPr/>
          <p:nvPr>
            <p:custDataLst>
              <p:tags r:id="rId15"/>
            </p:custDataLst>
          </p:nvPr>
        </p:nvSpPr>
        <p:spPr>
          <a:xfrm>
            <a:off x="2297541" y="3725079"/>
            <a:ext cx="155191" cy="155191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12" name="圆角矩形 29"/>
          <p:cNvSpPr/>
          <p:nvPr>
            <p:custDataLst>
              <p:tags r:id="rId16"/>
            </p:custDataLst>
          </p:nvPr>
        </p:nvSpPr>
        <p:spPr>
          <a:xfrm>
            <a:off x="1814514" y="4268013"/>
            <a:ext cx="1120773" cy="3108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6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17"/>
            </p:custDataLst>
          </p:nvPr>
        </p:nvSpPr>
        <p:spPr>
          <a:xfrm>
            <a:off x="1572529" y="4660473"/>
            <a:ext cx="1604744" cy="620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活动主题：确定活动的主题，如春节、中秋节、端午节等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4128705" y="4075085"/>
            <a:ext cx="155191" cy="155191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18" name="圆角矩形 14"/>
          <p:cNvSpPr/>
          <p:nvPr>
            <p:custDataLst>
              <p:tags r:id="rId19"/>
            </p:custDataLst>
          </p:nvPr>
        </p:nvSpPr>
        <p:spPr>
          <a:xfrm>
            <a:off x="3646149" y="4627453"/>
            <a:ext cx="1120773" cy="3108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975" b="1">
                <a:latin typeface="+mj-ea"/>
                <a:ea typeface="+mj-ea"/>
                <a:sym typeface="+mn-ea"/>
              </a:rPr>
              <a:t>添加标题</a:t>
            </a:r>
            <a:endParaRPr lang="zh-CN" altLang="en-US" sz="975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20"/>
            </p:custDataLst>
          </p:nvPr>
        </p:nvSpPr>
        <p:spPr>
          <a:xfrm>
            <a:off x="3403692" y="5018026"/>
            <a:ext cx="1604744" cy="5268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活动形式：确定活动的形式，如游园、猜谜、做手工等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5931565" y="3896308"/>
            <a:ext cx="155191" cy="155191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24" name="圆角矩形 33"/>
          <p:cNvSpPr/>
          <p:nvPr>
            <p:custDataLst>
              <p:tags r:id="rId22"/>
            </p:custDataLst>
          </p:nvPr>
        </p:nvSpPr>
        <p:spPr>
          <a:xfrm>
            <a:off x="5449010" y="4425091"/>
            <a:ext cx="1120773" cy="3108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975" b="1">
                <a:latin typeface="+mj-ea"/>
                <a:ea typeface="+mj-ea"/>
                <a:sym typeface="+mn-ea"/>
              </a:rPr>
              <a:t>添加标题</a:t>
            </a:r>
            <a:endParaRPr lang="zh-CN" altLang="en-US" sz="975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23"/>
            </p:custDataLst>
          </p:nvPr>
        </p:nvSpPr>
        <p:spPr>
          <a:xfrm>
            <a:off x="5206553" y="4826513"/>
            <a:ext cx="1604744" cy="620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活动地点：确定活动的地点，如社区、公园、学校等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7683010" y="3181202"/>
            <a:ext cx="155191" cy="155191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30" name="圆角矩形 11"/>
          <p:cNvSpPr/>
          <p:nvPr>
            <p:custDataLst>
              <p:tags r:id="rId25"/>
            </p:custDataLst>
          </p:nvPr>
        </p:nvSpPr>
        <p:spPr>
          <a:xfrm>
            <a:off x="7199983" y="3733570"/>
            <a:ext cx="1120773" cy="3108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975" b="1">
                <a:latin typeface="+mj-ea"/>
                <a:ea typeface="+mj-ea"/>
                <a:sym typeface="+mn-ea"/>
              </a:rPr>
              <a:t>添加标题</a:t>
            </a:r>
            <a:endParaRPr lang="zh-CN" altLang="en-US" sz="975" b="1">
              <a:latin typeface="+mj-ea"/>
              <a:ea typeface="+mj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26"/>
            </p:custDataLst>
          </p:nvPr>
        </p:nvSpPr>
        <p:spPr>
          <a:xfrm>
            <a:off x="6957998" y="4120841"/>
            <a:ext cx="1604744" cy="620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活动总结：活动结束后进行总结，收集参与者的反馈和建议，为下次活动提供参考。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传统节日活动组织与实施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https://d.book118.com/578133057072006035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custom202303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SLIDE_CONTENT_AREA" val="{&quot;left&quot;:&quot;40.5&quot;,&quot;top&quot;:&quot;36.55&quot;,&quot;width&quot;:&quot;288.75&quot;,&quot;height&quot;:&quot;475.2&quot;}"/>
  <p:tag name="KSO_WM_SLIDE_ID" val="custom2023030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1_2"/>
  <p:tag name="KSO_WM_UNIT_INDEX" val="1_1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1_1"/>
  <p:tag name="KSO_WM_UNIT_INDEX" val="1_1_1"/>
  <p:tag name="KSO_WM_UNIT_LAYERLEVEL" val="1_1_1"/>
  <p:tag name="KSO_WM_UNIT_PRESET_TEXT" val="壹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2_2"/>
  <p:tag name="KSO_WM_UNIT_INDEX" val="1_2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2_1"/>
  <p:tag name="KSO_WM_UNIT_INDEX" val="1_2_1"/>
  <p:tag name="KSO_WM_UNIT_LAYERLEVEL" val="1_1_1"/>
  <p:tag name="KSO_WM_UNIT_PRESET_TEXT" val="贰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3_2"/>
  <p:tag name="KSO_WM_UNIT_INDEX" val="1_3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3_1"/>
  <p:tag name="KSO_WM_UNIT_INDEX" val="1_3_1"/>
  <p:tag name="KSO_WM_UNIT_LAYERLEVEL" val="1_1_1"/>
  <p:tag name="KSO_WM_UNIT_PRESET_TEXT" val="叁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4_2"/>
  <p:tag name="KSO_WM_UNIT_INDEX" val="1_4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4_1"/>
  <p:tag name="KSO_WM_UNIT_INDEX" val="1_4_1"/>
  <p:tag name="KSO_WM_UNIT_LAYERLEVEL" val="1_1_1"/>
  <p:tag name="KSO_WM_UNIT_PRESET_TEXT" val="肆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5_2"/>
  <p:tag name="KSO_WM_UNIT_INDEX" val="1_5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5_1"/>
  <p:tag name="KSO_WM_UNIT_INDEX" val="1_5_1"/>
  <p:tag name="KSO_WM_UNIT_LAYERLEVEL" val="1_1_1"/>
  <p:tag name="KSO_WM_UNIT_PRESET_TEXT" val="伍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1_1"/>
  <p:tag name="KSO_WM_UNIT_INDEX" val="1_1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2_1"/>
  <p:tag name="KSO_WM_UNIT_INDEX" val="1_2_1"/>
  <p:tag name="KSO_WM_UNIT_LAYERLEVEL" val="1_1_1"/>
  <p:tag name="KSO_WM_UNIT_LINE_FORE_SCHEMECOLOR_INDEX" val="8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3_1"/>
  <p:tag name="KSO_WM_UNIT_INDEX" val="1_3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4_1"/>
  <p:tag name="KSO_WM_UNIT_INDEX" val="1_4_1"/>
  <p:tag name="KSO_WM_UNIT_LAYERLEVEL" val="1_1_1"/>
  <p:tag name="KSO_WM_UNIT_LINE_FORE_SCHEMECOLOR_INDEX" val="8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5_1"/>
  <p:tag name="KSO_WM_UNIT_INDEX" val="1_5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6_1"/>
  <p:tag name="KSO_WM_UNIT_INDEX" val="1_6_1"/>
  <p:tag name="KSO_WM_UNIT_LAYERLEVEL" val="1_1_1"/>
  <p:tag name="KSO_WM_UNIT_LINE_FORE_SCHEMECOLOR_INDEX" val="8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6_2"/>
  <p:tag name="KSO_WM_UNIT_INDEX" val="1_6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5_2"/>
  <p:tag name="KSO_WM_UNIT_INDEX" val="1_5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5_1"/>
  <p:tag name="KSO_WM_UNIT_INDEX" val="1_5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6_1"/>
  <p:tag name="KSO_WM_UNIT_INDEX" val="1_6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TYPE" val="m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  <p:tag name="KSO_WM_UNIT_VALUE" val="14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14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6">
      <a:dk1>
        <a:sysClr val="windowText" lastClr="000000"/>
      </a:dk1>
      <a:lt1>
        <a:sysClr val="window" lastClr="FFFFFF"/>
      </a:lt1>
      <a:dk2>
        <a:srgbClr val="333333"/>
      </a:dk2>
      <a:lt2>
        <a:srgbClr val="E5E8E6"/>
      </a:lt2>
      <a:accent1>
        <a:srgbClr val="7D9085"/>
      </a:accent1>
      <a:accent2>
        <a:srgbClr val="8B8D85"/>
      </a:accent2>
      <a:accent3>
        <a:srgbClr val="998B84"/>
      </a:accent3>
      <a:accent4>
        <a:srgbClr val="A78884"/>
      </a:accent4>
      <a:accent5>
        <a:srgbClr val="B58683"/>
      </a:accent5>
      <a:accent6>
        <a:srgbClr val="C38383"/>
      </a:accent6>
      <a:hlink>
        <a:srgbClr val="658BD5"/>
      </a:hlink>
      <a:folHlink>
        <a:srgbClr val="A16AA5"/>
      </a:folHlink>
    </a:clrScheme>
    <a:fontScheme name="自定义 85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汉仪古隶简</vt:lpstr>
      <vt:lpstr>MiSans Normal</vt:lpstr>
      <vt:lpstr>MiSans</vt:lpstr>
      <vt:lpstr>Wingdings</vt:lpstr>
      <vt:lpstr>演示秋鸿楷</vt:lpstr>
      <vt:lpstr>Calibri Light</vt:lpstr>
      <vt:lpstr>微软雅黑</vt:lpstr>
      <vt:lpstr>宋体</vt:lpstr>
      <vt:lpstr>Office Theme</vt:lpstr>
      <vt:lpstr>传统节日活动方案</vt:lpstr>
      <vt:lpstr>目录</vt:lpstr>
      <vt:lpstr>传统节日活动背景</vt:lpstr>
      <vt:lpstr>传统节日的意义</vt:lpstr>
      <vt:lpstr>传统节日活动的目的</vt:lpstr>
      <vt:lpstr>传统节日活动的历史渊源</vt:lpstr>
      <vt:lpstr>传统节日活动方案内容</vt:lpstr>
      <vt:lpstr>活动主题</vt:lpstr>
      <vt:lpstr>活动时间</vt:lpstr>
      <vt:lpstr>活动地点</vt:lpstr>
      <vt:lpstr>活动对象</vt:lpstr>
      <vt:lpstr>活动内容</vt:lpstr>
      <vt:lpstr>传统节日活动组织与实施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2024-09-14T09:53:02.786</cp:lastPrinted>
  <dcterms:created xsi:type="dcterms:W3CDTF">2024-09-14T01:53:02Z</dcterms:created>
  <dcterms:modified xsi:type="dcterms:W3CDTF">2024-09-14T01:53:08Z</dcterms:modified>
</cp:coreProperties>
</file>