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7" r:id="rId2"/>
    <p:sldMasterId id="2147483709" r:id="rId3"/>
    <p:sldMasterId id="2147483731" r:id="rId4"/>
    <p:sldMasterId id="2147483743" r:id="rId5"/>
    <p:sldMasterId id="2147483755" r:id="rId6"/>
    <p:sldMasterId id="2147483759" r:id="rId7"/>
  </p:sldMasterIdLst>
  <p:sldIdLst>
    <p:sldId id="259" r:id="rId8"/>
    <p:sldId id="262" r:id="rId9"/>
    <p:sldId id="265" r:id="rId10"/>
    <p:sldId id="268" r:id="rId11"/>
    <p:sldId id="271" r:id="rId12"/>
    <p:sldId id="274" r:id="rId13"/>
    <p:sldId id="277" r:id="rId14"/>
    <p:sldId id="280" r:id="rId15"/>
    <p:sldId id="283" r:id="rId16"/>
    <p:sldId id="286" r:id="rId17"/>
    <p:sldId id="289" r:id="rId18"/>
    <p:sldId id="292" r:id="rId19"/>
    <p:sldId id="295" r:id="rId20"/>
    <p:sldId id="298" r:id="rId21"/>
    <p:sldId id="301" r:id="rId22"/>
    <p:sldId id="304" r:id="rId23"/>
    <p:sldId id="307" r:id="rId24"/>
    <p:sldId id="310" r:id="rId25"/>
    <p:sldId id="313" r:id="rId26"/>
    <p:sldId id="316" r:id="rId27"/>
    <p:sldId id="319" r:id="rId28"/>
    <p:sldId id="322" r:id="rId29"/>
    <p:sldId id="324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3.xml" /><Relationship Id="rId11" Type="http://schemas.openxmlformats.org/officeDocument/2006/relationships/slide" Target="slides/slide4.xml" /><Relationship Id="rId12" Type="http://schemas.openxmlformats.org/officeDocument/2006/relationships/slide" Target="slides/slide5.xml" /><Relationship Id="rId13" Type="http://schemas.openxmlformats.org/officeDocument/2006/relationships/slide" Target="slides/slide6.xml" /><Relationship Id="rId14" Type="http://schemas.openxmlformats.org/officeDocument/2006/relationships/slide" Target="slides/slide7.xml" /><Relationship Id="rId15" Type="http://schemas.openxmlformats.org/officeDocument/2006/relationships/slide" Target="slides/slide8.xml" /><Relationship Id="rId16" Type="http://schemas.openxmlformats.org/officeDocument/2006/relationships/slide" Target="slides/slide9.xml" /><Relationship Id="rId17" Type="http://schemas.openxmlformats.org/officeDocument/2006/relationships/slide" Target="slides/slide10.xml" /><Relationship Id="rId18" Type="http://schemas.openxmlformats.org/officeDocument/2006/relationships/slide" Target="slides/slide11.xml" /><Relationship Id="rId19" Type="http://schemas.openxmlformats.org/officeDocument/2006/relationships/slide" Target="slides/slide12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3.xml" /><Relationship Id="rId21" Type="http://schemas.openxmlformats.org/officeDocument/2006/relationships/slide" Target="slides/slide14.xml" /><Relationship Id="rId22" Type="http://schemas.openxmlformats.org/officeDocument/2006/relationships/slide" Target="slides/slide15.xml" /><Relationship Id="rId23" Type="http://schemas.openxmlformats.org/officeDocument/2006/relationships/slide" Target="slides/slide16.xml" /><Relationship Id="rId24" Type="http://schemas.openxmlformats.org/officeDocument/2006/relationships/slide" Target="slides/slide17.xml" /><Relationship Id="rId25" Type="http://schemas.openxmlformats.org/officeDocument/2006/relationships/slide" Target="slides/slide18.xml" /><Relationship Id="rId26" Type="http://schemas.openxmlformats.org/officeDocument/2006/relationships/slide" Target="slides/slide19.xml" /><Relationship Id="rId27" Type="http://schemas.openxmlformats.org/officeDocument/2006/relationships/slide" Target="slides/slide20.xml" /><Relationship Id="rId28" Type="http://schemas.openxmlformats.org/officeDocument/2006/relationships/slide" Target="slides/slide21.xml" /><Relationship Id="rId29" Type="http://schemas.openxmlformats.org/officeDocument/2006/relationships/slide" Target="slides/slide22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3.xml" /><Relationship Id="rId31" Type="http://schemas.openxmlformats.org/officeDocument/2006/relationships/tags" Target="tags/tag4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" Target="slides/slide1.xml" /><Relationship Id="rId9" Type="http://schemas.openxmlformats.org/officeDocument/2006/relationships/slide" Target="slides/slide2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Relationship Id="rId2" Type="http://schemas.openxmlformats.org/officeDocument/2006/relationships/image" Target="../media/image13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wmf" /><Relationship Id="rId2" Type="http://schemas.openxmlformats.org/officeDocument/2006/relationships/image" Target="../media/image16.wmf" /><Relationship Id="rId3" Type="http://schemas.openxmlformats.org/officeDocument/2006/relationships/image" Target="../media/image17.wmf" /><Relationship Id="rId4" Type="http://schemas.openxmlformats.org/officeDocument/2006/relationships/image" Target="../media/image18.wmf" /><Relationship Id="rId5" Type="http://schemas.openxmlformats.org/officeDocument/2006/relationships/image" Target="../media/image19.wmf" /><Relationship Id="rId6" Type="http://schemas.openxmlformats.org/officeDocument/2006/relationships/image" Target="../media/image20.wmf" /><Relationship Id="rId7" Type="http://schemas.openxmlformats.org/officeDocument/2006/relationships/image" Target="../media/image21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2.wmf" /><Relationship Id="rId2" Type="http://schemas.openxmlformats.org/officeDocument/2006/relationships/image" Target="../media/image23.wmf" /><Relationship Id="rId3" Type="http://schemas.openxmlformats.org/officeDocument/2006/relationships/image" Target="../media/image24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5.wmf" /><Relationship Id="rId2" Type="http://schemas.openxmlformats.org/officeDocument/2006/relationships/image" Target="../media/image26.wmf" /><Relationship Id="rId3" Type="http://schemas.openxmlformats.org/officeDocument/2006/relationships/image" Target="../media/image27.wmf" /><Relationship Id="rId4" Type="http://schemas.openxmlformats.org/officeDocument/2006/relationships/image" Target="../media/image28.wmf" /><Relationship Id="rId5" Type="http://schemas.openxmlformats.org/officeDocument/2006/relationships/image" Target="../media/image29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1.wmf" /><Relationship Id="rId2" Type="http://schemas.openxmlformats.org/officeDocument/2006/relationships/image" Target="../media/image32.wmf" /><Relationship Id="rId3" Type="http://schemas.openxmlformats.org/officeDocument/2006/relationships/image" Target="../media/image33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4.wmf" /><Relationship Id="rId2" Type="http://schemas.openxmlformats.org/officeDocument/2006/relationships/image" Target="../media/image35.w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8.w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9.wmf" /><Relationship Id="rId2" Type="http://schemas.openxmlformats.org/officeDocument/2006/relationships/image" Target="../media/image40.wmf" /><Relationship Id="rId3" Type="http://schemas.openxmlformats.org/officeDocument/2006/relationships/image" Target="../media/image41.wmf" /><Relationship Id="rId4" Type="http://schemas.openxmlformats.org/officeDocument/2006/relationships/image" Target="../media/image42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audio" Target="../media/audio1111111.wav" /><Relationship Id="rId3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225B1-7140-4DA3-A83C-12443237D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37DE1-D75F-4B6A-87DC-9554B58E3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1EDE4-5279-459E-B34B-415CD7B21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C28F7-CD00-4420-A326-8A7F46AA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1A9081-B939-496A-8F15-1886874CA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50A55-773E-44C5-8C1C-70C58891C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B72B2-3DF9-4133-B2E7-4344ADE74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9588E-A653-4500-A9E1-46C6F2F65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25341-FBF1-4AC7-99BC-1593FD72A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D657D-E8FB-4AB9-931D-A8321FA00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29163-8B70-4CCD-9D37-C4D7A334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7177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5DC94774-BE13-49B2-8CF2-AE8DD6374F21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8201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8C8734D8-64D1-409B-8410-3BDF9E8D3158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9225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0B36D4CE-3A91-457C-ADF3-113C2B8B3603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项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410200" cy="5257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5410200" cy="5257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0249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48E72D25-F6F9-434A-8A07-72C9EEE12347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1273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9F3857FA-252D-40A3-B0DF-EFA326EA9407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12297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A582C6F8-7379-4898-A730-3B3455B1A4F7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21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987D45F0-82CF-48E0-9A9D-40ABBD766F6C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14345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CA81076E-5400-47B5-8FE0-71BD8CD69418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vert="horz" wrap="square" lIns="45720" tIns="45720" rIns="4572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15369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A8B946B9-618E-4B0F-9ADB-641CC7F6B9FD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本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6393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83DB0406-A263-462C-8E16-13B6B0308E58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和文本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90488"/>
            <a:ext cx="2743200" cy="6767512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609600" y="90488"/>
            <a:ext cx="8077200" cy="6767512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17417" name="Rectangle 8"/>
          <p:cNvSpPr>
            <a:spLocks noGrp="1"/>
          </p:cNvSpPr>
          <p:nvPr>
            <p:ph type="sldNum" sz="quarter" idx="10"/>
          </p:nvPr>
        </p:nvSpPr>
        <p:spPr>
          <a:xfrm>
            <a:off x="5892800" y="6172200"/>
            <a:ext cx="2844800" cy="36830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buClrTx/>
              <a:buFontTx/>
            </a:pPr>
            <a:fld id="{42B3204E-1370-4FEC-80D5-B291BCAFD618}" type="slidenum">
              <a:rPr lang="en-US" altLang="zh-CN"/>
              <a:t>‹#›</a:t>
            </a:fld>
            <a:endParaRPr lang="en-US" alt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500">
        <p:checker dir="vert"/>
        <p:sndAc>
          <p:stSnd>
            <p:snd r:embed="rId2" name="audio111111.wav"/>
          </p:stSnd>
        </p:sndAc>
      </p:transition>
    </mc:Choice>
    <mc:Fallback>
      <p:transition spd="slow">
        <p:checker dir="vert"/>
        <p:sndAc>
          <p:stSnd>
            <p:snd r:embed="rId2" name="audio111111.wav"/>
          </p:stSnd>
        </p:sndAc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5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Segoe UI" pitchFamily="34" charset="0"/>
              </a:rPr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7"/>
          <p:cNvSpPr>
            <a:spLocks noGrp="1"/>
          </p:cNvSpPr>
          <p:nvPr>
            <p:ph type="sldNum" sz="quarter" idx="10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3.png" /><Relationship Id="rId15" Type="http://schemas.openxmlformats.org/officeDocument/2006/relationships/image" Target="../media/image1.jpeg" /><Relationship Id="rId16" Type="http://schemas.openxmlformats.org/officeDocument/2006/relationships/audio" Target="../media/audio1111111.wav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image" Target="../media/image1.jpe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image" Target="../media/image1.jpeg" /><Relationship Id="rId15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slideLayout" Target="../slideLayouts/slideLayout54.xml" /><Relationship Id="rId11" Type="http://schemas.openxmlformats.org/officeDocument/2006/relationships/slideLayout" Target="../slideLayouts/slideLayout55.xml" /><Relationship Id="rId12" Type="http://schemas.openxmlformats.org/officeDocument/2006/relationships/image" Target="../media/image4.jpeg" /><Relationship Id="rId13" Type="http://schemas.openxmlformats.org/officeDocument/2006/relationships/image" Target="../media/image5.png" /><Relationship Id="rId14" Type="http://schemas.openxmlformats.org/officeDocument/2006/relationships/image" Target="file:///D:\qq&#25991;&#20214;\712321467\Image\C2C\Image2\%7b75232B38-A165-1FB7-499C-2E1C792CACB5%7d.png" TargetMode="External" /><Relationship Id="rId15" Type="http://schemas.openxmlformats.org/officeDocument/2006/relationships/image" Target="../media/image3.png" /><Relationship Id="rId16" Type="http://schemas.openxmlformats.org/officeDocument/2006/relationships/image" Target="../media/image1.jpeg" /><Relationship Id="rId17" Type="http://schemas.openxmlformats.org/officeDocument/2006/relationships/theme" Target="../theme/theme5.xml" /><Relationship Id="rId2" Type="http://schemas.openxmlformats.org/officeDocument/2006/relationships/slideLayout" Target="../slideLayouts/slideLayout46.xml" /><Relationship Id="rId3" Type="http://schemas.openxmlformats.org/officeDocument/2006/relationships/slideLayout" Target="../slideLayouts/slideLayout47.xml" /><Relationship Id="rId4" Type="http://schemas.openxmlformats.org/officeDocument/2006/relationships/slideLayout" Target="../slideLayouts/slideLayout48.xml" /><Relationship Id="rId5" Type="http://schemas.openxmlformats.org/officeDocument/2006/relationships/slideLayout" Target="../slideLayouts/slideLayout49.xml" /><Relationship Id="rId6" Type="http://schemas.openxmlformats.org/officeDocument/2006/relationships/slideLayout" Target="../slideLayouts/slideLayout50.xml" /><Relationship Id="rId7" Type="http://schemas.openxmlformats.org/officeDocument/2006/relationships/slideLayout" Target="../slideLayouts/slideLayout51.xml" /><Relationship Id="rId8" Type="http://schemas.openxmlformats.org/officeDocument/2006/relationships/slideLayout" Target="../slideLayouts/slideLayout52.xml" /><Relationship Id="rId9" Type="http://schemas.openxmlformats.org/officeDocument/2006/relationships/slideLayout" Target="../slideLayouts/slideLayout53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6.xml" /><Relationship Id="rId10" Type="http://schemas.openxmlformats.org/officeDocument/2006/relationships/slideLayout" Target="../slideLayouts/slideLayout65.xml" /><Relationship Id="rId11" Type="http://schemas.openxmlformats.org/officeDocument/2006/relationships/slideLayout" Target="../slideLayouts/slideLayout66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3.png" /><Relationship Id="rId14" Type="http://schemas.openxmlformats.org/officeDocument/2006/relationships/image" Target="../media/image1.jpeg" /><Relationship Id="rId15" Type="http://schemas.openxmlformats.org/officeDocument/2006/relationships/theme" Target="../theme/theme6.xml" /><Relationship Id="rId2" Type="http://schemas.openxmlformats.org/officeDocument/2006/relationships/slideLayout" Target="../slideLayouts/slideLayout57.xml" /><Relationship Id="rId3" Type="http://schemas.openxmlformats.org/officeDocument/2006/relationships/slideLayout" Target="../slideLayouts/slideLayout58.xml" /><Relationship Id="rId4" Type="http://schemas.openxmlformats.org/officeDocument/2006/relationships/slideLayout" Target="../slideLayouts/slideLayout59.xml" /><Relationship Id="rId5" Type="http://schemas.openxmlformats.org/officeDocument/2006/relationships/slideLayout" Target="../slideLayouts/slideLayout60.xml" /><Relationship Id="rId6" Type="http://schemas.openxmlformats.org/officeDocument/2006/relationships/slideLayout" Target="../slideLayouts/slideLayout61.xml" /><Relationship Id="rId7" Type="http://schemas.openxmlformats.org/officeDocument/2006/relationships/slideLayout" Target="../slideLayouts/slideLayout62.xml" /><Relationship Id="rId8" Type="http://schemas.openxmlformats.org/officeDocument/2006/relationships/slideLayout" Target="../slideLayouts/slideLayout63.xml" /><Relationship Id="rId9" Type="http://schemas.openxmlformats.org/officeDocument/2006/relationships/slideLayout" Target="../slideLayouts/slideLayout64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7.xml" /><Relationship Id="rId2" Type="http://schemas.openxmlformats.org/officeDocument/2006/relationships/slideLayout" Target="../slideLayouts/slideLayout68.xml" /><Relationship Id="rId3" Type="http://schemas.openxmlformats.org/officeDocument/2006/relationships/slideLayout" Target="../slideLayouts/slideLayout69.xml" /><Relationship Id="rId4" Type="http://schemas.openxmlformats.org/officeDocument/2006/relationships/tags" Target="../tags/tag1.xml" /><Relationship Id="rId5" Type="http://schemas.openxmlformats.org/officeDocument/2006/relationships/image" Target="../media/image6.jpeg" /><Relationship Id="rId6" Type="http://schemas.openxmlformats.org/officeDocument/2006/relationships/theme" Target="../theme/theme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1" descr="pasted-image.png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2700" y="0"/>
            <a:ext cx="12217400" cy="40798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7" name="Rectangle 2"/>
          <p:cNvSpPr/>
          <p:nvPr/>
        </p:nvSpPr>
        <p:spPr bwMode="auto">
          <a:xfrm>
            <a:off x="0" y="-3175"/>
            <a:ext cx="12192000" cy="4157663"/>
          </a:xfrm>
          <a:prstGeom prst="rect">
            <a:avLst/>
          </a:prstGeom>
          <a:solidFill>
            <a:srgbClr val="354B5E">
              <a:alpha val="79999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1028" name="Rectangle 3"/>
          <p:cNvSpPr/>
          <p:nvPr/>
        </p:nvSpPr>
        <p:spPr bwMode="auto">
          <a:xfrm>
            <a:off x="0" y="4087813"/>
            <a:ext cx="12192000" cy="71438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1029" name="AutoShape 4"/>
          <p:cNvSpPr/>
          <p:nvPr/>
        </p:nvSpPr>
        <p:spPr bwMode="auto">
          <a:xfrm>
            <a:off x="5556250" y="3586163"/>
            <a:ext cx="1079500" cy="10795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1031" name="Rectangle 6"/>
          <p:cNvSpPr>
            <a:spLocks noGrp="1"/>
          </p:cNvSpPr>
          <p:nvPr>
            <p:ph type="title" idx="4294967295"/>
          </p:nvPr>
        </p:nvSpPr>
        <p:spPr>
          <a:xfrm>
            <a:off x="609600" y="90488"/>
            <a:ext cx="10972800" cy="1508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45720" rIns="45720" anchor="ctr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2" name="Rectangle 7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45720" rIns="45720" anchor="t" anchorCtr="0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pic>
        <p:nvPicPr>
          <p:cNvPr id="1033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7" r:id="rId2"/>
    <p:sldLayoutId id="2147483669" r:id="rId3"/>
    <p:sldLayoutId id="2147483671" r:id="rId4"/>
    <p:sldLayoutId id="2147483673" r:id="rId5"/>
    <p:sldLayoutId id="2147483675" r:id="rId6"/>
    <p:sldLayoutId id="2147483677" r:id="rId7"/>
    <p:sldLayoutId id="2147483679" r:id="rId8"/>
    <p:sldLayoutId id="2147483681" r:id="rId9"/>
    <p:sldLayoutId id="2147483683" r:id="rId10"/>
    <p:sldLayoutId id="2147483685" r:id="rId11"/>
  </p:sldLayoutIdLst>
  <mc:AlternateContent>
    <mc:Choice xmlns:p14="http://schemas.microsoft.com/office/powerpoint/2010/main" Requires="p14">
      <p:transition spd="slow" p14:dur="2500">
        <p:checker dir="vert"/>
        <p:sndAc>
          <p:stSnd>
            <p:snd r:embed="rId16" name="audio111111.wav"/>
          </p:stSnd>
        </p:sndAc>
      </p:transition>
    </mc:Choice>
    <mc:Fallback>
      <p:transition spd="slow">
        <p:checker dir="vert"/>
        <p:sndAc>
          <p:stSnd>
            <p:snd r:embed="rId16" name="audio111111.wav"/>
          </p:stSnd>
        </p:sndAc>
      </p:transition>
    </mc:Fallback>
  </mc:AlternateContent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74" name="Group 1"/>
          <p:cNvGrpSpPr/>
          <p:nvPr/>
        </p:nvGrpSpPr>
        <p:grpSpPr>
          <a:xfrm>
            <a:off x="625475" y="690563"/>
            <a:ext cx="179388" cy="631825"/>
            <a:chOff x="0" y="-1"/>
            <a:chExt cx="179388" cy="630239"/>
          </a:xfrm>
        </p:grpSpPr>
        <p:sp>
          <p:nvSpPr>
            <p:cNvPr id="3075" name="AutoShape 2"/>
            <p:cNvSpPr/>
            <p:nvPr/>
          </p:nvSpPr>
          <p:spPr bwMode="auto">
            <a:xfrm>
              <a:off x="0" y="-1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3076" name="AutoShape 3"/>
            <p:cNvSpPr/>
            <p:nvPr/>
          </p:nvSpPr>
          <p:spPr bwMode="auto">
            <a:xfrm>
              <a:off x="0" y="224858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3077" name="AutoShape 4"/>
            <p:cNvSpPr/>
            <p:nvPr/>
          </p:nvSpPr>
          <p:spPr bwMode="auto">
            <a:xfrm>
              <a:off x="0" y="449717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</p:grpSp>
      <p:sp>
        <p:nvSpPr>
          <p:cNvPr id="3079" name="Rectangle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D97F787A-4B85-485B-96C9-382F4B91DCAD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308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3" name="Rectangle 2"/>
          <p:cNvSpPr>
            <a:spLocks noGrp="1"/>
          </p:cNvSpPr>
          <p:nvPr>
            <p:ph type="sldNum" sz="quarter" idx="4294967295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31FD8F63-F74A-49E0-B76C-93E3F3968F5F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5124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1" descr="image.jp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051" name="Picture 2" descr="pasted-image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47" t="749" r="7936" b="749"/>
          <a:stretch>
            <a:fillRect/>
          </a:stretch>
        </p:blipFill>
        <p:spPr>
          <a:xfrm>
            <a:off x="-17462" y="0"/>
            <a:ext cx="12225337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2" name="Rectangle 3"/>
          <p:cNvSpPr/>
          <p:nvPr/>
        </p:nvSpPr>
        <p:spPr bwMode="auto">
          <a:xfrm>
            <a:off x="-44450" y="0"/>
            <a:ext cx="12280900" cy="6856413"/>
          </a:xfrm>
          <a:prstGeom prst="rect">
            <a:avLst/>
          </a:prstGeom>
          <a:solidFill>
            <a:srgbClr val="394C5F">
              <a:alpha val="97018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2054" name="Rectangle 5"/>
          <p:cNvSpPr>
            <a:spLocks noGrp="1"/>
          </p:cNvSpPr>
          <p:nvPr>
            <p:ph type="sldNum" sz="quarter" idx="4294967295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E24B062B-CB91-4271-AF8B-1589B68D1DF6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2055" name="图片 1073743875" descr="学科网 zxxk.com"/>
          <p:cNvPicPr>
            <a:picLocks noChangeAspect="1"/>
          </p:cNvPicPr>
          <p:nvPr/>
        </p:nvPicPr>
        <p:blipFill>
          <a:blip r:embed="rId15" r:link="rId1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6" name="Group 1"/>
          <p:cNvGrpSpPr/>
          <p:nvPr/>
        </p:nvGrpSpPr>
        <p:grpSpPr>
          <a:xfrm>
            <a:off x="619125" y="690563"/>
            <a:ext cx="179388" cy="631825"/>
            <a:chOff x="0" y="-1"/>
            <a:chExt cx="179388" cy="630239"/>
          </a:xfrm>
        </p:grpSpPr>
        <p:sp>
          <p:nvSpPr>
            <p:cNvPr id="6147" name="AutoShape 2"/>
            <p:cNvSpPr/>
            <p:nvPr/>
          </p:nvSpPr>
          <p:spPr bwMode="auto">
            <a:xfrm>
              <a:off x="0" y="-1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6148" name="AutoShape 3"/>
            <p:cNvSpPr/>
            <p:nvPr/>
          </p:nvSpPr>
          <p:spPr bwMode="auto">
            <a:xfrm>
              <a:off x="0" y="224858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6149" name="AutoShape 4"/>
            <p:cNvSpPr/>
            <p:nvPr/>
          </p:nvSpPr>
          <p:spPr bwMode="auto">
            <a:xfrm>
              <a:off x="0" y="449717"/>
              <a:ext cx="179388" cy="18052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lvl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</p:grpSp>
      <p:sp>
        <p:nvSpPr>
          <p:cNvPr id="6150" name="Rectangle 5"/>
          <p:cNvSpPr/>
          <p:nvPr/>
        </p:nvSpPr>
        <p:spPr bwMode="auto">
          <a:xfrm>
            <a:off x="0" y="1997075"/>
            <a:ext cx="12192000" cy="2159000"/>
          </a:xfrm>
          <a:prstGeom prst="rect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lvl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6152" name="Rectangle 7"/>
          <p:cNvSpPr>
            <a:spLocks noGrp="1"/>
          </p:cNvSpPr>
          <p:nvPr>
            <p:ph type="sldNum" sz="quarter" idx="4294967295"/>
          </p:nvPr>
        </p:nvSpPr>
        <p:spPr bwMode="auto">
          <a:xfrm>
            <a:off x="5892800" y="6172200"/>
            <a:ext cx="2844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vert="horz" wrap="none" lIns="45720" tIns="45720" rIns="45720" bIns="45720" numCol="1" anchor="ctr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rgbClr val="898989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algn="r" eaLnBrk="1" hangingPunct="1">
              <a:buClrTx/>
              <a:buFontTx/>
            </a:pPr>
            <a:fld id="{AD002902-E521-4ADF-A8A7-15DBE8C11F7A}" type="slidenum">
              <a:rPr lang="zh-CN" altLang="zh-CN" sz="1200">
                <a:solidFill>
                  <a:srgbClr val="898989"/>
                </a:solidFill>
                <a:latin typeface="Arial" pitchFamily="34" charset="0"/>
                <a:ea typeface="宋体" pitchFamily="2" charset="-122"/>
              </a:rPr>
              <a:t>‹#›</a:t>
            </a:fld>
            <a:endParaRPr lang="zh-CN" altLang="zh-CN" sz="1200">
              <a:solidFill>
                <a:srgbClr val="898989"/>
              </a:solidFill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6153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transition/>
  <p:timing/>
  <p:txStyles>
    <p:titleStyle>
      <a:lvl1pPr marL="0" indent="0" algn="l" defTabSz="9144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4000" kern="1200">
          <a:solidFill>
            <a:srgbClr val="000000"/>
          </a:solidFill>
          <a:latin typeface="Segoe UI Light" pitchFamily="34" charset="0"/>
          <a:ea typeface="Segoe UI Light" pitchFamily="34" charset="0"/>
          <a:cs typeface="+mj-cs"/>
          <a:sym typeface="Segoe UI Light" pitchFamily="34" charset="0"/>
        </a:defRPr>
      </a:lvl1pPr>
    </p:titleStyle>
    <p:bodyStyle>
      <a:lvl1pPr marL="228600" indent="-2286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1pPr>
      <a:lvl2pPr marL="7112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2pPr>
      <a:lvl3pPr marL="1200150" indent="-28575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3pPr>
      <a:lvl4pPr marL="1697355" indent="-325755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4pPr>
      <a:lvl5pPr marL="2082800" indent="-254000" algn="l" defTabSz="914400" rtl="0" eaLnBrk="0" fontAlgn="base" hangingPunct="0">
        <a:lnSpc>
          <a:spcPct val="125000"/>
        </a:lnSpc>
        <a:spcBef>
          <a:spcPts val="1000"/>
        </a:spcBef>
        <a:spcAft>
          <a:spcPct val="0"/>
        </a:spcAft>
        <a:buClrTx/>
        <a:buSzTx/>
        <a:buFont typeface="Arial" pitchFamily="34" charset="0"/>
        <a:buChar char="•"/>
        <a:defRPr sz="2000" kern="1200">
          <a:solidFill>
            <a:srgbClr val="000000"/>
          </a:solidFill>
          <a:latin typeface="+mn-lt"/>
          <a:ea typeface="+mn-ea"/>
          <a:cs typeface="+mn-cs"/>
          <a:sym typeface="Segoe UI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KSO_TEMPLATE" hidden="1"/>
          <p:cNvSpPr/>
          <p:nvPr userDrawn="1">
            <p:custDataLst>
              <p:tags r:id="rId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9.wmf" /><Relationship Id="rId4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2.wmf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13.wmf" /><Relationship Id="rId6" Type="http://schemas.openxmlformats.org/officeDocument/2006/relationships/vmlDrawing" Target="../drawings/vmlDrawing2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14.wmf" /><Relationship Id="rId4" Type="http://schemas.openxmlformats.org/officeDocument/2006/relationships/vmlDrawing" Target="../drawings/vmlDrawing3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oleObject" Target="../embeddings/oleObject9.bin" TargetMode="Internal" /><Relationship Id="rId11" Type="http://schemas.openxmlformats.org/officeDocument/2006/relationships/image" Target="../media/image19.wmf" /><Relationship Id="rId12" Type="http://schemas.openxmlformats.org/officeDocument/2006/relationships/oleObject" Target="../embeddings/oleObject10.bin" TargetMode="Internal" /><Relationship Id="rId13" Type="http://schemas.openxmlformats.org/officeDocument/2006/relationships/image" Target="../media/image20.wmf" /><Relationship Id="rId14" Type="http://schemas.openxmlformats.org/officeDocument/2006/relationships/oleObject" Target="../embeddings/oleObject11.bin" TargetMode="Internal" /><Relationship Id="rId15" Type="http://schemas.openxmlformats.org/officeDocument/2006/relationships/image" Target="../media/image21.wmf" /><Relationship Id="rId16" Type="http://schemas.openxmlformats.org/officeDocument/2006/relationships/vmlDrawing" Target="../drawings/vmlDrawing4.v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5.wmf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16.wmf" /><Relationship Id="rId6" Type="http://schemas.openxmlformats.org/officeDocument/2006/relationships/oleObject" Target="../embeddings/oleObject7.bin" TargetMode="Internal" /><Relationship Id="rId7" Type="http://schemas.openxmlformats.org/officeDocument/2006/relationships/image" Target="../media/image17.wmf" /><Relationship Id="rId8" Type="http://schemas.openxmlformats.org/officeDocument/2006/relationships/oleObject" Target="../embeddings/oleObject8.bin" TargetMode="Internal" /><Relationship Id="rId9" Type="http://schemas.openxmlformats.org/officeDocument/2006/relationships/image" Target="../media/image18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oleObject" Target="../embeddings/oleObject12.bin" TargetMode="Internal" /><Relationship Id="rId3" Type="http://schemas.openxmlformats.org/officeDocument/2006/relationships/image" Target="../media/image22.wmf" /><Relationship Id="rId4" Type="http://schemas.openxmlformats.org/officeDocument/2006/relationships/oleObject" Target="../embeddings/oleObject13.bin" TargetMode="Internal" /><Relationship Id="rId5" Type="http://schemas.openxmlformats.org/officeDocument/2006/relationships/image" Target="../media/image23.wmf" /><Relationship Id="rId6" Type="http://schemas.openxmlformats.org/officeDocument/2006/relationships/oleObject" Target="../embeddings/oleObject14.bin" TargetMode="Internal" /><Relationship Id="rId7" Type="http://schemas.openxmlformats.org/officeDocument/2006/relationships/image" Target="../media/image24.wmf" /><Relationship Id="rId8" Type="http://schemas.openxmlformats.org/officeDocument/2006/relationships/vmlDrawing" Target="../drawings/vmlDrawing5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10" Type="http://schemas.openxmlformats.org/officeDocument/2006/relationships/oleObject" Target="../embeddings/oleObject19.bin" TargetMode="Internal" /><Relationship Id="rId11" Type="http://schemas.openxmlformats.org/officeDocument/2006/relationships/image" Target="../media/image29.wmf" /><Relationship Id="rId12" Type="http://schemas.openxmlformats.org/officeDocument/2006/relationships/vmlDrawing" Target="../drawings/vmlDrawing6.vml" /><Relationship Id="rId2" Type="http://schemas.openxmlformats.org/officeDocument/2006/relationships/oleObject" Target="../embeddings/oleObject15.bin" TargetMode="Internal" /><Relationship Id="rId3" Type="http://schemas.openxmlformats.org/officeDocument/2006/relationships/image" Target="../media/image25.wmf" /><Relationship Id="rId4" Type="http://schemas.openxmlformats.org/officeDocument/2006/relationships/oleObject" Target="../embeddings/oleObject16.bin" TargetMode="Internal" /><Relationship Id="rId5" Type="http://schemas.openxmlformats.org/officeDocument/2006/relationships/image" Target="../media/image26.wmf" /><Relationship Id="rId6" Type="http://schemas.openxmlformats.org/officeDocument/2006/relationships/oleObject" Target="../embeddings/oleObject17.bin" TargetMode="Internal" /><Relationship Id="rId7" Type="http://schemas.openxmlformats.org/officeDocument/2006/relationships/image" Target="../media/image27.wmf" /><Relationship Id="rId8" Type="http://schemas.openxmlformats.org/officeDocument/2006/relationships/oleObject" Target="../embeddings/oleObject18.bin" TargetMode="Internal" /><Relationship Id="rId9" Type="http://schemas.openxmlformats.org/officeDocument/2006/relationships/image" Target="../media/image28.w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oleObject" Target="../embeddings/oleObject20.bin" TargetMode="Internal" /><Relationship Id="rId3" Type="http://schemas.openxmlformats.org/officeDocument/2006/relationships/image" Target="../media/image30.wmf" /><Relationship Id="rId4" Type="http://schemas.openxmlformats.org/officeDocument/2006/relationships/vmlDrawing" Target="../drawings/vmlDrawing7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31.wmf" /><Relationship Id="rId4" Type="http://schemas.openxmlformats.org/officeDocument/2006/relationships/oleObject" Target="../embeddings/oleObject22.bin" TargetMode="Internal" /><Relationship Id="rId5" Type="http://schemas.openxmlformats.org/officeDocument/2006/relationships/image" Target="../media/image32.wmf" /><Relationship Id="rId6" Type="http://schemas.openxmlformats.org/officeDocument/2006/relationships/oleObject" Target="../embeddings/oleObject23.bin" TargetMode="Internal" /><Relationship Id="rId7" Type="http://schemas.openxmlformats.org/officeDocument/2006/relationships/image" Target="../media/image33.wmf" /><Relationship Id="rId8" Type="http://schemas.openxmlformats.org/officeDocument/2006/relationships/vmlDrawing" Target="../drawings/vmlDrawing8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oleObject" Target="../embeddings/oleObject24.bin" TargetMode="Internal" /><Relationship Id="rId3" Type="http://schemas.openxmlformats.org/officeDocument/2006/relationships/image" Target="../media/image34.wmf" /><Relationship Id="rId4" Type="http://schemas.openxmlformats.org/officeDocument/2006/relationships/oleObject" Target="../embeddings/oleObject25.bin" TargetMode="Internal" /><Relationship Id="rId5" Type="http://schemas.openxmlformats.org/officeDocument/2006/relationships/image" Target="../media/image35.wmf" /><Relationship Id="rId6" Type="http://schemas.openxmlformats.org/officeDocument/2006/relationships/vmlDrawing" Target="../drawings/vmlDrawing9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6.jpeg" /><Relationship Id="rId3" Type="http://schemas.openxmlformats.org/officeDocument/2006/relationships/image" Target="../media/image37.jpeg" /><Relationship Id="rId4" Type="http://schemas.openxmlformats.org/officeDocument/2006/relationships/oleObject" Target="../embeddings/oleObject26.bin" TargetMode="Internal" /><Relationship Id="rId5" Type="http://schemas.openxmlformats.org/officeDocument/2006/relationships/image" Target="../media/image38.wmf" /><Relationship Id="rId6" Type="http://schemas.openxmlformats.org/officeDocument/2006/relationships/vmlDrawing" Target="../drawings/vmlDrawing10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vmlDrawing" Target="../drawings/vmlDrawing11.vml" /><Relationship Id="rId2" Type="http://schemas.openxmlformats.org/officeDocument/2006/relationships/oleObject" Target="../embeddings/oleObject27.bin" TargetMode="Internal" /><Relationship Id="rId3" Type="http://schemas.openxmlformats.org/officeDocument/2006/relationships/image" Target="../media/image39.wmf" /><Relationship Id="rId4" Type="http://schemas.openxmlformats.org/officeDocument/2006/relationships/oleObject" Target="../embeddings/oleObject28.bin" TargetMode="Internal" /><Relationship Id="rId5" Type="http://schemas.openxmlformats.org/officeDocument/2006/relationships/image" Target="../media/image40.wmf" /><Relationship Id="rId6" Type="http://schemas.openxmlformats.org/officeDocument/2006/relationships/oleObject" Target="../embeddings/oleObject29.bin" TargetMode="Internal" /><Relationship Id="rId7" Type="http://schemas.openxmlformats.org/officeDocument/2006/relationships/image" Target="../media/image41.wmf" /><Relationship Id="rId8" Type="http://schemas.openxmlformats.org/officeDocument/2006/relationships/oleObject" Target="../embeddings/oleObject30.bin" TargetMode="Internal" /><Relationship Id="rId9" Type="http://schemas.openxmlformats.org/officeDocument/2006/relationships/image" Target="../media/image42.wmf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1.xml" /><Relationship Id="rId2" Type="http://schemas.openxmlformats.org/officeDocument/2006/relationships/image" Target="../media/image4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7.xml" /><Relationship Id="rId2" Type="http://schemas.openxmlformats.org/officeDocument/2006/relationships/tags" Target="../tags/tag2.xml" /><Relationship Id="rId3" Type="http://schemas.openxmlformats.org/officeDocument/2006/relationships/tags" Target="../tags/tag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35136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副标题 2"/>
          <p:cNvSpPr>
            <a:spLocks noGrp="1"/>
          </p:cNvSpPr>
          <p:nvPr>
            <p:ph type="subTitle" idx="4294967295"/>
          </p:nvPr>
        </p:nvSpPr>
        <p:spPr>
          <a:xfrm>
            <a:off x="1040" y="2348880"/>
            <a:ext cx="12190959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wrap="square" lIns="45720" tIns="45720" rIns="45720" bIns="45720" anchor="t" anchorCtr="0"/>
          <a:lstStyle>
            <a:lvl1pPr marL="0" indent="0" algn="ctr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1pPr>
            <a:lvl2pPr marL="457200" indent="0" algn="ctr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2pPr>
            <a:lvl3pPr marL="914400" indent="0" algn="ctr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3pPr>
            <a:lvl4pPr marL="1371600" indent="0" algn="ctr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4pPr>
            <a:lvl5pPr marL="1828800" indent="0" algn="ctr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5pPr>
          </a:lstStyle>
          <a:p>
            <a:pPr marL="742950" lvl="0" indent="-742950" algn="ctr" eaLnBrk="1" hangingPunct="1">
              <a:buNone/>
            </a:pPr>
            <a:r>
              <a:rPr lang="en-US" altLang="zh-CN" sz="600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3.</a:t>
            </a:r>
            <a:r>
              <a:rPr lang="zh-CN" altLang="en-US" sz="600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 立方</a:t>
            </a:r>
            <a:r>
              <a:rPr lang="zh-CN" altLang="en-US" sz="6000" smtClean="0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根</a:t>
            </a:r>
            <a:endParaRPr lang="en-US" altLang="zh-CN" sz="6600" b="1">
              <a:solidFill>
                <a:srgbClr val="FFFF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742950" lvl="0" indent="-742950" algn="ctr" eaLnBrk="1" hangingPunct="1"/>
            <a:endParaRPr lang="en-US" altLang="zh-CN" sz="6600">
              <a:solidFill>
                <a:srgbClr val="FFFF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9458" name="标题 4"/>
          <p:cNvSpPr>
            <a:spLocks noGrp="1"/>
          </p:cNvSpPr>
          <p:nvPr>
            <p:ph type="ctrTitle" idx="4294967295"/>
          </p:nvPr>
        </p:nvSpPr>
        <p:spPr>
          <a:xfrm>
            <a:off x="0" y="620688"/>
            <a:ext cx="12192000" cy="1470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horz" wrap="square" lIns="45720" tIns="45720" rIns="45720" bIns="45720" anchor="ctr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sym typeface="Segoe UI Light" pitchFamily="34" charset="0"/>
              </a:defRPr>
            </a:lvl1pPr>
          </a:lstStyle>
          <a:p>
            <a:pPr lvl="0" algn="ctr" eaLnBrk="1" hangingPunct="1">
              <a:buClrTx/>
              <a:buNone/>
            </a:pPr>
            <a:r>
              <a:rPr lang="zh-CN" altLang="en-US">
                <a:solidFill>
                  <a:srgbClr val="FFFFFF"/>
                </a:solidFill>
                <a:latin typeface="微软雅黑" pitchFamily="34" charset="-122"/>
                <a:ea typeface="微软雅黑" pitchFamily="34" charset="-122"/>
              </a:rPr>
              <a:t>第二章   实数 </a:t>
            </a:r>
          </a:p>
        </p:txBody>
      </p:sp>
      <p:sp>
        <p:nvSpPr>
          <p:cNvPr id="4" name="矩形 3"/>
          <p:cNvSpPr/>
          <p:nvPr/>
        </p:nvSpPr>
        <p:spPr>
          <a:xfrm>
            <a:off x="1" y="5877272"/>
            <a:ext cx="12192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1"/>
          <p:cNvSpPr txBox="1"/>
          <p:nvPr/>
        </p:nvSpPr>
        <p:spPr bwMode="auto">
          <a:xfrm>
            <a:off x="911225" y="476250"/>
            <a:ext cx="2786063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知识回顾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06" name="Rectangle 6"/>
          <p:cNvSpPr>
            <a:spLocks noRot="1"/>
          </p:cNvSpPr>
          <p:nvPr/>
        </p:nvSpPr>
        <p:spPr>
          <a:xfrm>
            <a:off x="2063750" y="1844675"/>
            <a:ext cx="6911975" cy="34671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228600" lvl="0" indent="-228600" eaLnBrk="1" hangingPunct="1">
              <a:lnSpc>
                <a:spcPct val="150000"/>
              </a:lnSpc>
              <a:buClr>
                <a:schemeClr val="folHlink"/>
              </a:buClr>
              <a:buSzPct val="85000"/>
              <a:buFont typeface="Wingdings 2" pitchFamily="18" charset="2"/>
            </a:pPr>
            <a:r>
              <a:rPr lang="en-US" altLang="zh-CN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1.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什么叫一个数</a:t>
            </a:r>
            <a:r>
              <a:rPr lang="en-US" altLang="zh-CN" sz="2400" i="1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a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的平方根？如何用符号表示数</a:t>
            </a:r>
            <a:r>
              <a:rPr lang="zh-CN" altLang="zh-CN" sz="2400" i="1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a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（</a:t>
            </a:r>
            <a:r>
              <a:rPr lang="zh-CN" altLang="zh-CN" sz="2400" i="1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a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≥0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）的平方根？</a:t>
            </a:r>
            <a:endParaRPr lang="en-US" altLang="zh-CN" sz="2400">
              <a:latin typeface="Times New Roman" pitchFamily="18" charset="0"/>
              <a:ea typeface="微软雅黑" pitchFamily="34" charset="-122"/>
              <a:sym typeface="Segoe UI" pitchFamily="34" charset="0"/>
            </a:endParaRPr>
          </a:p>
          <a:p>
            <a:pPr marL="228600" lvl="0" indent="-228600" eaLnBrk="1" hangingPunct="1">
              <a:lnSpc>
                <a:spcPct val="150000"/>
              </a:lnSpc>
              <a:buClr>
                <a:schemeClr val="folHlink"/>
              </a:buClr>
              <a:buSzPct val="85000"/>
              <a:buFont typeface="Wingdings 2" pitchFamily="18" charset="2"/>
            </a:pPr>
            <a:r>
              <a:rPr lang="en-US" altLang="zh-CN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2.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正数的平方根有几个？它们之间的关系是什么？负数有没有平方根？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0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的平方根是什么？ </a:t>
            </a:r>
          </a:p>
          <a:p>
            <a:pPr marL="228600" lvl="0" indent="-228600" eaLnBrk="1" hangingPunct="1">
              <a:lnSpc>
                <a:spcPct val="150000"/>
              </a:lnSpc>
              <a:buClr>
                <a:schemeClr val="folHlink"/>
              </a:buClr>
              <a:buSzPct val="85000"/>
              <a:buFont typeface="Wingdings 2" pitchFamily="18" charset="2"/>
            </a:pPr>
            <a:r>
              <a:rPr lang="en-US" altLang="zh-CN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3.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平方和开平方运算有何关系？</a:t>
            </a:r>
          </a:p>
          <a:p>
            <a:pPr marL="228600" lvl="0" indent="-228600" eaLnBrk="1" hangingPunct="1">
              <a:lnSpc>
                <a:spcPct val="150000"/>
              </a:lnSpc>
              <a:buClr>
                <a:schemeClr val="folHlink"/>
              </a:buClr>
              <a:buSzPct val="85000"/>
              <a:buFont typeface="Wingdings 2" pitchFamily="18" charset="2"/>
            </a:pPr>
            <a:r>
              <a:rPr lang="en-US" altLang="zh-CN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4.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  <a:sym typeface="Segoe UI" pitchFamily="34" charset="0"/>
              </a:rPr>
              <a:t>算术平方根和平方根有何区别和联系？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53" name="Picture 5" descr="ebw_chambe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3925" y="3500438"/>
            <a:ext cx="2541588" cy="28844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4" name="Text Box 14"/>
          <p:cNvSpPr/>
          <p:nvPr/>
        </p:nvSpPr>
        <p:spPr>
          <a:xfrm>
            <a:off x="1558925" y="1916113"/>
            <a:ext cx="5986463" cy="3559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lnSpc>
                <a:spcPct val="150000"/>
              </a:lnSpc>
              <a:spcBef>
                <a:spcPct val="20000"/>
              </a:spcBef>
              <a:buClr>
                <a:schemeClr val="folHlink"/>
              </a:buClr>
              <a:buSzPct val="85000"/>
              <a:buFont typeface="Wingdings 2" pitchFamily="18" charset="2"/>
            </a:pPr>
            <a:r>
              <a:rPr lang="en-US" altLang="zh-CN" sz="3200">
                <a:latin typeface="黑体" pitchFamily="49" charset="-122"/>
                <a:ea typeface="宋体" pitchFamily="2" charset="-122"/>
              </a:rPr>
              <a:t> 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某化工厂使用半径为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1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米的一种球形储气罐储藏气体，现在要造一个新的球形储气罐，如果要求它的体积必须是原来体积的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8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倍，那么它的半径应是原来储气罐半径的多少倍？</a:t>
            </a:r>
          </a:p>
          <a:p>
            <a:pPr lvl="0" eaLnBrk="1" hangingPunct="1">
              <a:lnSpc>
                <a:spcPct val="120000"/>
              </a:lnSpc>
            </a:pPr>
            <a:endParaRPr lang="en-US" altLang="zh-CN" sz="3200" b="1">
              <a:latin typeface="黑体" pitchFamily="49" charset="-122"/>
            </a:endParaRPr>
          </a:p>
        </p:txBody>
      </p:sp>
      <p:sp>
        <p:nvSpPr>
          <p:cNvPr id="23555" name="WordArt 22"/>
          <p:cNvSpPr>
            <a:spLocks noTextEdit="1"/>
          </p:cNvSpPr>
          <p:nvPr/>
        </p:nvSpPr>
        <p:spPr>
          <a:xfrm>
            <a:off x="1847850" y="549275"/>
            <a:ext cx="1258888" cy="649288"/>
          </a:xfrm>
          <a:solidFill>
            <a:srgbClr val="FF0000">
              <a:alpha val="89803"/>
            </a:srgbClr>
          </a:solidFill>
          <a:ln cap="rnd">
            <a:solidFill>
              <a:srgbClr val="FF0000"/>
            </a:solidFill>
            <a:prstDash val="sysDot"/>
            <a:round/>
          </a:ln>
          <a:effectLst>
            <a:outerShdw dist="53882" dir="2700000" algn="ctr">
              <a:srgbClr val="9999FF">
                <a:alpha val="78998"/>
              </a:srgbClr>
            </a:outerShdw>
          </a:effectLst>
        </p:spPr>
        <p:txBody>
          <a:bodyPr wrap="none" fromWordArt="1" anchor="t" anchorCtr="0">
            <a:prstTxWarp prst="textSlantUp">
              <a:avLst>
                <a:gd name="adj" fmla="val 32056"/>
              </a:avLst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algn="ctr"/>
            <a:endParaRPr sz="3600" kern="10">
              <a:ln cap="rnd">
                <a:solidFill>
                  <a:srgbClr val="FF0000"/>
                </a:solidFill>
                <a:prstDash val="sysDot"/>
                <a:round/>
              </a:ln>
              <a:solidFill>
                <a:srgbClr val="FF0000">
                  <a:alpha val="89803"/>
                </a:srgbClr>
              </a:solidFill>
              <a:effectLst>
                <a:outerShdw dist="53882" dir="2700000" algn="ctr">
                  <a:srgbClr val="9999FF">
                    <a:alpha val="78998"/>
                  </a:srgbClr>
                </a:outerShdw>
              </a:effectLst>
              <a:latin typeface="宋体"/>
            </a:endParaRPr>
          </a:p>
        </p:txBody>
      </p:sp>
      <p:sp>
        <p:nvSpPr>
          <p:cNvPr id="23556" name="矩形 10"/>
          <p:cNvSpPr>
            <a:spLocks noChangeArrowheads="1"/>
          </p:cNvSpPr>
          <p:nvPr/>
        </p:nvSpPr>
        <p:spPr bwMode="auto">
          <a:xfrm>
            <a:off x="839788" y="584200"/>
            <a:ext cx="264636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9pPr>
          </a:lstStyle>
          <a:p>
            <a:pPr marL="0" marR="0" lvl="0" indent="0" eaLnBrk="1" hangingPunct="1">
              <a:buClrTx/>
              <a:buFontTx/>
            </a:pPr>
            <a:r>
              <a:rPr lang="zh-CN" altLang="en-US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Segoe UI Light" pitchFamily="34" charset="0"/>
              </a:rPr>
              <a:t>情境引入</a:t>
            </a:r>
            <a:endParaRPr lang="zh-CN" altLang="en-US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Segoe UI Light" pitchFamily="34" charset="0"/>
            </a:endParaRPr>
          </a:p>
        </p:txBody>
      </p:sp>
      <p:pic>
        <p:nvPicPr>
          <p:cNvPr id="23557" name="Picture 4" descr="ebw_chamber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91625" y="1916113"/>
            <a:ext cx="1203325" cy="136683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Text Box 16"/>
          <p:cNvSpPr>
            <a:spLocks noGrp="1"/>
          </p:cNvSpPr>
          <p:nvPr>
            <p:ph type="body" sz="half" idx="4294967295"/>
          </p:nvPr>
        </p:nvSpPr>
        <p:spPr>
          <a:xfrm>
            <a:off x="1487488" y="1916113"/>
            <a:ext cx="6048375" cy="1200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3pPr>
            <a:lvl4pPr marL="1697038" indent="-325438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>
                <a:solidFill>
                  <a:srgbClr val="000000"/>
                </a:solidFill>
                <a:latin typeface="Segoe UI" pitchFamily="34" charset="0"/>
                <a:ea typeface="Segoe UI" pitchFamily="34" charset="0"/>
                <a:sym typeface="Segoe UI" pitchFamily="34" charset="0"/>
              </a:defRPr>
            </a:lvl5pPr>
          </a:lstStyle>
          <a:p>
            <a:pPr lvl="0" eaLnBrk="1" hangingPunct="1">
              <a:lnSpc>
                <a:spcPct val="150000"/>
              </a:lnSpc>
              <a:buNone/>
            </a:pPr>
            <a:r>
              <a:rPr lang="zh-CN" altLang="en-US" sz="2000" b="1">
                <a:latin typeface="Times New Roman" pitchFamily="18" charset="0"/>
                <a:ea typeface="黑体" pitchFamily="49" charset="-122"/>
              </a:rPr>
              <a:t>　　   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若新储气罐的体积是原来的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4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倍，那么它的半径又是原来储气罐半径的多少倍？</a:t>
            </a:r>
          </a:p>
        </p:txBody>
      </p:sp>
      <p:sp>
        <p:nvSpPr>
          <p:cNvPr id="25602" name="Text Box 23"/>
          <p:cNvSpPr/>
          <p:nvPr/>
        </p:nvSpPr>
        <p:spPr>
          <a:xfrm>
            <a:off x="2495550" y="4178300"/>
            <a:ext cx="5256213" cy="58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lnSpc>
                <a:spcPct val="150000"/>
              </a:lnSpc>
            </a:pPr>
            <a:r>
              <a:rPr lang="zh-CN" altLang="en-US" sz="2400">
                <a:solidFill>
                  <a:srgbClr val="002060"/>
                </a:solidFill>
                <a:latin typeface="Times New Roman" pitchFamily="18" charset="0"/>
                <a:ea typeface="微软雅黑" pitchFamily="34" charset="-122"/>
              </a:rPr>
              <a:t>怎样求出半径</a:t>
            </a:r>
            <a:r>
              <a:rPr lang="en-US" altLang="zh-CN" sz="2400" i="1">
                <a:solidFill>
                  <a:srgbClr val="002060"/>
                </a:solidFill>
                <a:latin typeface="Times New Roman" pitchFamily="18" charset="0"/>
                <a:ea typeface="微软雅黑" pitchFamily="34" charset="-122"/>
              </a:rPr>
              <a:t>R</a:t>
            </a:r>
            <a:r>
              <a:rPr lang="zh-CN" altLang="en-US" sz="2400">
                <a:solidFill>
                  <a:srgbClr val="002060"/>
                </a:solidFill>
                <a:latin typeface="Times New Roman" pitchFamily="18" charset="0"/>
                <a:ea typeface="微软雅黑" pitchFamily="34" charset="-122"/>
              </a:rPr>
              <a:t>？</a:t>
            </a:r>
          </a:p>
        </p:txBody>
      </p:sp>
      <p:pic>
        <p:nvPicPr>
          <p:cNvPr id="25603" name="Picture 5" descr="ebw_chamber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3925" y="3500438"/>
            <a:ext cx="2541588" cy="288448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5604" name="Picture 4" descr="ebw_chamber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91625" y="1916113"/>
            <a:ext cx="1203325" cy="1366837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25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 fill="hold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1" grpId="0"/>
      <p:bldP spid="2560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Rectangle 3"/>
          <p:cNvSpPr/>
          <p:nvPr/>
        </p:nvSpPr>
        <p:spPr>
          <a:xfrm>
            <a:off x="2424113" y="2005013"/>
            <a:ext cx="7488237" cy="2416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lnSpc>
                <a:spcPct val="150000"/>
              </a:lnSpc>
            </a:pPr>
            <a:r>
              <a:rPr lang="en-US" altLang="zh-CN" sz="2800">
                <a:latin typeface="Times New Roman" pitchFamily="18" charset="0"/>
                <a:ea typeface="微软雅黑" pitchFamily="34" charset="-122"/>
              </a:rPr>
              <a:t>     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一般地，如果一个数</a:t>
            </a:r>
            <a:r>
              <a:rPr lang="en-US" altLang="zh-CN" sz="2400" i="1">
                <a:latin typeface="Times New Roman" pitchFamily="18" charset="0"/>
                <a:ea typeface="微软雅黑" pitchFamily="34" charset="-122"/>
              </a:rPr>
              <a:t>x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的平方等于</a:t>
            </a:r>
            <a:r>
              <a:rPr lang="en-US" altLang="zh-CN" sz="2400" i="1">
                <a:latin typeface="Times New Roman" pitchFamily="18" charset="0"/>
                <a:ea typeface="微软雅黑" pitchFamily="34" charset="-122"/>
              </a:rPr>
              <a:t>a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，即</a:t>
            </a:r>
            <a:endParaRPr lang="en-US" altLang="zh-CN" sz="2400">
              <a:latin typeface="Times New Roman" pitchFamily="18" charset="0"/>
              <a:ea typeface="微软雅黑" pitchFamily="34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en-US" altLang="zh-CN" sz="2400" i="1">
                <a:latin typeface="Times New Roman" pitchFamily="18" charset="0"/>
                <a:ea typeface="微软雅黑" pitchFamily="34" charset="-122"/>
              </a:rPr>
              <a:t>x</a:t>
            </a:r>
            <a:r>
              <a:rPr lang="en-US" altLang="zh-CN" sz="2400" baseline="30000">
                <a:latin typeface="Times New Roman" pitchFamily="18" charset="0"/>
                <a:ea typeface="微软雅黑" pitchFamily="34" charset="-122"/>
              </a:rPr>
              <a:t>2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=</a:t>
            </a:r>
            <a:r>
              <a:rPr lang="zh-CN" altLang="zh-CN" sz="2400" i="1">
                <a:latin typeface="Times New Roman" pitchFamily="18" charset="0"/>
                <a:ea typeface="微软雅黑" pitchFamily="34" charset="-122"/>
              </a:rPr>
              <a:t> a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，那么这个数</a:t>
            </a:r>
            <a:r>
              <a:rPr lang="en-US" altLang="zh-CN" sz="2400" i="1">
                <a:latin typeface="Times New Roman" pitchFamily="18" charset="0"/>
                <a:ea typeface="微软雅黑" pitchFamily="34" charset="-122"/>
              </a:rPr>
              <a:t>x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就叫做</a:t>
            </a:r>
            <a:r>
              <a:rPr lang="zh-CN" altLang="zh-CN" sz="2400" i="1">
                <a:latin typeface="Times New Roman" pitchFamily="18" charset="0"/>
                <a:ea typeface="微软雅黑" pitchFamily="34" charset="-122"/>
              </a:rPr>
              <a:t>a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的平方根（也叫</a:t>
            </a:r>
            <a:endParaRPr lang="en-US" altLang="zh-CN" sz="2400">
              <a:latin typeface="Times New Roman" pitchFamily="18" charset="0"/>
              <a:ea typeface="微软雅黑" pitchFamily="34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做二次方根）．</a:t>
            </a:r>
            <a:endParaRPr lang="en-US" altLang="zh-CN" sz="2400">
              <a:latin typeface="Times New Roman" pitchFamily="18" charset="0"/>
              <a:ea typeface="微软雅黑" pitchFamily="34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      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例如，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±2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是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4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的平方根，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 0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的平方根是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0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．</a:t>
            </a:r>
          </a:p>
        </p:txBody>
      </p:sp>
      <p:sp>
        <p:nvSpPr>
          <p:cNvPr id="27650" name="Rectangle 4"/>
          <p:cNvSpPr>
            <a:spLocks noRot="1"/>
          </p:cNvSpPr>
          <p:nvPr/>
        </p:nvSpPr>
        <p:spPr>
          <a:xfrm>
            <a:off x="3071813" y="4297363"/>
            <a:ext cx="6408737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/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试一试，你能给出立方根的定义吗？</a:t>
            </a:r>
          </a:p>
        </p:txBody>
      </p:sp>
      <p:sp>
        <p:nvSpPr>
          <p:cNvPr id="27651" name="Rectangle 1"/>
          <p:cNvSpPr txBox="1"/>
          <p:nvPr/>
        </p:nvSpPr>
        <p:spPr bwMode="auto">
          <a:xfrm>
            <a:off x="862013" y="539750"/>
            <a:ext cx="3289300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新知讲解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Rectangle 6"/>
          <p:cNvSpPr/>
          <p:nvPr/>
        </p:nvSpPr>
        <p:spPr>
          <a:xfrm>
            <a:off x="1952625" y="4070350"/>
            <a:ext cx="8104188" cy="12017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lnSpc>
                <a:spcPct val="150000"/>
              </a:lnSpc>
            </a:pP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        例如，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2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是</a:t>
            </a:r>
            <a:r>
              <a:rPr lang="zh-CN" altLang="en-US" sz="2400" u="sng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     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的立方根，</a:t>
            </a:r>
            <a:r>
              <a:rPr lang="en-US" altLang="zh-CN" sz="2400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-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3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是</a:t>
            </a:r>
            <a:r>
              <a:rPr lang="zh-CN" altLang="en-US" sz="2400" u="sng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        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的立方根 ，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0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是</a:t>
            </a:r>
            <a:r>
              <a:rPr lang="zh-CN" altLang="en-US" sz="2400" u="sng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     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的立方根．                         </a:t>
            </a:r>
          </a:p>
        </p:txBody>
      </p:sp>
      <p:sp>
        <p:nvSpPr>
          <p:cNvPr id="29698" name="Text Box 15"/>
          <p:cNvSpPr/>
          <p:nvPr/>
        </p:nvSpPr>
        <p:spPr>
          <a:xfrm>
            <a:off x="6481763" y="4119563"/>
            <a:ext cx="944562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/>
            <a:r>
              <a:rPr lang="en-US" altLang="zh-CN" sz="2400">
                <a:solidFill>
                  <a:srgbClr val="FFFF00"/>
                </a:solidFill>
                <a:latin typeface="宋体" pitchFamily="2" charset="-122"/>
                <a:ea typeface="宋体" pitchFamily="2" charset="-122"/>
              </a:rPr>
              <a:t>-</a:t>
            </a:r>
            <a:r>
              <a:rPr lang="en-US" altLang="zh-CN" sz="2400">
                <a:solidFill>
                  <a:srgbClr val="FFFF00"/>
                </a:solidFill>
                <a:latin typeface="Times New Roman" pitchFamily="18" charset="0"/>
                <a:ea typeface="宋体" pitchFamily="2" charset="-122"/>
              </a:rPr>
              <a:t>27</a:t>
            </a:r>
          </a:p>
        </p:txBody>
      </p:sp>
      <p:sp>
        <p:nvSpPr>
          <p:cNvPr id="29699" name="Text Box 16"/>
          <p:cNvSpPr/>
          <p:nvPr/>
        </p:nvSpPr>
        <p:spPr>
          <a:xfrm>
            <a:off x="9202738" y="4168775"/>
            <a:ext cx="720725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/>
            <a:r>
              <a:rPr lang="en-US" altLang="zh-CN" sz="2400">
                <a:solidFill>
                  <a:srgbClr val="FFFF00"/>
                </a:solidFill>
                <a:latin typeface="Times New Roman" pitchFamily="18" charset="0"/>
                <a:ea typeface="宋体" pitchFamily="2" charset="-122"/>
              </a:rPr>
              <a:t>0</a:t>
            </a:r>
          </a:p>
        </p:txBody>
      </p:sp>
      <p:sp>
        <p:nvSpPr>
          <p:cNvPr id="29700" name="Text Box 15"/>
          <p:cNvSpPr/>
          <p:nvPr/>
        </p:nvSpPr>
        <p:spPr>
          <a:xfrm>
            <a:off x="1990725" y="941388"/>
            <a:ext cx="3429000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/>
            <a:r>
              <a:rPr lang="zh-CN" altLang="en-US" sz="2800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</a:rPr>
              <a:t>立方根</a:t>
            </a:r>
            <a:endParaRPr lang="en-US" altLang="zh-CN" sz="2800">
              <a:solidFill>
                <a:srgbClr val="FFFF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9701" name="TextBox 6"/>
          <p:cNvSpPr/>
          <p:nvPr/>
        </p:nvSpPr>
        <p:spPr>
          <a:xfrm>
            <a:off x="4048125" y="4119563"/>
            <a:ext cx="338138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/>
            <a:r>
              <a:rPr lang="en-US" altLang="zh-CN" sz="2400">
                <a:solidFill>
                  <a:srgbClr val="FFFF00"/>
                </a:solidFill>
                <a:latin typeface="Times New Roman" pitchFamily="18" charset="0"/>
              </a:rPr>
              <a:t>8</a:t>
            </a:r>
            <a:endParaRPr lang="zh-CN" altLang="en-US" sz="2400">
              <a:solidFill>
                <a:srgbClr val="FFFF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grpSp>
        <p:nvGrpSpPr>
          <p:cNvPr id="29702" name="组合 8"/>
          <p:cNvGrpSpPr/>
          <p:nvPr/>
        </p:nvGrpSpPr>
        <p:grpSpPr>
          <a:xfrm>
            <a:off x="2024063" y="1698625"/>
            <a:ext cx="8032750" cy="1773238"/>
            <a:chOff x="500062" y="1669107"/>
            <a:chExt cx="8032777" cy="1773174"/>
          </a:xfrm>
        </p:grpSpPr>
        <p:sp>
          <p:nvSpPr>
            <p:cNvPr id="29703" name="Rectangle 5"/>
            <p:cNvSpPr/>
            <p:nvPr/>
          </p:nvSpPr>
          <p:spPr>
            <a:xfrm>
              <a:off x="500062" y="1969790"/>
              <a:ext cx="8032777" cy="115241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lvl="0" eaLnBrk="1" hangingPunct="1">
                <a:lnSpc>
                  <a:spcPct val="150000"/>
                </a:lnSpc>
              </a:pPr>
              <a:r>
                <a:rPr lang="en-US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        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一般地，如果一个数</a:t>
              </a:r>
              <a:r>
                <a:rPr lang="en-US" altLang="zh-CN" sz="2400" i="1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x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的立方等于</a:t>
              </a:r>
              <a:r>
                <a:rPr lang="zh-CN" altLang="zh-CN" sz="2400" i="1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a 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，即</a:t>
              </a:r>
              <a:r>
                <a:rPr lang="en-US" altLang="zh-CN" sz="2400" i="1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x</a:t>
              </a:r>
              <a:r>
                <a:rPr lang="en-US" altLang="zh-CN" sz="2400" baseline="300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3</a:t>
              </a:r>
              <a:r>
                <a:rPr lang="en-US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=</a:t>
              </a:r>
              <a:r>
                <a:rPr lang="zh-CN" altLang="zh-CN" sz="2400" i="1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a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，</a:t>
              </a:r>
              <a:r>
                <a:rPr lang="en-US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那么这个数</a:t>
              </a:r>
              <a:r>
                <a:rPr lang="en-US" altLang="zh-CN" sz="2400" i="1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x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就叫做</a:t>
              </a:r>
              <a:r>
                <a:rPr lang="en-US" altLang="zh-CN" sz="2400" i="1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a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的立方根（</a:t>
              </a:r>
              <a:r>
                <a:rPr lang="en-US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cube roo</a:t>
              </a:r>
              <a:endPara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graphicFrame>
          <p:nvGraphicFramePr>
            <p:cNvPr id="29704" name="Object 10"/>
            <p:cNvGraphicFramePr>
              <a:graphicFrameLocks noChangeAspect="1"/>
            </p:cNvGraphicFramePr>
            <p:nvPr/>
          </p:nvGraphicFramePr>
          <p:xfrm>
            <a:off x="1187625" y="2854519"/>
            <a:ext cx="685231" cy="58776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2" imgW="685229" imgH="587783" progId="Equation.DSMT4">
                    <p:embed/>
                  </p:oleObj>
                </mc:Choice>
                <mc:Fallback>
                  <p:oleObj r:id="rId2" imgW="685229" imgH="58778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1187625" y="2854519"/>
                          <a:ext cx="685231" cy="587762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 fill="hold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  <p:bldP spid="29698" grpId="0"/>
      <p:bldP spid="29699" grpId="0"/>
      <p:bldP spid="29700" grpId="0"/>
      <p:bldP spid="2970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745" name="Group 2"/>
          <p:cNvGrpSpPr/>
          <p:nvPr/>
        </p:nvGrpSpPr>
        <p:grpSpPr>
          <a:xfrm>
            <a:off x="5373688" y="1716088"/>
            <a:ext cx="6840537" cy="4321175"/>
            <a:chExt cx="6840538" cy="4321175"/>
          </a:xfrm>
        </p:grpSpPr>
        <p:sp>
          <p:nvSpPr>
            <p:cNvPr id="31746" name="Rectangle 3"/>
            <p:cNvSpPr/>
            <p:nvPr/>
          </p:nvSpPr>
          <p:spPr bwMode="auto">
            <a:xfrm>
              <a:off x="0" y="0"/>
              <a:ext cx="6840538" cy="4321175"/>
            </a:xfrm>
            <a:prstGeom prst="rect">
              <a:avLst/>
            </a:prstGeom>
            <a:solidFill>
              <a:srgbClr val="354B5E">
                <a:alpha val="89999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marL="0" marR="0" lvl="0" indent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31747" name="Rectangle 4"/>
            <p:cNvSpPr/>
            <p:nvPr/>
          </p:nvSpPr>
          <p:spPr bwMode="auto">
            <a:xfrm>
              <a:off x="0" y="0"/>
              <a:ext cx="107950" cy="432117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marL="0" marR="0" lvl="0" indent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</p:grpSp>
      <p:sp>
        <p:nvSpPr>
          <p:cNvPr id="31748" name="TextBox 3"/>
          <p:cNvSpPr/>
          <p:nvPr/>
        </p:nvSpPr>
        <p:spPr>
          <a:xfrm>
            <a:off x="3309938" y="1643063"/>
            <a:ext cx="184150" cy="369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/>
            <a:endParaRPr lang="zh-CN" altLang="en-US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1749" name="Rectangle 3"/>
          <p:cNvSpPr>
            <a:spLocks noRot="1"/>
          </p:cNvSpPr>
          <p:nvPr/>
        </p:nvSpPr>
        <p:spPr>
          <a:xfrm>
            <a:off x="5213350" y="1814513"/>
            <a:ext cx="6769100" cy="431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342900" lvl="0" indent="-342900">
              <a:lnSpc>
                <a:spcPct val="150000"/>
              </a:lnSpc>
            </a:pPr>
            <a:r>
              <a:rPr lang="zh-CN" altLang="zh-CN" sz="3200" b="1">
                <a:latin typeface="楷体_GB2312" pitchFamily="49" charset="-122"/>
                <a:ea typeface="黑体" pitchFamily="49" charset="-122"/>
              </a:rPr>
              <a:t>   </a:t>
            </a:r>
            <a:r>
              <a:rPr lang="en-US" altLang="zh-CN" sz="3200" b="1">
                <a:latin typeface="楷体_GB2312" pitchFamily="49" charset="-122"/>
              </a:rPr>
              <a:t>  </a:t>
            </a:r>
            <a:r>
              <a:rPr lang="zh-CN" altLang="en-US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2的立方等于多少？</a:t>
            </a:r>
            <a:endParaRPr lang="en-US" altLang="zh-CN" sz="240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1750" name="Rectangle 1"/>
          <p:cNvSpPr txBox="1"/>
          <p:nvPr/>
        </p:nvSpPr>
        <p:spPr bwMode="auto">
          <a:xfrm>
            <a:off x="850900" y="539750"/>
            <a:ext cx="2390775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zh-CN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做一做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31751" name="Oval 5"/>
          <p:cNvSpPr/>
          <p:nvPr/>
        </p:nvSpPr>
        <p:spPr bwMode="auto">
          <a:xfrm>
            <a:off x="750888" y="2460625"/>
            <a:ext cx="2879725" cy="2879725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1752" name="AutoShape 6"/>
          <p:cNvSpPr/>
          <p:nvPr/>
        </p:nvSpPr>
        <p:spPr bwMode="auto">
          <a:xfrm>
            <a:off x="2201863" y="1741488"/>
            <a:ext cx="2160588" cy="4319588"/>
          </a:xfrm>
          <a:custGeom>
            <a:gdLst>
              <a:gd name="T0" fmla="*/ 1080294 w 21600"/>
              <a:gd name="T1" fmla="*/ 2159794 h 21600"/>
              <a:gd name="T2" fmla="*/ 1080294 w 21600"/>
              <a:gd name="T3" fmla="*/ 2159794 h 21600"/>
              <a:gd name="T4" fmla="*/ 1080294 w 21600"/>
              <a:gd name="T5" fmla="*/ 2159794 h 21600"/>
              <a:gd name="T6" fmla="*/ 1080294 w 21600"/>
              <a:gd name="T7" fmla="*/ 2159794 h 21600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4835"/>
                  <a:pt x="21600" y="10800"/>
                </a:cubicBezTo>
                <a:cubicBezTo>
                  <a:pt x="21600" y="16765"/>
                  <a:pt x="11929" y="21600"/>
                  <a:pt x="0" y="21600"/>
                </a:cubicBezTo>
                <a:lnTo>
                  <a:pt x="0" y="20952"/>
                </a:lnTo>
                <a:cubicBezTo>
                  <a:pt x="11214" y="20952"/>
                  <a:pt x="20304" y="16407"/>
                  <a:pt x="20304" y="10800"/>
                </a:cubicBezTo>
                <a:cubicBezTo>
                  <a:pt x="20304" y="5193"/>
                  <a:pt x="11214" y="648"/>
                  <a:pt x="0" y="64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marR="0" lvl="0" indent="0" eaLnBrk="1" hangingPunct="1">
              <a:buClrTx/>
              <a:buFontTx/>
            </a:pPr>
            <a:endParaRPr lang="zh-CN" altLang="en-US">
              <a:latin typeface="Arial" pitchFamily="34" charset="0"/>
              <a:ea typeface="黑体" pitchFamily="49" charset="-122"/>
            </a:endParaRPr>
          </a:p>
        </p:txBody>
      </p:sp>
      <p:sp>
        <p:nvSpPr>
          <p:cNvPr id="31753" name="Oval 7"/>
          <p:cNvSpPr/>
          <p:nvPr/>
        </p:nvSpPr>
        <p:spPr bwMode="auto">
          <a:xfrm>
            <a:off x="3095625" y="1924050"/>
            <a:ext cx="449263" cy="44926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1754" name="Oval 8"/>
          <p:cNvSpPr/>
          <p:nvPr/>
        </p:nvSpPr>
        <p:spPr bwMode="auto">
          <a:xfrm>
            <a:off x="3994150" y="3092450"/>
            <a:ext cx="450850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1755" name="Oval 9"/>
          <p:cNvSpPr/>
          <p:nvPr/>
        </p:nvSpPr>
        <p:spPr bwMode="auto">
          <a:xfrm>
            <a:off x="3994150" y="4259263"/>
            <a:ext cx="450850" cy="45085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1756" name="Oval 10"/>
          <p:cNvSpPr/>
          <p:nvPr/>
        </p:nvSpPr>
        <p:spPr bwMode="auto">
          <a:xfrm>
            <a:off x="3095625" y="5427663"/>
            <a:ext cx="449263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pic>
        <p:nvPicPr>
          <p:cNvPr id="31757" name="Picture 12" descr="做测试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84350" y="3494088"/>
            <a:ext cx="812800" cy="812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1758" name="文本框 1"/>
          <p:cNvSpPr/>
          <p:nvPr/>
        </p:nvSpPr>
        <p:spPr>
          <a:xfrm>
            <a:off x="6167438" y="2781300"/>
            <a:ext cx="57150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zh-CN" altLang="en-US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是否有其他的数，他的立方也是8？</a:t>
            </a:r>
          </a:p>
        </p:txBody>
      </p:sp>
      <p:sp>
        <p:nvSpPr>
          <p:cNvPr id="31759" name="文本框 2"/>
          <p:cNvSpPr/>
          <p:nvPr/>
        </p:nvSpPr>
        <p:spPr>
          <a:xfrm>
            <a:off x="6240463" y="3600450"/>
            <a:ext cx="315118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zh-CN" altLang="en-US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-3的立方等于多少？</a:t>
            </a:r>
          </a:p>
        </p:txBody>
      </p:sp>
      <p:sp>
        <p:nvSpPr>
          <p:cNvPr id="31760" name="文本框 3"/>
          <p:cNvSpPr/>
          <p:nvPr/>
        </p:nvSpPr>
        <p:spPr>
          <a:xfrm>
            <a:off x="6311900" y="4421188"/>
            <a:ext cx="56229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zh-CN" altLang="en-US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是否有其他的数，它的立方也是27？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8" grpId="0"/>
      <p:bldP spid="31759" grpId="0"/>
      <p:bldP spid="3176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793" name="Group 2"/>
          <p:cNvGrpSpPr/>
          <p:nvPr/>
        </p:nvGrpSpPr>
        <p:grpSpPr>
          <a:xfrm>
            <a:off x="5370513" y="1739900"/>
            <a:ext cx="6840537" cy="4321175"/>
            <a:chExt cx="6840538" cy="4321175"/>
          </a:xfrm>
        </p:grpSpPr>
        <p:sp>
          <p:nvSpPr>
            <p:cNvPr id="33794" name="Rectangle 3"/>
            <p:cNvSpPr/>
            <p:nvPr/>
          </p:nvSpPr>
          <p:spPr bwMode="auto">
            <a:xfrm>
              <a:off x="0" y="0"/>
              <a:ext cx="6840538" cy="4321175"/>
            </a:xfrm>
            <a:prstGeom prst="rect">
              <a:avLst/>
            </a:prstGeom>
            <a:solidFill>
              <a:srgbClr val="354B5E">
                <a:alpha val="89999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marL="0" marR="0" lvl="0" indent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  <p:sp>
          <p:nvSpPr>
            <p:cNvPr id="33795" name="Rectangle 4"/>
            <p:cNvSpPr/>
            <p:nvPr/>
          </p:nvSpPr>
          <p:spPr bwMode="auto">
            <a:xfrm>
              <a:off x="0" y="0"/>
              <a:ext cx="107950" cy="432117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4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45720" rIns="4572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1pPr>
              <a:lvl2pPr marL="742950" indent="-28575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2pPr>
              <a:lvl3pPr marL="11430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3pPr>
              <a:lvl4pPr marL="16002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4pPr>
              <a:lvl5pPr marL="2057400" indent="-22860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rgbClr val="000000"/>
                  </a:solidFill>
                  <a:latin typeface="Segoe UI" pitchFamily="34" charset="0"/>
                  <a:ea typeface="黑体" pitchFamily="49" charset="-122"/>
                  <a:cs typeface="Segoe UI" panose="020b0502040204020203" pitchFamily="34" charset="0"/>
                  <a:sym typeface="Segoe UI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lang="zh-CN" altLang="en-US">
                  <a:solidFill>
                    <a:srgbClr val="000000"/>
                  </a:solidFill>
                  <a:latin typeface="Segoe UI" pitchFamily="34" charset="0"/>
                  <a:cs typeface="Segoe UI" panose="020b0502040204020203" pitchFamily="34" charset="0"/>
                  <a:sym typeface="Segoe UI" pitchFamily="34" charset="0"/>
                </a:defRPr>
              </a:lvl9pPr>
            </a:lstStyle>
            <a:p>
              <a:pPr marL="0" marR="0" lvl="0" indent="0" algn="ctr" eaLnBrk="1" hangingPunct="1">
                <a:buClrTx/>
                <a:buFontTx/>
              </a:pPr>
              <a:endParaRPr lang="zh-CN" altLang="zh-CN">
                <a:solidFill>
                  <a:srgbClr val="FFFFFF"/>
                </a:solidFill>
                <a:latin typeface="Segoe UI" pitchFamily="34" charset="0"/>
                <a:ea typeface="宋体" pitchFamily="2" charset="-122"/>
                <a:sym typeface="Segoe UI" pitchFamily="34" charset="0"/>
              </a:endParaRPr>
            </a:p>
          </p:txBody>
        </p:sp>
      </p:grpSp>
      <p:sp>
        <p:nvSpPr>
          <p:cNvPr id="33796" name="Text Box 10"/>
          <p:cNvSpPr/>
          <p:nvPr/>
        </p:nvSpPr>
        <p:spPr>
          <a:xfrm>
            <a:off x="6888163" y="2460625"/>
            <a:ext cx="3384550" cy="2678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1.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正数有几个立方根？</a:t>
            </a:r>
            <a:endParaRPr lang="en-US" altLang="zh-CN" sz="2400">
              <a:solidFill>
                <a:schemeClr val="bg1"/>
              </a:solidFill>
              <a:latin typeface="Times New Roman" pitchFamily="18" charset="0"/>
              <a:ea typeface="微软雅黑" pitchFamily="34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2.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0有几个立方根？</a:t>
            </a:r>
            <a:endParaRPr lang="en-US" altLang="zh-CN" sz="2400">
              <a:solidFill>
                <a:schemeClr val="bg1"/>
              </a:solidFill>
              <a:latin typeface="Times New Roman" pitchFamily="18" charset="0"/>
              <a:ea typeface="微软雅黑" pitchFamily="34" charset="-122"/>
            </a:endParaRPr>
          </a:p>
          <a:p>
            <a:pPr lvl="0"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3.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负数呢？</a:t>
            </a:r>
            <a:b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</a:br>
            <a:endParaRPr lang="zh-CN" altLang="en-US" sz="2400">
              <a:solidFill>
                <a:schemeClr val="bg1"/>
              </a:solidFill>
              <a:latin typeface="Times New Roman" pitchFamily="18" charset="0"/>
              <a:ea typeface="微软雅黑" pitchFamily="34" charset="-122"/>
            </a:endParaRPr>
          </a:p>
        </p:txBody>
      </p:sp>
      <p:sp>
        <p:nvSpPr>
          <p:cNvPr id="33797" name="Rectangle 1"/>
          <p:cNvSpPr txBox="1"/>
          <p:nvPr/>
        </p:nvSpPr>
        <p:spPr bwMode="auto">
          <a:xfrm>
            <a:off x="885825" y="501650"/>
            <a:ext cx="2390775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zh-CN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议一议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33798" name="Oval 5"/>
          <p:cNvSpPr/>
          <p:nvPr/>
        </p:nvSpPr>
        <p:spPr bwMode="auto">
          <a:xfrm>
            <a:off x="750888" y="2460625"/>
            <a:ext cx="2879725" cy="2879725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3799" name="AutoShape 6"/>
          <p:cNvSpPr/>
          <p:nvPr/>
        </p:nvSpPr>
        <p:spPr bwMode="auto">
          <a:xfrm>
            <a:off x="2201863" y="1741488"/>
            <a:ext cx="2160588" cy="4319588"/>
          </a:xfrm>
          <a:custGeom>
            <a:gdLst>
              <a:gd name="T0" fmla="*/ 1080294 w 21600"/>
              <a:gd name="T1" fmla="*/ 2159794 h 21600"/>
              <a:gd name="T2" fmla="*/ 1080294 w 21600"/>
              <a:gd name="T3" fmla="*/ 2159794 h 21600"/>
              <a:gd name="T4" fmla="*/ 1080294 w 21600"/>
              <a:gd name="T5" fmla="*/ 2159794 h 21600"/>
              <a:gd name="T6" fmla="*/ 1080294 w 21600"/>
              <a:gd name="T7" fmla="*/ 2159794 h 21600"/>
              <a:gd name="T8" fmla="*/ 0 60000 65536"/>
              <a:gd name="T9" fmla="*/ 0 60000 65536"/>
              <a:gd name="T10" fmla="*/ 0 60000 65536"/>
              <a:gd name="T11" fmla="*/ 0 60000 65536"/>
            </a:gdLst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4835"/>
                  <a:pt x="21600" y="10800"/>
                </a:cubicBezTo>
                <a:cubicBezTo>
                  <a:pt x="21600" y="16765"/>
                  <a:pt x="11929" y="21600"/>
                  <a:pt x="0" y="21600"/>
                </a:cubicBezTo>
                <a:lnTo>
                  <a:pt x="0" y="20952"/>
                </a:lnTo>
                <a:cubicBezTo>
                  <a:pt x="11214" y="20952"/>
                  <a:pt x="20304" y="16407"/>
                  <a:pt x="20304" y="10800"/>
                </a:cubicBezTo>
                <a:cubicBezTo>
                  <a:pt x="20304" y="5193"/>
                  <a:pt x="11214" y="648"/>
                  <a:pt x="0" y="64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7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marR="0" lvl="0" indent="0" eaLnBrk="1" hangingPunct="1">
              <a:buClrTx/>
              <a:buFontTx/>
            </a:pPr>
            <a:endParaRPr lang="zh-CN" altLang="en-US">
              <a:latin typeface="Arial" pitchFamily="34" charset="0"/>
              <a:ea typeface="黑体" pitchFamily="49" charset="-122"/>
            </a:endParaRPr>
          </a:p>
        </p:txBody>
      </p:sp>
      <p:sp>
        <p:nvSpPr>
          <p:cNvPr id="33800" name="Oval 7"/>
          <p:cNvSpPr/>
          <p:nvPr/>
        </p:nvSpPr>
        <p:spPr bwMode="auto">
          <a:xfrm>
            <a:off x="3095625" y="1885950"/>
            <a:ext cx="449263" cy="449263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3801" name="Oval 8"/>
          <p:cNvSpPr/>
          <p:nvPr/>
        </p:nvSpPr>
        <p:spPr bwMode="auto">
          <a:xfrm>
            <a:off x="3994150" y="3054350"/>
            <a:ext cx="450850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3802" name="Oval 9"/>
          <p:cNvSpPr/>
          <p:nvPr/>
        </p:nvSpPr>
        <p:spPr bwMode="auto">
          <a:xfrm>
            <a:off x="3994150" y="4221163"/>
            <a:ext cx="450850" cy="450850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sp>
        <p:nvSpPr>
          <p:cNvPr id="33803" name="Oval 10"/>
          <p:cNvSpPr/>
          <p:nvPr/>
        </p:nvSpPr>
        <p:spPr bwMode="auto">
          <a:xfrm>
            <a:off x="3095625" y="5427663"/>
            <a:ext cx="449263" cy="449263"/>
          </a:xfrm>
          <a:prstGeom prst="ellipse">
            <a:avLst/>
          </a:prstGeom>
          <a:solidFill>
            <a:srgbClr val="354B5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" pitchFamily="34" charset="0"/>
                <a:ea typeface="黑体" pitchFamily="49" charset="-122"/>
                <a:cs typeface="Segoe UI" panose="020b0502040204020203" pitchFamily="34" charset="0"/>
                <a:sym typeface="Segoe U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rgbClr val="000000"/>
                </a:solidFill>
                <a:latin typeface="Segoe UI" pitchFamily="34" charset="0"/>
                <a:cs typeface="Segoe UI" panose="020b0502040204020203" pitchFamily="34" charset="0"/>
                <a:sym typeface="Segoe UI" pitchFamily="34" charset="0"/>
              </a:defRPr>
            </a:lvl9pPr>
          </a:lstStyle>
          <a:p>
            <a:pPr marL="0" marR="0" lvl="0" indent="0" algn="ctr" eaLnBrk="1" hangingPunct="1">
              <a:buClrTx/>
              <a:buFontTx/>
            </a:pPr>
            <a:endParaRPr lang="zh-CN" altLang="zh-CN">
              <a:solidFill>
                <a:srgbClr val="FFFFFF"/>
              </a:solidFill>
              <a:latin typeface="Segoe UI" pitchFamily="34" charset="0"/>
              <a:ea typeface="宋体" pitchFamily="2" charset="-122"/>
              <a:sym typeface="Segoe UI" pitchFamily="34" charset="0"/>
            </a:endParaRPr>
          </a:p>
        </p:txBody>
      </p:sp>
      <p:pic>
        <p:nvPicPr>
          <p:cNvPr id="33804" name="Picture 12" descr="讨论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33550" y="3408363"/>
            <a:ext cx="915988" cy="9080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 fill="hold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Rectangle 2"/>
          <p:cNvSpPr>
            <a:spLocks noGrp="1"/>
          </p:cNvSpPr>
          <p:nvPr>
            <p:ph type="title" idx="4294967295"/>
          </p:nvPr>
        </p:nvSpPr>
        <p:spPr>
          <a:xfrm>
            <a:off x="4084638" y="723900"/>
            <a:ext cx="5184775" cy="576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 eaLnBrk="1" hangingPunct="1"/>
            <a:r>
              <a:rPr lang="zh-CN" altLang="en-US" sz="2800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</a:rPr>
              <a:t>类比平方根与立方根</a:t>
            </a:r>
          </a:p>
        </p:txBody>
      </p:sp>
      <p:grpSp>
        <p:nvGrpSpPr>
          <p:cNvPr id="35842" name="Group 3"/>
          <p:cNvGrpSpPr/>
          <p:nvPr/>
        </p:nvGrpSpPr>
        <p:grpSpPr>
          <a:xfrm>
            <a:off x="935038" y="1673225"/>
            <a:ext cx="4937125" cy="3844925"/>
            <a:chOff x="572" y="104"/>
            <a:chExt cx="7781" cy="6058"/>
          </a:xfrm>
        </p:grpSpPr>
        <p:grpSp>
          <p:nvGrpSpPr>
            <p:cNvPr id="35843" name="Group 4"/>
            <p:cNvGrpSpPr/>
            <p:nvPr/>
          </p:nvGrpSpPr>
          <p:grpSpPr>
            <a:xfrm>
              <a:off x="572" y="104"/>
              <a:ext cx="7781" cy="4166"/>
              <a:chOff x="229" y="42"/>
              <a:chExt cx="3114" cy="1667"/>
            </a:xfrm>
          </p:grpSpPr>
          <p:sp>
            <p:nvSpPr>
              <p:cNvPr id="35844" name="Rectangle 5"/>
              <p:cNvSpPr>
                <a:spLocks noRot="1"/>
              </p:cNvSpPr>
              <p:nvPr/>
            </p:nvSpPr>
            <p:spPr>
              <a:xfrm>
                <a:off x="229" y="42"/>
                <a:ext cx="2925" cy="31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5pPr>
              </a:lstStyle>
              <a:p>
                <a:pPr marL="1676400" lvl="3" indent="-304800">
                  <a:lnSpc>
                    <a:spcPct val="80000"/>
                  </a:lnSpc>
                  <a:spcBef>
                    <a:spcPct val="20000"/>
                  </a:spcBef>
                </a:pPr>
                <a:r>
                  <a:rPr lang="zh-CN" altLang="zh-CN" sz="2400">
                    <a:solidFill>
                      <a:schemeClr val="bg1"/>
                    </a:solidFill>
                    <a:latin typeface="Times New Roman" pitchFamily="18" charset="0"/>
                    <a:ea typeface="微软雅黑" pitchFamily="34" charset="-122"/>
                  </a:rPr>
                  <a:t>1</a:t>
                </a:r>
                <a:r>
                  <a:rPr lang="zh-CN" altLang="en-US" sz="2400">
                    <a:solidFill>
                      <a:schemeClr val="bg1"/>
                    </a:solidFill>
                    <a:latin typeface="Times New Roman" pitchFamily="18" charset="0"/>
                    <a:ea typeface="微软雅黑" pitchFamily="34" charset="-122"/>
                  </a:rPr>
                  <a:t>．开平方的定义</a:t>
                </a:r>
              </a:p>
            </p:txBody>
          </p:sp>
          <p:sp>
            <p:nvSpPr>
              <p:cNvPr id="35845" name="Text Box 6"/>
              <p:cNvSpPr/>
              <p:nvPr/>
            </p:nvSpPr>
            <p:spPr>
              <a:xfrm>
                <a:off x="725" y="295"/>
                <a:ext cx="2618" cy="1414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 anchor="t" anchorCtr="0">
                <a:spAutoFit/>
              </a:bodyPr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4000" b="0" i="0" u="none" baseline="0">
                    <a:solidFill>
                      <a:schemeClr val="tx1"/>
                    </a:solidFill>
                    <a:latin typeface="Arial" pitchFamily="34" charset="0"/>
                    <a:ea typeface="黑体" pitchFamily="49" charset="-122"/>
                  </a:defRPr>
                </a:lvl5pPr>
              </a:lstStyle>
              <a:p>
                <a:pPr lvl="0">
                  <a:lnSpc>
                    <a:spcPct val="150000"/>
                  </a:lnSpc>
                </a:pPr>
                <a:r>
                  <a:rPr lang="zh-CN" altLang="en-US" sz="2400">
                    <a:solidFill>
                      <a:schemeClr val="bg1"/>
                    </a:solidFill>
                    <a:latin typeface="Times New Roman" pitchFamily="18" charset="0"/>
                    <a:ea typeface="微软雅黑" pitchFamily="34" charset="-122"/>
                  </a:rPr>
                  <a:t>        求一个数</a:t>
                </a:r>
                <a:r>
                  <a:rPr lang="zh-CN" altLang="zh-CN" sz="2400" i="1">
                    <a:solidFill>
                      <a:schemeClr val="bg1"/>
                    </a:solidFill>
                    <a:latin typeface="Times New Roman" pitchFamily="18" charset="0"/>
                    <a:ea typeface="微软雅黑" pitchFamily="34" charset="-122"/>
                  </a:rPr>
                  <a:t>a</a:t>
                </a:r>
                <a:r>
                  <a:rPr lang="zh-CN" altLang="en-US" sz="2400">
                    <a:solidFill>
                      <a:schemeClr val="bg1"/>
                    </a:solidFill>
                    <a:latin typeface="Times New Roman" pitchFamily="18" charset="0"/>
                    <a:ea typeface="微软雅黑" pitchFamily="34" charset="-122"/>
                  </a:rPr>
                  <a:t>的平方根的运算，叫做开平方，其中</a:t>
                </a:r>
                <a:r>
                  <a:rPr lang="zh-CN" altLang="zh-CN" sz="2400" i="1">
                    <a:solidFill>
                      <a:schemeClr val="bg1"/>
                    </a:solidFill>
                    <a:latin typeface="Times New Roman" pitchFamily="18" charset="0"/>
                    <a:ea typeface="微软雅黑" pitchFamily="34" charset="-122"/>
                  </a:rPr>
                  <a:t>a</a:t>
                </a:r>
                <a:r>
                  <a:rPr lang="zh-CN" altLang="en-US" sz="2400">
                    <a:solidFill>
                      <a:schemeClr val="bg1"/>
                    </a:solidFill>
                    <a:latin typeface="Times New Roman" pitchFamily="18" charset="0"/>
                    <a:ea typeface="微软雅黑" pitchFamily="34" charset="-122"/>
                  </a:rPr>
                  <a:t>叫做被开方数</a:t>
                </a:r>
                <a:r>
                  <a:rPr lang="en-US" altLang="zh-CN" sz="2400">
                    <a:solidFill>
                      <a:schemeClr val="bg1"/>
                    </a:solidFill>
                    <a:latin typeface="Times New Roman" pitchFamily="18" charset="0"/>
                    <a:ea typeface="微软雅黑" pitchFamily="34" charset="-122"/>
                  </a:rPr>
                  <a:t>.</a:t>
                </a:r>
              </a:p>
              <a:p>
                <a:pPr lvl="0">
                  <a:lnSpc>
                    <a:spcPct val="150000"/>
                  </a:lnSpc>
                </a:pPr>
                <a:r>
                  <a:rPr lang="zh-CN" altLang="en-US" sz="2400">
                    <a:solidFill>
                      <a:schemeClr val="bg1"/>
                    </a:solidFill>
                    <a:latin typeface="Times New Roman" pitchFamily="18" charset="0"/>
                    <a:ea typeface="微软雅黑" pitchFamily="34" charset="-122"/>
                  </a:rPr>
                  <a:t>        例如，</a:t>
                </a:r>
              </a:p>
            </p:txBody>
          </p:sp>
        </p:grpSp>
        <p:graphicFrame>
          <p:nvGraphicFramePr>
            <p:cNvPr id="35846" name="Object 7"/>
            <p:cNvGraphicFramePr>
              <a:graphicFrameLocks noChangeAspect="1"/>
            </p:cNvGraphicFramePr>
            <p:nvPr/>
          </p:nvGraphicFramePr>
          <p:xfrm>
            <a:off x="2862" y="4355"/>
            <a:ext cx="3392" cy="180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2" imgW="2152259" imgH="1146877" progId="Equation.DSMT4">
                    <p:embed/>
                  </p:oleObj>
                </mc:Choice>
                <mc:Fallback>
                  <p:oleObj r:id="rId2" imgW="2152259" imgH="1146877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>
                          <a:grayscl/>
                          <a:biLevel thresh="50000"/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2862" y="4355"/>
                          <a:ext cx="3392" cy="180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5847" name="Text Box 8"/>
          <p:cNvSpPr/>
          <p:nvPr/>
        </p:nvSpPr>
        <p:spPr>
          <a:xfrm>
            <a:off x="6467475" y="2047875"/>
            <a:ext cx="4176713" cy="22431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        求一个数</a:t>
            </a:r>
            <a:r>
              <a:rPr lang="zh-CN" altLang="zh-CN" sz="2400" i="1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a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的立方根的运算，叫做开立方，其中</a:t>
            </a:r>
            <a:r>
              <a:rPr lang="zh-CN" altLang="zh-CN" sz="2400" i="1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a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叫做被开方数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.</a:t>
            </a:r>
            <a:endParaRPr lang="zh-CN" altLang="en-US" sz="2400">
              <a:solidFill>
                <a:schemeClr val="bg1"/>
              </a:solidFill>
              <a:latin typeface="Times New Roman" pitchFamily="18" charset="0"/>
              <a:ea typeface="微软雅黑" pitchFamily="34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        例如，</a:t>
            </a:r>
          </a:p>
        </p:txBody>
      </p:sp>
      <p:sp>
        <p:nvSpPr>
          <p:cNvPr id="35848" name="Rectangle 9"/>
          <p:cNvSpPr>
            <a:spLocks noRot="1"/>
          </p:cNvSpPr>
          <p:nvPr/>
        </p:nvSpPr>
        <p:spPr>
          <a:xfrm>
            <a:off x="5664200" y="1655763"/>
            <a:ext cx="4643438" cy="501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1676400" lvl="3" indent="-304800">
              <a:lnSpc>
                <a:spcPct val="80000"/>
              </a:lnSpc>
              <a:spcBef>
                <a:spcPct val="20000"/>
              </a:spcBef>
            </a:pPr>
            <a:r>
              <a:rPr lang="zh-CN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1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．开立方的定义</a:t>
            </a:r>
          </a:p>
        </p:txBody>
      </p:sp>
      <p:graphicFrame>
        <p:nvGraphicFramePr>
          <p:cNvPr id="35849" name="Object 10"/>
          <p:cNvGraphicFramePr>
            <a:graphicFrameLocks noChangeAspect="1"/>
          </p:cNvGraphicFramePr>
          <p:nvPr/>
        </p:nvGraphicFramePr>
        <p:xfrm>
          <a:off x="7158038" y="4371975"/>
          <a:ext cx="2190750" cy="1133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4" imgW="2190750" imgH="1133475" progId="Equation.DSMT4">
                  <p:embed/>
                </p:oleObj>
              </mc:Choice>
              <mc:Fallback>
                <p:oleObj r:id="rId4" imgW="2190750" imgH="113347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158038" y="4371975"/>
                        <a:ext cx="2190750" cy="1133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5850" name="直接连接符 6"/>
          <p:cNvCxnSpPr/>
          <p:nvPr/>
        </p:nvCxnSpPr>
        <p:spPr>
          <a:xfrm flipH="1">
            <a:off x="6065838" y="1466850"/>
            <a:ext cx="0" cy="46878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/>
      <p:bldP spid="358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7889" name="Group 2"/>
          <p:cNvGrpSpPr/>
          <p:nvPr/>
        </p:nvGrpSpPr>
        <p:grpSpPr>
          <a:xfrm>
            <a:off x="1200150" y="1900238"/>
            <a:ext cx="3889375" cy="2511425"/>
            <a:chOff x="0" y="22"/>
            <a:chExt cx="2450" cy="1582"/>
          </a:xfrm>
        </p:grpSpPr>
        <p:sp>
          <p:nvSpPr>
            <p:cNvPr id="37890" name="Text Box 3"/>
            <p:cNvSpPr/>
            <p:nvPr/>
          </p:nvSpPr>
          <p:spPr>
            <a:xfrm>
              <a:off x="0" y="22"/>
              <a:ext cx="1813" cy="40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lvl="0">
                <a:lnSpc>
                  <a:spcPct val="150000"/>
                </a:lnSpc>
              </a:pPr>
              <a:r>
                <a:rPr lang="zh-CN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</a:t>
              </a:r>
              <a:r>
                <a:rPr lang="en-US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      2.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平方根的性质</a:t>
              </a:r>
            </a:p>
          </p:txBody>
        </p:sp>
        <p:sp>
          <p:nvSpPr>
            <p:cNvPr id="37891" name="Text Box 4"/>
            <p:cNvSpPr/>
            <p:nvPr/>
          </p:nvSpPr>
          <p:spPr>
            <a:xfrm>
              <a:off x="90" y="499"/>
              <a:ext cx="2360" cy="110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lvl="0">
                <a:lnSpc>
                  <a:spcPct val="150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      一个正数有两个平方根；0的平方根是0；负数没有平方根．</a:t>
              </a:r>
            </a:p>
          </p:txBody>
        </p:sp>
      </p:grpSp>
      <p:grpSp>
        <p:nvGrpSpPr>
          <p:cNvPr id="37892" name="Group 5"/>
          <p:cNvGrpSpPr/>
          <p:nvPr/>
        </p:nvGrpSpPr>
        <p:grpSpPr>
          <a:xfrm>
            <a:off x="6816725" y="1900238"/>
            <a:ext cx="4003675" cy="2546350"/>
            <a:chExt cx="3014" cy="1604"/>
          </a:xfrm>
        </p:grpSpPr>
        <p:sp>
          <p:nvSpPr>
            <p:cNvPr id="37893" name="Text Box 6"/>
            <p:cNvSpPr/>
            <p:nvPr/>
          </p:nvSpPr>
          <p:spPr>
            <a:xfrm>
              <a:off x="30" y="0"/>
              <a:ext cx="2116" cy="40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lvl="0">
                <a:lnSpc>
                  <a:spcPct val="150000"/>
                </a:lnSpc>
              </a:pPr>
              <a:r>
                <a:rPr lang="en-US" altLang="zh-CN" sz="24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      </a:t>
              </a:r>
              <a:r>
                <a:rPr lang="en-US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2.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立方根的</a:t>
              </a:r>
              <a:r>
                <a:rPr lang="zh-CN" altLang="en-US" sz="24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性质</a:t>
              </a:r>
            </a:p>
          </p:txBody>
        </p:sp>
        <p:sp>
          <p:nvSpPr>
            <p:cNvPr id="37894" name="Text Box 7"/>
            <p:cNvSpPr/>
            <p:nvPr/>
          </p:nvSpPr>
          <p:spPr>
            <a:xfrm>
              <a:off x="0" y="499"/>
              <a:ext cx="3014" cy="110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lvl="0">
                <a:lnSpc>
                  <a:spcPct val="150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      正数的立方根是正数；负数的立方根是负数；</a:t>
              </a:r>
              <a:r>
                <a:rPr lang="zh-CN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0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的立方根是</a:t>
              </a:r>
              <a:r>
                <a:rPr lang="zh-CN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0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．</a:t>
              </a:r>
            </a:p>
          </p:txBody>
        </p:sp>
      </p:grpSp>
      <p:cxnSp>
        <p:nvCxnSpPr>
          <p:cNvPr id="37895" name="直接连接符 6"/>
          <p:cNvCxnSpPr/>
          <p:nvPr/>
        </p:nvCxnSpPr>
        <p:spPr>
          <a:xfrm flipH="1">
            <a:off x="6065838" y="1466850"/>
            <a:ext cx="0" cy="46878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7896" name="Rectangle 2"/>
          <p:cNvSpPr>
            <a:spLocks noGrp="1"/>
          </p:cNvSpPr>
          <p:nvPr>
            <p:ph type="title" idx="4294967295"/>
          </p:nvPr>
        </p:nvSpPr>
        <p:spPr>
          <a:xfrm>
            <a:off x="4224338" y="765175"/>
            <a:ext cx="5184775" cy="4302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 eaLnBrk="1" hangingPunct="1"/>
            <a:r>
              <a:rPr lang="zh-CN" altLang="en-US" sz="2800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</a:rPr>
              <a:t>类比平方根与立方根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37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 fill="hold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937" name="Group 3"/>
          <p:cNvGrpSpPr/>
          <p:nvPr/>
        </p:nvGrpSpPr>
        <p:grpSpPr>
          <a:xfrm>
            <a:off x="6715125" y="3462338"/>
            <a:ext cx="3352800" cy="1190625"/>
            <a:chOff x="0" y="69"/>
            <a:chExt cx="2112" cy="750"/>
          </a:xfrm>
        </p:grpSpPr>
        <p:sp>
          <p:nvSpPr>
            <p:cNvPr id="39938" name="Text Box 4"/>
            <p:cNvSpPr/>
            <p:nvPr/>
          </p:nvSpPr>
          <p:spPr>
            <a:xfrm>
              <a:off x="0" y="528"/>
              <a:ext cx="2112" cy="29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2400" i="1">
                  <a:latin typeface="Times New Roman" pitchFamily="18" charset="0"/>
                  <a:ea typeface="微软雅黑" pitchFamily="34" charset="-122"/>
                </a:rPr>
                <a:t>a</a:t>
              </a:r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叫做被开方数</a:t>
              </a:r>
            </a:p>
          </p:txBody>
        </p:sp>
        <p:cxnSp>
          <p:nvCxnSpPr>
            <p:cNvPr id="39939" name="Line 5"/>
            <p:cNvCxnSpPr/>
            <p:nvPr/>
          </p:nvCxnSpPr>
          <p:spPr>
            <a:xfrm flipH="1" flipV="1">
              <a:off x="71" y="69"/>
              <a:ext cx="670" cy="329"/>
            </a:xfrm>
            <a:prstGeom prst="line">
              <a:avLst/>
            </a:prstGeom>
            <a:noFill/>
            <a:ln w="25400">
              <a:solidFill>
                <a:srgbClr val="002060"/>
              </a:solidFill>
              <a:round/>
              <a:tailEnd type="triangle"/>
            </a:ln>
          </p:spPr>
        </p:cxnSp>
      </p:grpSp>
      <p:grpSp>
        <p:nvGrpSpPr>
          <p:cNvPr id="39940" name="Group 6"/>
          <p:cNvGrpSpPr/>
          <p:nvPr/>
        </p:nvGrpSpPr>
        <p:grpSpPr>
          <a:xfrm>
            <a:off x="3360738" y="3357563"/>
            <a:ext cx="3095625" cy="1295400"/>
            <a:chOff x="329" y="0"/>
            <a:chExt cx="1536" cy="787"/>
          </a:xfrm>
        </p:grpSpPr>
        <p:sp>
          <p:nvSpPr>
            <p:cNvPr id="39941" name="Text Box 7"/>
            <p:cNvSpPr/>
            <p:nvPr/>
          </p:nvSpPr>
          <p:spPr>
            <a:xfrm>
              <a:off x="329" y="506"/>
              <a:ext cx="1536" cy="28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zh-CN" sz="2400">
                  <a:latin typeface="Times New Roman" pitchFamily="18" charset="0"/>
                  <a:ea typeface="微软雅黑" pitchFamily="34" charset="-122"/>
                </a:rPr>
                <a:t>3</a:t>
              </a:r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叫做根指数 </a:t>
              </a:r>
            </a:p>
          </p:txBody>
        </p:sp>
        <p:cxnSp>
          <p:nvCxnSpPr>
            <p:cNvPr id="39942" name="Line 8"/>
            <p:cNvCxnSpPr/>
            <p:nvPr/>
          </p:nvCxnSpPr>
          <p:spPr>
            <a:xfrm flipV="1">
              <a:off x="816" y="0"/>
              <a:ext cx="672" cy="432"/>
            </a:xfrm>
            <a:prstGeom prst="line">
              <a:avLst/>
            </a:prstGeom>
            <a:noFill/>
            <a:ln w="25400">
              <a:solidFill>
                <a:srgbClr val="002060"/>
              </a:solidFill>
              <a:round/>
              <a:tailEnd type="triangle"/>
            </a:ln>
          </p:spPr>
        </p:cxnSp>
      </p:grpSp>
      <p:sp>
        <p:nvSpPr>
          <p:cNvPr id="39943" name="Text Box 9"/>
          <p:cNvSpPr/>
          <p:nvPr/>
        </p:nvSpPr>
        <p:spPr>
          <a:xfrm>
            <a:off x="4151313" y="5319713"/>
            <a:ext cx="493077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注意：这个根指数</a:t>
            </a:r>
            <a:r>
              <a:rPr lang="zh-CN" altLang="zh-CN" sz="2400">
                <a:latin typeface="Times New Roman" pitchFamily="18" charset="0"/>
                <a:ea typeface="微软雅黑" pitchFamily="34" charset="-122"/>
              </a:rPr>
              <a:t>3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绝对不可省略</a:t>
            </a:r>
            <a:r>
              <a:rPr lang="zh-CN" altLang="zh-CN" sz="2400">
                <a:latin typeface="Times New Roman" pitchFamily="18" charset="0"/>
                <a:ea typeface="微软雅黑" pitchFamily="34" charset="-122"/>
              </a:rPr>
              <a:t>. </a:t>
            </a:r>
          </a:p>
        </p:txBody>
      </p:sp>
      <p:graphicFrame>
        <p:nvGraphicFramePr>
          <p:cNvPr id="39944" name="Object 10"/>
          <p:cNvGraphicFramePr>
            <a:graphicFrameLocks noChangeAspect="1"/>
          </p:cNvGraphicFramePr>
          <p:nvPr/>
        </p:nvGraphicFramePr>
        <p:xfrm>
          <a:off x="5849938" y="2876550"/>
          <a:ext cx="882650" cy="836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882650" imgH="836613" progId="Equation.DSMT4">
                  <p:embed/>
                </p:oleObj>
              </mc:Choice>
              <mc:Fallback>
                <p:oleObj r:id="rId2" imgW="882650" imgH="83661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849938" y="2876550"/>
                        <a:ext cx="882650" cy="8366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45" name="矩形 3"/>
          <p:cNvSpPr/>
          <p:nvPr/>
        </p:nvSpPr>
        <p:spPr>
          <a:xfrm>
            <a:off x="4727575" y="1679575"/>
            <a:ext cx="3163888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>
                <a:solidFill>
                  <a:srgbClr val="002060"/>
                </a:solidFill>
                <a:latin typeface="微软雅黑" pitchFamily="34" charset="-122"/>
                <a:ea typeface="微软雅黑" pitchFamily="34" charset="-122"/>
              </a:rPr>
              <a:t>立方根的表示方法 </a:t>
            </a:r>
          </a:p>
        </p:txBody>
      </p:sp>
      <p:sp>
        <p:nvSpPr>
          <p:cNvPr id="39946" name="Rectangle 1"/>
          <p:cNvSpPr txBox="1"/>
          <p:nvPr/>
        </p:nvSpPr>
        <p:spPr bwMode="auto">
          <a:xfrm>
            <a:off x="890588" y="539750"/>
            <a:ext cx="3910013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归纳小结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 fill="hold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 fill="hold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1985" name="Object 16"/>
          <p:cNvGraphicFramePr>
            <a:graphicFrameLocks noGrp="1" noChangeAspect="1"/>
          </p:cNvGraphicFramePr>
          <p:nvPr>
            <p:ph idx="4294967295"/>
          </p:nvPr>
        </p:nvGraphicFramePr>
        <p:xfrm>
          <a:off x="739775" y="3581400"/>
          <a:ext cx="9472613" cy="5778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9472613" imgH="577850" progId="Equation.DSMT4">
                  <p:embed/>
                </p:oleObj>
              </mc:Choice>
              <mc:Fallback>
                <p:oleObj r:id="rId2" imgW="9472613" imgH="57785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39775" y="3581400"/>
                        <a:ext cx="9472613" cy="5778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986" name="Object 4"/>
          <p:cNvGraphicFramePr>
            <a:graphicFrameLocks noChangeAspect="1"/>
          </p:cNvGraphicFramePr>
          <p:nvPr/>
        </p:nvGraphicFramePr>
        <p:xfrm>
          <a:off x="7213600" y="2579688"/>
          <a:ext cx="957263" cy="441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4" imgW="957263" imgH="441325" progId="Equation.DSMT4">
                  <p:embed/>
                </p:oleObj>
              </mc:Choice>
              <mc:Fallback>
                <p:oleObj r:id="rId4" imgW="957263" imgH="44132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213600" y="2579688"/>
                        <a:ext cx="957263" cy="4413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987" name="Object 5"/>
          <p:cNvGraphicFramePr>
            <a:graphicFrameLocks noChangeAspect="1"/>
          </p:cNvGraphicFramePr>
          <p:nvPr/>
        </p:nvGraphicFramePr>
        <p:xfrm>
          <a:off x="9294813" y="2584450"/>
          <a:ext cx="427037" cy="390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6" imgW="427037" imgH="390525" progId="Equation.DSMT4">
                  <p:embed/>
                </p:oleObj>
              </mc:Choice>
              <mc:Fallback>
                <p:oleObj r:id="rId6" imgW="427037" imgH="39052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9294813" y="2584450"/>
                        <a:ext cx="427037" cy="3905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988" name="Object 6"/>
          <p:cNvGraphicFramePr>
            <a:graphicFrameLocks noChangeAspect="1"/>
          </p:cNvGraphicFramePr>
          <p:nvPr/>
        </p:nvGraphicFramePr>
        <p:xfrm>
          <a:off x="2171700" y="2598738"/>
          <a:ext cx="677863" cy="4222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8" imgW="677863" imgH="422275" progId="Equation.DSMT4">
                  <p:embed/>
                </p:oleObj>
              </mc:Choice>
              <mc:Fallback>
                <p:oleObj r:id="rId8" imgW="677863" imgH="42227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171700" y="2598738"/>
                        <a:ext cx="677863" cy="4222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989" name="Object 7"/>
          <p:cNvGraphicFramePr>
            <a:graphicFrameLocks noChangeAspect="1"/>
          </p:cNvGraphicFramePr>
          <p:nvPr/>
        </p:nvGraphicFramePr>
        <p:xfrm>
          <a:off x="3917950" y="2355850"/>
          <a:ext cx="576263" cy="827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0" imgW="576263" imgH="827088" progId="Equation.DSMT4">
                  <p:embed/>
                </p:oleObj>
              </mc:Choice>
              <mc:Fallback>
                <p:oleObj r:id="rId10" imgW="576263" imgH="827088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3917950" y="2355850"/>
                        <a:ext cx="576263" cy="8270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1990" name="Object 8"/>
          <p:cNvGraphicFramePr>
            <a:graphicFrameLocks noChangeAspect="1"/>
          </p:cNvGraphicFramePr>
          <p:nvPr/>
        </p:nvGraphicFramePr>
        <p:xfrm>
          <a:off x="5622925" y="2355850"/>
          <a:ext cx="461963" cy="869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2" imgW="461963" imgH="869950" progId="Equation.DSMT4">
                  <p:embed/>
                </p:oleObj>
              </mc:Choice>
              <mc:Fallback>
                <p:oleObj r:id="rId12" imgW="461963" imgH="86995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5622925" y="2355850"/>
                        <a:ext cx="461963" cy="8699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991" name="Text Box 9"/>
          <p:cNvSpPr/>
          <p:nvPr/>
        </p:nvSpPr>
        <p:spPr>
          <a:xfrm>
            <a:off x="1328738" y="2516188"/>
            <a:ext cx="1308100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1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  <a:endParaRPr lang="en-US" altLang="zh-CN" sz="2400">
              <a:latin typeface="Times New Roman" pitchFamily="18" charset="0"/>
              <a:ea typeface="微软雅黑" pitchFamily="34" charset="-122"/>
            </a:endParaRPr>
          </a:p>
        </p:txBody>
      </p:sp>
      <p:sp>
        <p:nvSpPr>
          <p:cNvPr id="41992" name="Text Box 10"/>
          <p:cNvSpPr/>
          <p:nvPr/>
        </p:nvSpPr>
        <p:spPr>
          <a:xfrm>
            <a:off x="3317875" y="2286000"/>
            <a:ext cx="184150" cy="366713"/>
          </a:xfrm>
          <a:prstGeom prst="rect">
            <a:avLst/>
          </a:prstGeom>
          <a:noFill/>
          <a:ln>
            <a:noFill/>
            <a:miter lim="800000"/>
          </a:ln>
          <a:effectLst>
            <a:outerShdw dist="53882" dir="2700000" algn="ctr">
              <a:srgbClr val="9999FF">
                <a:alpha val="79999"/>
              </a:srgbClr>
            </a:outerShdw>
          </a:effectLst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1993" name="Text Box 11"/>
          <p:cNvSpPr/>
          <p:nvPr/>
        </p:nvSpPr>
        <p:spPr>
          <a:xfrm>
            <a:off x="3124200" y="2519363"/>
            <a:ext cx="1314450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2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</a:p>
        </p:txBody>
      </p:sp>
      <p:sp>
        <p:nvSpPr>
          <p:cNvPr id="41994" name="Text Box 12"/>
          <p:cNvSpPr/>
          <p:nvPr/>
        </p:nvSpPr>
        <p:spPr>
          <a:xfrm>
            <a:off x="4800600" y="2525713"/>
            <a:ext cx="1614488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3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  <a:endParaRPr lang="en-US" altLang="zh-CN" sz="2400">
              <a:latin typeface="Times New Roman" pitchFamily="18" charset="0"/>
              <a:ea typeface="微软雅黑" pitchFamily="34" charset="-122"/>
            </a:endParaRPr>
          </a:p>
        </p:txBody>
      </p:sp>
      <p:sp>
        <p:nvSpPr>
          <p:cNvPr id="41995" name="Text Box 13"/>
          <p:cNvSpPr/>
          <p:nvPr/>
        </p:nvSpPr>
        <p:spPr>
          <a:xfrm>
            <a:off x="6389688" y="2525713"/>
            <a:ext cx="1293812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4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  <a:endParaRPr lang="en-US" altLang="zh-CN" sz="2400">
              <a:latin typeface="Times New Roman" pitchFamily="18" charset="0"/>
              <a:ea typeface="微软雅黑" pitchFamily="34" charset="-122"/>
            </a:endParaRPr>
          </a:p>
        </p:txBody>
      </p:sp>
      <p:sp>
        <p:nvSpPr>
          <p:cNvPr id="41996" name="Text Box 14"/>
          <p:cNvSpPr/>
          <p:nvPr/>
        </p:nvSpPr>
        <p:spPr>
          <a:xfrm>
            <a:off x="8442325" y="2525713"/>
            <a:ext cx="1098550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5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  <a:endParaRPr lang="en-US" altLang="zh-CN" sz="2400">
              <a:latin typeface="Times New Roman" pitchFamily="18" charset="0"/>
              <a:ea typeface="微软雅黑" pitchFamily="34" charset="-122"/>
            </a:endParaRPr>
          </a:p>
        </p:txBody>
      </p:sp>
      <p:sp>
        <p:nvSpPr>
          <p:cNvPr id="41997" name="Text Box 15"/>
          <p:cNvSpPr/>
          <p:nvPr/>
        </p:nvSpPr>
        <p:spPr>
          <a:xfrm>
            <a:off x="684213" y="1833563"/>
            <a:ext cx="52673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例</a:t>
            </a:r>
            <a:r>
              <a:rPr lang="zh-CN" altLang="zh-CN" sz="2400">
                <a:latin typeface="Times New Roman" pitchFamily="18" charset="0"/>
                <a:ea typeface="微软雅黑" pitchFamily="34" charset="-122"/>
              </a:rPr>
              <a:t>1 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求下列各数的立方根：</a:t>
            </a:r>
            <a:endParaRPr lang="zh-CN" altLang="zh-CN" sz="2400">
              <a:latin typeface="Times New Roman" pitchFamily="18" charset="0"/>
              <a:ea typeface="微软雅黑" pitchFamily="34" charset="-122"/>
            </a:endParaRPr>
          </a:p>
        </p:txBody>
      </p:sp>
      <p:graphicFrame>
        <p:nvGraphicFramePr>
          <p:cNvPr id="41998" name="Object 17"/>
          <p:cNvGraphicFramePr>
            <a:graphicFrameLocks noChangeAspect="1"/>
          </p:cNvGraphicFramePr>
          <p:nvPr/>
        </p:nvGraphicFramePr>
        <p:xfrm>
          <a:off x="1293813" y="4206875"/>
          <a:ext cx="9113837" cy="9572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4" imgW="9113837" imgH="957263" progId="Equation.DSMT4">
                  <p:embed/>
                </p:oleObj>
              </mc:Choice>
              <mc:Fallback>
                <p:oleObj r:id="rId14" imgW="9113837" imgH="95726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293813" y="4206875"/>
                        <a:ext cx="9113837" cy="9572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999" name="Rectangle 1"/>
          <p:cNvSpPr txBox="1"/>
          <p:nvPr/>
        </p:nvSpPr>
        <p:spPr bwMode="auto">
          <a:xfrm>
            <a:off x="890588" y="539750"/>
            <a:ext cx="3910013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例题讲解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9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9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4033" name="Object 2"/>
          <p:cNvGraphicFramePr>
            <a:graphicFrameLocks noChangeAspect="1"/>
          </p:cNvGraphicFramePr>
          <p:nvPr/>
        </p:nvGraphicFramePr>
        <p:xfrm>
          <a:off x="2095500" y="1565275"/>
          <a:ext cx="6577013" cy="1812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" imgW="6577013" imgH="1812925" progId="Equation.DSMT4">
                  <p:embed/>
                </p:oleObj>
              </mc:Choice>
              <mc:Fallback>
                <p:oleObj r:id="rId2" imgW="6577013" imgH="181292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95500" y="1565275"/>
                        <a:ext cx="6577013" cy="18129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034" name="Object 3"/>
          <p:cNvGraphicFramePr>
            <a:graphicFrameLocks noChangeAspect="1"/>
          </p:cNvGraphicFramePr>
          <p:nvPr/>
        </p:nvGraphicFramePr>
        <p:xfrm>
          <a:off x="2162175" y="3552825"/>
          <a:ext cx="6565900" cy="10144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4" imgW="6565900" imgH="1014413" progId="Equation.DSMT4">
                  <p:embed/>
                </p:oleObj>
              </mc:Choice>
              <mc:Fallback>
                <p:oleObj r:id="rId4" imgW="6565900" imgH="101441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162175" y="3552825"/>
                        <a:ext cx="6565900" cy="10144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35" name="Text Box 4"/>
          <p:cNvSpPr/>
          <p:nvPr/>
        </p:nvSpPr>
        <p:spPr>
          <a:xfrm>
            <a:off x="2003425" y="5027613"/>
            <a:ext cx="3671888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（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5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）</a:t>
            </a:r>
            <a:r>
              <a:rPr lang="zh-CN" altLang="zh-CN" sz="2400" i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-</a:t>
            </a:r>
            <a:r>
              <a:rPr lang="zh-CN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5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的立方根是      </a:t>
            </a:r>
          </a:p>
        </p:txBody>
      </p:sp>
      <p:graphicFrame>
        <p:nvGraphicFramePr>
          <p:cNvPr id="44036" name="Object 5"/>
          <p:cNvGraphicFramePr>
            <a:graphicFrameLocks noChangeAspect="1"/>
          </p:cNvGraphicFramePr>
          <p:nvPr/>
        </p:nvGraphicFramePr>
        <p:xfrm>
          <a:off x="4686300" y="5006975"/>
          <a:ext cx="1724025" cy="503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6" imgW="1724025" imgH="503238" progId="Equation.DSMT4">
                  <p:embed/>
                </p:oleObj>
              </mc:Choice>
              <mc:Fallback>
                <p:oleObj r:id="rId6" imgW="1724025" imgH="503238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686300" y="5006975"/>
                        <a:ext cx="1724025" cy="5032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1" name="Rectangle 2"/>
          <p:cNvSpPr>
            <a:spLocks noRot="1"/>
          </p:cNvSpPr>
          <p:nvPr/>
        </p:nvSpPr>
        <p:spPr>
          <a:xfrm>
            <a:off x="1889125" y="1089025"/>
            <a:ext cx="6810375" cy="765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例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2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  求下列各式的值：</a:t>
            </a:r>
            <a:endParaRPr lang="zh-CN" altLang="zh-CN" sz="2400">
              <a:solidFill>
                <a:schemeClr val="bg1"/>
              </a:solidFill>
              <a:latin typeface="Times New Roman" pitchFamily="18" charset="0"/>
              <a:ea typeface="微软雅黑" pitchFamily="34" charset="-122"/>
            </a:endParaRPr>
          </a:p>
        </p:txBody>
      </p:sp>
      <p:graphicFrame>
        <p:nvGraphicFramePr>
          <p:cNvPr id="46082" name="Object 3"/>
          <p:cNvGraphicFramePr>
            <a:graphicFrameLocks noChangeAspect="1"/>
          </p:cNvGraphicFramePr>
          <p:nvPr/>
        </p:nvGraphicFramePr>
        <p:xfrm>
          <a:off x="2640013" y="1711325"/>
          <a:ext cx="6596062" cy="9477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2" imgW="6596062" imgH="947738" progId="Equation.DSMT4">
                  <p:embed/>
                </p:oleObj>
              </mc:Choice>
              <mc:Fallback>
                <p:oleObj r:id="rId2" imgW="6596062" imgH="947738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640013" y="1711325"/>
                        <a:ext cx="6596062" cy="9477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083" name="Object 4"/>
          <p:cNvGraphicFramePr>
            <a:graphicFrameLocks noChangeAspect="1"/>
          </p:cNvGraphicFramePr>
          <p:nvPr/>
        </p:nvGraphicFramePr>
        <p:xfrm>
          <a:off x="1979613" y="2887663"/>
          <a:ext cx="4046537" cy="6842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4" imgW="4046537" imgH="684212" progId="Equation.DSMT4">
                  <p:embed/>
                </p:oleObj>
              </mc:Choice>
              <mc:Fallback>
                <p:oleObj r:id="rId4" imgW="4046537" imgH="684212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979613" y="2887663"/>
                        <a:ext cx="4046537" cy="6842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084" name="Object 5"/>
          <p:cNvGraphicFramePr>
            <a:graphicFrameLocks noChangeAspect="1"/>
          </p:cNvGraphicFramePr>
          <p:nvPr/>
        </p:nvGraphicFramePr>
        <p:xfrm>
          <a:off x="2806700" y="4291013"/>
          <a:ext cx="3922713" cy="1066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6" imgW="3922713" imgH="1066800" progId="Equation.DSMT4">
                  <p:embed/>
                </p:oleObj>
              </mc:Choice>
              <mc:Fallback>
                <p:oleObj r:id="rId6" imgW="3922713" imgH="1066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806700" y="4291013"/>
                        <a:ext cx="3922713" cy="1066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085" name="Object 6"/>
          <p:cNvGraphicFramePr>
            <a:graphicFrameLocks noChangeAspect="1"/>
          </p:cNvGraphicFramePr>
          <p:nvPr/>
        </p:nvGraphicFramePr>
        <p:xfrm>
          <a:off x="2816225" y="3695700"/>
          <a:ext cx="3592513" cy="5445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8" imgW="3592513" imgH="544513" progId="Equation.DSMT4">
                  <p:embed/>
                </p:oleObj>
              </mc:Choice>
              <mc:Fallback>
                <p:oleObj r:id="rId8" imgW="3592513" imgH="544513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2816225" y="3695700"/>
                        <a:ext cx="3592513" cy="5445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6086" name="Object 7"/>
          <p:cNvGraphicFramePr>
            <a:graphicFrameLocks noChangeAspect="1"/>
          </p:cNvGraphicFramePr>
          <p:nvPr/>
        </p:nvGraphicFramePr>
        <p:xfrm>
          <a:off x="2838450" y="5408613"/>
          <a:ext cx="2022475" cy="7572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10" imgW="2022475" imgH="757237" progId="Equation.DSMT4">
                  <p:embed/>
                </p:oleObj>
              </mc:Choice>
              <mc:Fallback>
                <p:oleObj r:id="rId10" imgW="2022475" imgH="757237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838450" y="5408613"/>
                        <a:ext cx="2022475" cy="75723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46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 fill="hold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 fill="hold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 fill="hold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8129" name="Object 3"/>
          <p:cNvGraphicFramePr>
            <a:graphicFrameLocks noChangeAspect="1"/>
          </p:cNvGraphicFramePr>
          <p:nvPr/>
        </p:nvGraphicFramePr>
        <p:xfrm>
          <a:off x="2486025" y="2343150"/>
          <a:ext cx="4765675" cy="1304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2" imgW="4765675" imgH="1304925" progId="Equation.DSMT4">
                  <p:embed/>
                </p:oleObj>
              </mc:Choice>
              <mc:Fallback>
                <p:oleObj r:id="rId2" imgW="4765675" imgH="130492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486025" y="2343150"/>
                        <a:ext cx="4765675" cy="13049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30" name="Rectangle 1"/>
          <p:cNvSpPr txBox="1"/>
          <p:nvPr/>
        </p:nvSpPr>
        <p:spPr bwMode="auto">
          <a:xfrm>
            <a:off x="890588" y="539750"/>
            <a:ext cx="3910013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随堂练习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48131" name="文本框 1"/>
          <p:cNvSpPr/>
          <p:nvPr/>
        </p:nvSpPr>
        <p:spPr>
          <a:xfrm>
            <a:off x="2424113" y="1719263"/>
            <a:ext cx="4032250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求下列各数的立方根：</a:t>
            </a:r>
          </a:p>
        </p:txBody>
      </p:sp>
      <p:sp>
        <p:nvSpPr>
          <p:cNvPr id="48132" name="文本框 6"/>
          <p:cNvSpPr/>
          <p:nvPr/>
        </p:nvSpPr>
        <p:spPr>
          <a:xfrm>
            <a:off x="2473325" y="3922713"/>
            <a:ext cx="6143625" cy="83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解：（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1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0.5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；（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2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  <a:r>
              <a:rPr lang="en-US" altLang="zh-CN" sz="2400">
                <a:latin typeface="宋体" pitchFamily="2" charset="-122"/>
                <a:ea typeface="宋体" pitchFamily="2" charset="-122"/>
              </a:rPr>
              <a:t>-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4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；（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3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  <a:r>
              <a:rPr lang="en-US" altLang="zh-CN" sz="2400">
                <a:latin typeface="宋体" pitchFamily="2" charset="-122"/>
                <a:ea typeface="宋体" pitchFamily="2" charset="-122"/>
              </a:rPr>
              <a:t>-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4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；</a:t>
            </a:r>
            <a:endParaRPr lang="en-US" altLang="zh-CN" sz="2400">
              <a:latin typeface="Times New Roman" pitchFamily="18" charset="0"/>
              <a:ea typeface="微软雅黑" pitchFamily="34" charset="-122"/>
            </a:endParaRPr>
          </a:p>
          <a:p>
            <a:pPr lvl="0"/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      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4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5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；   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5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16.</a:t>
            </a:r>
            <a:endParaRPr lang="zh-CN" altLang="en-US" sz="2400">
              <a:latin typeface="Times New Roman" pitchFamily="18" charset="0"/>
              <a:ea typeface="微软雅黑" pitchFamily="34" charset="-122"/>
            </a:endParaRPr>
          </a:p>
        </p:txBody>
      </p:sp>
      <p:sp>
        <p:nvSpPr>
          <p:cNvPr id="48133" name="文本框 7"/>
          <p:cNvSpPr/>
          <p:nvPr/>
        </p:nvSpPr>
        <p:spPr>
          <a:xfrm>
            <a:off x="2444750" y="5362575"/>
            <a:ext cx="7539038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通过以上计算，你发现了什么规律？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 fill="hold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2" grpId="0"/>
      <p:bldP spid="4813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0177" name="Object 9"/>
          <p:cNvGraphicFramePr>
            <a:graphicFrameLocks noChangeAspect="1"/>
          </p:cNvGraphicFramePr>
          <p:nvPr/>
        </p:nvGraphicFramePr>
        <p:xfrm>
          <a:off x="1984375" y="2300288"/>
          <a:ext cx="7727950" cy="641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2" imgW="7727950" imgH="641350" progId="Equation.DSMT4">
                  <p:embed/>
                </p:oleObj>
              </mc:Choice>
              <mc:Fallback>
                <p:oleObj r:id="rId2" imgW="7727950" imgH="64135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984375" y="2300288"/>
                        <a:ext cx="7727950" cy="6413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78" name="标题 1"/>
          <p:cNvSpPr>
            <a:spLocks noGrp="1"/>
          </p:cNvSpPr>
          <p:nvPr>
            <p:ph type="title" idx="4294967295"/>
          </p:nvPr>
        </p:nvSpPr>
        <p:spPr>
          <a:xfrm>
            <a:off x="911225" y="941388"/>
            <a:ext cx="10515600" cy="1325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lvl="0" eaLnBrk="1" hangingPunct="1"/>
            <a:r>
              <a:rPr lang="zh-CN" altLang="en-US">
                <a:solidFill>
                  <a:srgbClr val="FFFF00"/>
                </a:solidFill>
                <a:latin typeface="微软雅黑" pitchFamily="34" charset="-122"/>
                <a:ea typeface="微软雅黑" pitchFamily="34" charset="-122"/>
              </a:rPr>
              <a:t>探究发现</a:t>
            </a:r>
          </a:p>
        </p:txBody>
      </p:sp>
      <p:graphicFrame>
        <p:nvGraphicFramePr>
          <p:cNvPr id="50179" name="Object 3"/>
          <p:cNvGraphicFramePr>
            <a:graphicFrameLocks noChangeAspect="1"/>
          </p:cNvGraphicFramePr>
          <p:nvPr/>
        </p:nvGraphicFramePr>
        <p:xfrm>
          <a:off x="1984375" y="3284538"/>
          <a:ext cx="4445000" cy="520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4" imgW="4445000" imgH="520700" progId="Equation.DSMT4">
                  <p:embed/>
                </p:oleObj>
              </mc:Choice>
              <mc:Fallback>
                <p:oleObj r:id="rId4" imgW="4445000" imgH="5207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984375" y="3284538"/>
                        <a:ext cx="4445000" cy="5207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180" name="Object 4"/>
          <p:cNvGraphicFramePr>
            <a:graphicFrameLocks noChangeAspect="1"/>
          </p:cNvGraphicFramePr>
          <p:nvPr/>
        </p:nvGraphicFramePr>
        <p:xfrm>
          <a:off x="2119313" y="4149725"/>
          <a:ext cx="6089650" cy="800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6" imgW="6089650" imgH="800100" progId="Equation.DSMT4">
                  <p:embed/>
                </p:oleObj>
              </mc:Choice>
              <mc:Fallback>
                <p:oleObj r:id="rId6" imgW="6089650" imgH="8001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119313" y="4149725"/>
                        <a:ext cx="6089650" cy="8001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5" name="Rectangle 1"/>
          <p:cNvSpPr txBox="1"/>
          <p:nvPr/>
        </p:nvSpPr>
        <p:spPr bwMode="auto">
          <a:xfrm>
            <a:off x="890588" y="539750"/>
            <a:ext cx="3910013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课堂小结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52226" name="文本框 1"/>
          <p:cNvSpPr/>
          <p:nvPr/>
        </p:nvSpPr>
        <p:spPr>
          <a:xfrm>
            <a:off x="2208213" y="2724150"/>
            <a:ext cx="900112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zh-CN" altLang="en-US" sz="28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本节课你学到了哪些数学知识和解决问题的方法？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273" name="组合 1"/>
          <p:cNvGrpSpPr/>
          <p:nvPr/>
        </p:nvGrpSpPr>
        <p:grpSpPr>
          <a:xfrm>
            <a:off x="911225" y="809625"/>
            <a:ext cx="8713788" cy="2797175"/>
            <a:chOff x="1919536" y="1677743"/>
            <a:chExt cx="8712968" cy="2796855"/>
          </a:xfrm>
        </p:grpSpPr>
        <p:sp>
          <p:nvSpPr>
            <p:cNvPr id="54274" name="Rectangle 2"/>
            <p:cNvSpPr/>
            <p:nvPr/>
          </p:nvSpPr>
          <p:spPr>
            <a:xfrm>
              <a:off x="1919536" y="1677743"/>
              <a:ext cx="8712968" cy="279685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lvl="0">
                <a:lnSpc>
                  <a:spcPct val="150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       1.了解立方根的概念，会用三次根号表示一个数的立方根，能用立方运算求一个数的立方根． </a:t>
              </a:r>
            </a:p>
            <a:p>
              <a:pPr lvl="0">
                <a:lnSpc>
                  <a:spcPct val="150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       2.在学习中应注意以下五点：</a:t>
              </a:r>
            </a:p>
            <a:p>
              <a:pPr lvl="0">
                <a:lnSpc>
                  <a:spcPct val="150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     （1）符号      中根指数</a:t>
              </a:r>
              <a:r>
                <a:rPr lang="zh-CN" altLang="en-US" sz="24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“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3</a:t>
              </a:r>
              <a:r>
                <a:rPr lang="zh-CN" altLang="en-US" sz="2400">
                  <a:solidFill>
                    <a:schemeClr val="bg1"/>
                  </a:solidFill>
                  <a:latin typeface="微软雅黑" pitchFamily="34" charset="-122"/>
                  <a:ea typeface="微软雅黑" pitchFamily="34" charset="-122"/>
                </a:rPr>
                <a:t>”</a:t>
              </a: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不能省略</a:t>
              </a:r>
              <a:r>
                <a:rPr lang="en-US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.</a:t>
              </a:r>
              <a:endPara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endParaRPr>
            </a:p>
            <a:p>
              <a:pPr lvl="0">
                <a:lnSpc>
                  <a:spcPct val="150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      （2）正数、零、负数都有一个立方根</a:t>
              </a:r>
              <a:r>
                <a:rPr lang="en-US" altLang="zh-CN" sz="2400">
                  <a:solidFill>
                    <a:schemeClr val="bg1"/>
                  </a:solidFill>
                  <a:latin typeface="Times New Roman" pitchFamily="18" charset="0"/>
                  <a:ea typeface="微软雅黑" pitchFamily="34" charset="-122"/>
                </a:rPr>
                <a:t>.</a:t>
              </a:r>
              <a:endPara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endParaRPr>
            </a:p>
          </p:txBody>
        </p:sp>
        <p:graphicFrame>
          <p:nvGraphicFramePr>
            <p:cNvPr id="54275" name="Object 19"/>
            <p:cNvGraphicFramePr>
              <a:graphicFrameLocks noChangeAspect="1"/>
            </p:cNvGraphicFramePr>
            <p:nvPr/>
          </p:nvGraphicFramePr>
          <p:xfrm>
            <a:off x="3863752" y="3477943"/>
            <a:ext cx="455234" cy="43127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1" r:id="rId2" imgW="455277" imgH="431323" progId="Equation.DSMT4">
                    <p:embed/>
                  </p:oleObj>
                </mc:Choice>
                <mc:Fallback>
                  <p:oleObj r:id="rId2" imgW="455277" imgH="431323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3863752" y="3477943"/>
                          <a:ext cx="455234" cy="431274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54276" name="Rectangle 2"/>
          <p:cNvSpPr>
            <a:spLocks noGrp="1" noChangeArrowheads="1"/>
          </p:cNvSpPr>
          <p:nvPr>
            <p:ph idx="4294967295"/>
          </p:nvPr>
        </p:nvSpPr>
        <p:spPr bwMode="auto">
          <a:xfrm>
            <a:off x="1343025" y="3524250"/>
            <a:ext cx="8137525" cy="3721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marL="228600" indent="-2286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1pPr>
            <a:lvl2pPr marL="7112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2pPr>
            <a:lvl3pPr marL="1200150" indent="-28575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3pPr>
            <a:lvl4pPr marL="1697355" indent="-325755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4pPr>
            <a:lvl5pPr marL="2082800" indent="-254000" algn="l" defTabSz="914400" rtl="0" eaLnBrk="0" fontAlgn="base" hangingPunct="0">
              <a:lnSpc>
                <a:spcPct val="125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000" kern="1200">
                <a:solidFill>
                  <a:srgbClr val="000000"/>
                </a:solidFill>
                <a:latin typeface="+mn-lt"/>
                <a:ea typeface="+mn-ea"/>
                <a:cs typeface="+mn-cs"/>
                <a:sym typeface="Segoe UI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zh-CN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3</a:t>
            </a:r>
            <a:r>
              <a:rPr lang="zh-CN" altLang="en-US" sz="2400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）平方根和立方根的区别：正数有两个平方根，但只有一个立方根，负数没有平方根，但却有立方根</a:t>
            </a:r>
            <a:r>
              <a:rPr lang="en-US" altLang="zh-CN" sz="2400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.</a:t>
            </a:r>
            <a:endParaRPr lang="zh-CN" altLang="en-US" sz="2400" baseline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marL="0" marR="0" lvl="0" indent="0" defTabSz="9144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zh-CN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4</a:t>
            </a:r>
            <a:r>
              <a:rPr lang="zh-CN" altLang="en-US" sz="2400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）灵活运用公式：　　　　　　　　　</a:t>
            </a:r>
            <a:endParaRPr lang="zh-CN" altLang="en-US" sz="2400" baseline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marL="0" marR="0" lvl="0" indent="0" defTabSz="914400" eaLnBrk="1" hangingPunct="1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（</a:t>
            </a:r>
            <a:r>
              <a:rPr lang="zh-CN" altLang="zh-CN" sz="2400" spc="0" baseline="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5</a:t>
            </a:r>
            <a:r>
              <a:rPr lang="zh-CN" altLang="en-US" sz="2400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）立方与开立方互为逆运算．我们可以用立方运算求一个数的立方根，或检验一个数是不是另一个数的立方根．</a:t>
            </a:r>
            <a:endParaRPr lang="zh-CN" altLang="en-US" sz="2400" baseline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marL="228600" marR="0" lvl="0" indent="-228600" defTabSz="914400" eaLnBrk="1" hangingPunct="1">
              <a:lnSpc>
                <a:spcPct val="150000"/>
              </a:lnSpc>
            </a:pPr>
            <a:endParaRPr lang="zh-CN" altLang="zh-CN" baseline="0">
              <a:solidFill>
                <a:schemeClr val="bg1"/>
              </a:solidFill>
              <a:latin typeface="黑体" pitchFamily="49" charset="-122"/>
              <a:ea typeface="黑体" pitchFamily="49" charset="-122"/>
            </a:endParaRPr>
          </a:p>
        </p:txBody>
      </p:sp>
      <p:graphicFrame>
        <p:nvGraphicFramePr>
          <p:cNvPr id="54277" name="Object 3"/>
          <p:cNvGraphicFramePr>
            <a:graphicFrameLocks noChangeAspect="1"/>
          </p:cNvGraphicFramePr>
          <p:nvPr/>
        </p:nvGraphicFramePr>
        <p:xfrm>
          <a:off x="4205288" y="4657725"/>
          <a:ext cx="4278312" cy="685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4" imgW="4278312" imgH="685800" progId="Equation.DSMT4">
                  <p:embed/>
                </p:oleObj>
              </mc:Choice>
              <mc:Fallback>
                <p:oleObj r:id="rId4" imgW="4278312" imgH="685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205288" y="4657725"/>
                        <a:ext cx="4278312" cy="6858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1" name="Text Box 2"/>
          <p:cNvSpPr/>
          <p:nvPr/>
        </p:nvSpPr>
        <p:spPr>
          <a:xfrm>
            <a:off x="1957388" y="1490663"/>
            <a:ext cx="5686425" cy="29733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lnSpc>
                <a:spcPct val="120000"/>
              </a:lnSpc>
              <a:spcBef>
                <a:spcPct val="20000"/>
              </a:spcBef>
              <a:buClr>
                <a:schemeClr val="folHlink"/>
              </a:buClr>
              <a:buSzPct val="85000"/>
              <a:buFont typeface="Wingdings 2" pitchFamily="18" charset="2"/>
            </a:pPr>
            <a:r>
              <a:rPr lang="en-US" altLang="zh-CN" sz="3200" b="1">
                <a:latin typeface="黑体" pitchFamily="49" charset="-122"/>
              </a:rPr>
              <a:t> 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某化工厂使用半径为</a:t>
            </a:r>
            <a:r>
              <a:rPr lang="zh-CN" altLang="zh-CN" sz="2400">
                <a:latin typeface="Times New Roman" pitchFamily="18" charset="0"/>
                <a:ea typeface="微软雅黑" pitchFamily="34" charset="-122"/>
              </a:rPr>
              <a:t>1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米的一种球形储气罐储藏气体，现在要造一个新的球形储气罐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.</a:t>
            </a:r>
            <a:endParaRPr lang="zh-CN" altLang="en-US" sz="2400">
              <a:latin typeface="Times New Roman" pitchFamily="18" charset="0"/>
              <a:ea typeface="微软雅黑" pitchFamily="34" charset="-122"/>
            </a:endParaRPr>
          </a:p>
          <a:p>
            <a:pPr lvl="0">
              <a:lnSpc>
                <a:spcPct val="120000"/>
              </a:lnSpc>
              <a:spcBef>
                <a:spcPct val="20000"/>
              </a:spcBef>
              <a:buClr>
                <a:schemeClr val="folHlink"/>
              </a:buClr>
              <a:buSzPct val="85000"/>
              <a:buFont typeface="Wingdings 2" pitchFamily="18" charset="2"/>
            </a:pP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        （</a:t>
            </a:r>
            <a:r>
              <a:rPr lang="zh-CN" altLang="zh-CN" sz="2400">
                <a:latin typeface="Times New Roman" pitchFamily="18" charset="0"/>
                <a:ea typeface="微软雅黑" pitchFamily="34" charset="-122"/>
              </a:rPr>
              <a:t>1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）如果要求它的体积必须是原来体积的</a:t>
            </a:r>
            <a:r>
              <a:rPr lang="zh-CN" altLang="zh-CN" sz="2400">
                <a:latin typeface="Times New Roman" pitchFamily="18" charset="0"/>
                <a:ea typeface="微软雅黑" pitchFamily="34" charset="-122"/>
              </a:rPr>
              <a:t>8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倍，那么它的半径应是原来储气罐半径的</a:t>
            </a:r>
            <a:r>
              <a:rPr lang="zh-CN" altLang="en-US" sz="2400" u="sng">
                <a:latin typeface="Times New Roman" pitchFamily="18" charset="0"/>
                <a:ea typeface="微软雅黑" pitchFamily="34" charset="-122"/>
              </a:rPr>
              <a:t>   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倍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.</a:t>
            </a:r>
            <a:endParaRPr lang="zh-CN" altLang="zh-CN" sz="2400">
              <a:latin typeface="Times New Roman" pitchFamily="18" charset="0"/>
              <a:ea typeface="微软雅黑" pitchFamily="34" charset="-122"/>
            </a:endParaRPr>
          </a:p>
        </p:txBody>
      </p:sp>
      <p:pic>
        <p:nvPicPr>
          <p:cNvPr id="56322" name="Picture 4" descr="ebw_chamber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16950" y="1412875"/>
            <a:ext cx="1152525" cy="11541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6323" name="Picture 5" descr="ebw_chamber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01050" y="3860800"/>
            <a:ext cx="2016125" cy="201771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6324" name="Rectangle 1"/>
          <p:cNvSpPr txBox="1"/>
          <p:nvPr/>
        </p:nvSpPr>
        <p:spPr bwMode="auto">
          <a:xfrm>
            <a:off x="787400" y="473075"/>
            <a:ext cx="3910013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引例解决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56325" name="Text Box 2"/>
          <p:cNvSpPr/>
          <p:nvPr/>
        </p:nvSpPr>
        <p:spPr>
          <a:xfrm>
            <a:off x="1957388" y="4532313"/>
            <a:ext cx="5634037" cy="13223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folHlink"/>
              </a:buClr>
              <a:buFont typeface="Wingdings" pitchFamily="2" charset="2"/>
            </a:pPr>
            <a:r>
              <a:rPr lang="zh-CN" altLang="en-US" sz="3200">
                <a:latin typeface="Times New Roman" pitchFamily="18" charset="0"/>
                <a:ea typeface="微软雅黑" pitchFamily="34" charset="-122"/>
              </a:rPr>
              <a:t>    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（</a:t>
            </a:r>
            <a:r>
              <a:rPr lang="en-US" altLang="zh-CN" sz="2400">
                <a:latin typeface="Times New Roman" pitchFamily="18" charset="0"/>
                <a:ea typeface="微软雅黑" pitchFamily="34" charset="-122"/>
              </a:rPr>
              <a:t>2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）如果新储气罐的体积是原来的</a:t>
            </a:r>
            <a:r>
              <a:rPr lang="zh-CN" altLang="zh-CN" sz="2400">
                <a:latin typeface="Times New Roman" pitchFamily="18" charset="0"/>
                <a:ea typeface="微软雅黑" pitchFamily="34" charset="-122"/>
              </a:rPr>
              <a:t>4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倍，那么它的半径应是原来储气罐半径的</a:t>
            </a:r>
            <a:r>
              <a:rPr lang="zh-CN" altLang="en-US" sz="2400" u="sng">
                <a:latin typeface="Times New Roman" pitchFamily="18" charset="0"/>
                <a:ea typeface="微软雅黑" pitchFamily="34" charset="-122"/>
              </a:rPr>
              <a:t>           </a:t>
            </a:r>
            <a:r>
              <a:rPr lang="zh-CN" altLang="en-US" sz="2400">
                <a:latin typeface="Times New Roman" pitchFamily="18" charset="0"/>
                <a:ea typeface="微软雅黑" pitchFamily="34" charset="-122"/>
              </a:rPr>
              <a:t>倍．</a:t>
            </a:r>
          </a:p>
        </p:txBody>
      </p:sp>
      <p:graphicFrame>
        <p:nvGraphicFramePr>
          <p:cNvPr id="56326" name="Object 3"/>
          <p:cNvGraphicFramePr>
            <a:graphicFrameLocks noChangeAspect="1"/>
          </p:cNvGraphicFramePr>
          <p:nvPr/>
        </p:nvGraphicFramePr>
        <p:xfrm>
          <a:off x="2495550" y="5364163"/>
          <a:ext cx="493713" cy="441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4" imgW="493713" imgH="441325" progId="Equation.DSMT4">
                  <p:embed/>
                </p:oleObj>
              </mc:Choice>
              <mc:Fallback>
                <p:oleObj r:id="rId4" imgW="493713" imgH="44132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495550" y="5364163"/>
                        <a:ext cx="493713" cy="4413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327" name="文本框 1"/>
          <p:cNvSpPr/>
          <p:nvPr/>
        </p:nvSpPr>
        <p:spPr>
          <a:xfrm>
            <a:off x="3287713" y="3892550"/>
            <a:ext cx="1008062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/>
            <a:r>
              <a:rPr lang="en-US" altLang="zh-CN" sz="2400">
                <a:solidFill>
                  <a:srgbClr val="002060"/>
                </a:solidFill>
                <a:latin typeface="Times New Roman" pitchFamily="18" charset="0"/>
              </a:rPr>
              <a:t>2</a:t>
            </a:r>
            <a:endParaRPr lang="zh-CN" altLang="en-US" sz="2400">
              <a:solidFill>
                <a:srgbClr val="002060"/>
              </a:solidFill>
              <a:latin typeface="Times New Roman" pitchFamily="18" charset="0"/>
              <a:ea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 fill="hold"/>
                                        <p:tgtEl>
                                          <p:spTgt spid="56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8369" name="Object 3"/>
          <p:cNvGraphicFramePr>
            <a:graphicFrameLocks noChangeAspect="1"/>
          </p:cNvGraphicFramePr>
          <p:nvPr/>
        </p:nvGraphicFramePr>
        <p:xfrm>
          <a:off x="2311400" y="2557463"/>
          <a:ext cx="7199313" cy="12160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2" imgW="7199313" imgH="1216025" progId="Equation.DSMT4">
                  <p:embed/>
                </p:oleObj>
              </mc:Choice>
              <mc:Fallback>
                <p:oleObj r:id="rId2" imgW="7199313" imgH="121602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311400" y="2557463"/>
                        <a:ext cx="7199313" cy="12160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370" name="Text Box 4"/>
          <p:cNvSpPr/>
          <p:nvPr/>
        </p:nvSpPr>
        <p:spPr>
          <a:xfrm>
            <a:off x="1774825" y="2043113"/>
            <a:ext cx="7632700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>
                <a:latin typeface="微软雅黑" pitchFamily="34" charset="-122"/>
                <a:ea typeface="微软雅黑" pitchFamily="34" charset="-122"/>
              </a:rPr>
              <a:t>例  解下列方程</a:t>
            </a:r>
            <a:r>
              <a:rPr lang="en-US" altLang="zh-CN" sz="2400">
                <a:latin typeface="微软雅黑" pitchFamily="34" charset="-122"/>
                <a:ea typeface="微软雅黑" pitchFamily="34" charset="-122"/>
              </a:rPr>
              <a:t>.</a:t>
            </a:r>
            <a:endParaRPr lang="zh-CN" altLang="en-US" sz="24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8371" name="Rectangle 1"/>
          <p:cNvSpPr txBox="1"/>
          <p:nvPr/>
        </p:nvSpPr>
        <p:spPr bwMode="auto">
          <a:xfrm>
            <a:off x="890588" y="539750"/>
            <a:ext cx="3910013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kern="1200" baseline="0">
                <a:solidFill>
                  <a:srgbClr val="000000"/>
                </a:solidFill>
                <a:latin typeface="+mj-lt"/>
                <a:ea typeface="+mj-ea"/>
                <a:cs typeface="+mj-cs"/>
                <a:sym typeface="Segoe UI Light" pitchFamily="34" charset="0"/>
              </a:defRPr>
            </a:lvl1pPr>
            <a:lvl2pPr marL="4572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2pPr>
            <a:lvl3pPr marL="9144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3pPr>
            <a:lvl4pPr marL="13716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4pPr>
            <a:lvl5pPr marL="1828800" indent="0" algn="l" defTabSz="914400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5pPr>
            <a:lvl6pPr marL="4572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6pPr>
            <a:lvl7pPr marL="9144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7pPr>
            <a:lvl8pPr marL="13716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8pPr>
            <a:lvl9pPr marL="1828800" algn="l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zh-CN" altLang="en-US" sz="40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Segoe UI Light" panose="020b0502040204020203" pitchFamily="34" charset="0"/>
                <a:sym typeface="Segoe UI Light" pitchFamily="34" charset="0"/>
              </a:defRPr>
            </a:lvl9pPr>
          </a:lstStyle>
          <a:p>
            <a:pPr marL="0" marR="0" lvl="0" indent="0" eaLnBrk="1" hangingPunct="1">
              <a:lnSpc>
                <a:spcPct val="90000"/>
              </a:lnSpc>
              <a:buClrTx/>
              <a:buFontTx/>
            </a:pPr>
            <a:r>
              <a:rPr lang="zh-CN" altLang="en-US" sz="4800" spc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思考探究</a:t>
            </a:r>
            <a:endParaRPr lang="zh-CN" altLang="zh-CN" sz="4800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grpSp>
        <p:nvGrpSpPr>
          <p:cNvPr id="58372" name="组合 2"/>
          <p:cNvGrpSpPr/>
          <p:nvPr/>
        </p:nvGrpSpPr>
        <p:grpSpPr>
          <a:xfrm>
            <a:off x="1874838" y="4219575"/>
            <a:ext cx="7432675" cy="1520825"/>
            <a:chOff x="2317750" y="4580208"/>
            <a:chExt cx="7433713" cy="1520273"/>
          </a:xfrm>
        </p:grpSpPr>
        <p:sp>
          <p:nvSpPr>
            <p:cNvPr id="58373" name="TextBox 4"/>
            <p:cNvSpPr/>
            <p:nvPr/>
          </p:nvSpPr>
          <p:spPr>
            <a:xfrm>
              <a:off x="2317750" y="4724400"/>
              <a:ext cx="7433713" cy="120039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4000" b="0" i="0" u="none" baseline="0">
                  <a:solidFill>
                    <a:schemeClr val="tx1"/>
                  </a:solidFill>
                  <a:latin typeface="Arial" pitchFamily="34" charset="0"/>
                  <a:ea typeface="黑体" pitchFamily="49" charset="-122"/>
                </a:defRPr>
              </a:lvl5pPr>
            </a:lstStyle>
            <a:p>
              <a:pPr lvl="0" eaLnBrk="1" hangingPunct="1"/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答案：（</a:t>
              </a:r>
              <a:r>
                <a:rPr lang="en-US" altLang="zh-CN" sz="2400">
                  <a:latin typeface="Times New Roman" pitchFamily="18" charset="0"/>
                  <a:ea typeface="微软雅黑" pitchFamily="34" charset="-122"/>
                </a:rPr>
                <a:t>1</a:t>
              </a:r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）</a:t>
              </a:r>
              <a:r>
                <a:rPr lang="en-US" altLang="zh-CN" sz="2400" i="1">
                  <a:latin typeface="Times New Roman" pitchFamily="18" charset="0"/>
                  <a:ea typeface="微软雅黑" pitchFamily="34" charset="-122"/>
                </a:rPr>
                <a:t>x</a:t>
              </a:r>
              <a:r>
                <a:rPr lang="en-US" altLang="zh-CN" sz="2400">
                  <a:latin typeface="Times New Roman" pitchFamily="18" charset="0"/>
                  <a:ea typeface="微软雅黑" pitchFamily="34" charset="-122"/>
                </a:rPr>
                <a:t>=       </a:t>
              </a:r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；          （</a:t>
              </a:r>
              <a:r>
                <a:rPr lang="en-US" altLang="zh-CN" sz="2400">
                  <a:latin typeface="Times New Roman" pitchFamily="18" charset="0"/>
                  <a:ea typeface="微软雅黑" pitchFamily="34" charset="-122"/>
                </a:rPr>
                <a:t>2</a:t>
              </a:r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）</a:t>
              </a:r>
              <a:r>
                <a:rPr lang="en-US" altLang="zh-CN" sz="2400" i="1">
                  <a:latin typeface="Times New Roman" pitchFamily="18" charset="0"/>
                  <a:ea typeface="微软雅黑" pitchFamily="34" charset="-122"/>
                </a:rPr>
                <a:t>x</a:t>
              </a:r>
              <a:r>
                <a:rPr lang="en-US" altLang="zh-CN" sz="2400">
                  <a:latin typeface="Times New Roman" pitchFamily="18" charset="0"/>
                  <a:ea typeface="微软雅黑" pitchFamily="34" charset="-122"/>
                </a:rPr>
                <a:t>=1.7</a:t>
              </a:r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；</a:t>
              </a:r>
              <a:endParaRPr lang="en-US" altLang="zh-CN" sz="2400">
                <a:latin typeface="Times New Roman" pitchFamily="18" charset="0"/>
                <a:ea typeface="微软雅黑" pitchFamily="34" charset="-122"/>
              </a:endParaRPr>
            </a:p>
            <a:p>
              <a:pPr lvl="0" eaLnBrk="1" hangingPunct="1"/>
              <a:r>
                <a:rPr lang="en-US" altLang="zh-CN" sz="2400">
                  <a:latin typeface="Times New Roman" pitchFamily="18" charset="0"/>
                  <a:ea typeface="微软雅黑" pitchFamily="34" charset="-122"/>
                </a:rPr>
                <a:t>  </a:t>
              </a:r>
            </a:p>
            <a:p>
              <a:pPr lvl="0" eaLnBrk="1" hangingPunct="1"/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            （</a:t>
              </a:r>
              <a:r>
                <a:rPr lang="en-US" altLang="zh-CN" sz="2400">
                  <a:latin typeface="Times New Roman" pitchFamily="18" charset="0"/>
                  <a:ea typeface="微软雅黑" pitchFamily="34" charset="-122"/>
                </a:rPr>
                <a:t>3</a:t>
              </a:r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）                          ； （</a:t>
              </a:r>
              <a:r>
                <a:rPr lang="en-US" altLang="zh-CN" sz="2400">
                  <a:latin typeface="Times New Roman" pitchFamily="18" charset="0"/>
                  <a:ea typeface="微软雅黑" pitchFamily="34" charset="-122"/>
                </a:rPr>
                <a:t>4</a:t>
              </a:r>
              <a:r>
                <a:rPr lang="zh-CN" altLang="en-US" sz="2400">
                  <a:latin typeface="Times New Roman" pitchFamily="18" charset="0"/>
                  <a:ea typeface="微软雅黑" pitchFamily="34" charset="-122"/>
                </a:rPr>
                <a:t>）   </a:t>
              </a:r>
              <a:r>
                <a:rPr lang="en-US" altLang="zh-CN" sz="2400">
                  <a:latin typeface="Times New Roman" pitchFamily="18" charset="0"/>
                  <a:ea typeface="微软雅黑" pitchFamily="34" charset="-122"/>
                </a:rPr>
                <a:t>.</a:t>
              </a:r>
              <a:endParaRPr lang="zh-CN" altLang="en-US" sz="2400">
                <a:latin typeface="Times New Roman" pitchFamily="18" charset="0"/>
                <a:ea typeface="微软雅黑" pitchFamily="34" charset="-122"/>
              </a:endParaRPr>
            </a:p>
          </p:txBody>
        </p:sp>
        <p:graphicFrame>
          <p:nvGraphicFramePr>
            <p:cNvPr id="58374" name="对象 1"/>
            <p:cNvGraphicFramePr>
              <a:graphicFrameLocks noChangeAspect="1"/>
            </p:cNvGraphicFramePr>
            <p:nvPr/>
          </p:nvGraphicFramePr>
          <p:xfrm>
            <a:off x="4422455" y="4580208"/>
            <a:ext cx="532123" cy="82479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5" r:id="rId4" imgW="532049" imgH="825089" progId="Equation.DSMT4">
                    <p:embed/>
                  </p:oleObj>
                </mc:Choice>
                <mc:Fallback>
                  <p:oleObj r:id="rId4" imgW="532049" imgH="825089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4422455" y="4580208"/>
                          <a:ext cx="532123" cy="82479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8375" name="对象 6"/>
            <p:cNvGraphicFramePr>
              <a:graphicFrameLocks noChangeAspect="1"/>
            </p:cNvGraphicFramePr>
            <p:nvPr/>
          </p:nvGraphicFramePr>
          <p:xfrm>
            <a:off x="7108340" y="5275737"/>
            <a:ext cx="317498" cy="82474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6" r:id="rId6" imgW="317454" imgH="825044" progId="Equation.DSMT4">
                    <p:embed/>
                  </p:oleObj>
                </mc:Choice>
                <mc:Fallback>
                  <p:oleObj r:id="rId6" imgW="317454" imgH="825044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7108340" y="5275737"/>
                          <a:ext cx="317498" cy="824744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8376" name="对象 7"/>
            <p:cNvGraphicFramePr>
              <a:graphicFrameLocks noChangeAspect="1"/>
            </p:cNvGraphicFramePr>
            <p:nvPr/>
          </p:nvGraphicFramePr>
          <p:xfrm>
            <a:off x="3968409" y="5316659"/>
            <a:ext cx="2106613" cy="77628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7" r:id="rId8" imgW="2106319" imgH="776570" progId="Equation.DSMT4">
                    <p:embed/>
                  </p:oleObj>
                </mc:Choice>
                <mc:Fallback>
                  <p:oleObj r:id="rId8" imgW="2106319" imgH="77657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3968409" y="5316659"/>
                          <a:ext cx="2106613" cy="77628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 lim="800000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7" name="Text Box 3"/>
          <p:cNvSpPr/>
          <p:nvPr/>
        </p:nvSpPr>
        <p:spPr>
          <a:xfrm>
            <a:off x="3071813" y="2492375"/>
            <a:ext cx="7248525" cy="11350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0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lvl="0" eaLnBrk="1" hangingPunct="1">
              <a:lnSpc>
                <a:spcPct val="150000"/>
              </a:lnSpc>
            </a:pP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1.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习题</a:t>
            </a:r>
            <a:r>
              <a:rPr lang="zh-CN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2.5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.</a:t>
            </a:r>
          </a:p>
          <a:p>
            <a:pPr lvl="0" eaLnBrk="1" hangingPunct="1">
              <a:lnSpc>
                <a:spcPct val="150000"/>
              </a:lnSpc>
            </a:pP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2.</a:t>
            </a:r>
            <a:r>
              <a:rPr lang="zh-CN" altLang="en-US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总结平方根与立方根的区别</a:t>
            </a:r>
            <a:r>
              <a:rPr lang="en-US" altLang="zh-CN" sz="24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</a:rPr>
              <a:t>.</a:t>
            </a:r>
            <a:endParaRPr lang="zh-CN" altLang="zh-CN" sz="2400">
              <a:solidFill>
                <a:schemeClr val="bg1"/>
              </a:solidFill>
              <a:latin typeface="Times New Roman" pitchFamily="18" charset="0"/>
              <a:ea typeface="微软雅黑" pitchFamily="34" charset="-122"/>
            </a:endParaRPr>
          </a:p>
        </p:txBody>
      </p:sp>
      <p:sp>
        <p:nvSpPr>
          <p:cNvPr id="60418" name="Rectangle 1"/>
          <p:cNvSpPr>
            <a:spLocks noGrp="1"/>
          </p:cNvSpPr>
          <p:nvPr>
            <p:ph type="title" idx="4294967295"/>
          </p:nvPr>
        </p:nvSpPr>
        <p:spPr bwMode="auto">
          <a:xfrm>
            <a:off x="890588" y="539750"/>
            <a:ext cx="3910013" cy="10175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solid"/>
                <a:miter lim="4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45720" rIns="45720" anchor="ctr" anchorCtr="0"/>
          <a:lstStyle>
            <a:lvl1pPr marL="0" indent="0" algn="l" defTabSz="914400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000" kern="1200">
                <a:solidFill>
                  <a:srgbClr val="000000"/>
                </a:solidFill>
                <a:latin typeface="Segoe UI Light" pitchFamily="34" charset="0"/>
                <a:ea typeface="Segoe UI Light" pitchFamily="34" charset="0"/>
                <a:cs typeface="+mj-cs"/>
                <a:sym typeface="Segoe UI Light" pitchFamily="34" charset="0"/>
              </a:defRPr>
            </a:lvl1pPr>
          </a:lstStyle>
          <a:p>
            <a:pPr marL="0" marR="0" lvl="0" indent="0" defTabSz="914400" eaLnBrk="1" hangingPunct="1">
              <a:buClrTx/>
              <a:buNone/>
            </a:pPr>
            <a:r>
              <a:rPr lang="zh-CN" altLang="en-US" sz="4800" spc="0" baseline="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作业布置</a:t>
            </a:r>
            <a:endParaRPr lang="zh-CN" altLang="zh-CN" sz="4800" baseline="0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pic>
        <p:nvPicPr>
          <p:cNvPr id="60419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1734800" y="12585700"/>
            <a:ext cx="355600" cy="254000"/>
          </a:xfrm>
          <a:prstGeom prst="cube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标题 12"/>
          <p:cNvSpPr>
            <a:spLocks noGrp="1"/>
          </p:cNvSpPr>
          <p:nvPr>
            <p:ph type="title" idx="4294967295"/>
            <p:custDataLst>
              <p:tags r:id="rId2"/>
            </p:custDataLst>
          </p:nvPr>
        </p:nvSpPr>
        <p:spPr>
          <a:xfrm>
            <a:off x="0" y="1350011"/>
            <a:ext cx="12192000" cy="973060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/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itchFamily="49" charset="-122"/>
                <a:ea typeface="黑体" pitchFamily="49" charset="-122"/>
                <a:sym typeface="+mn-ea"/>
              </a:rPr>
              <a:t>第二</a:t>
            </a:r>
            <a:r>
              <a:rPr lang="zh-CN" altLang="en-US" sz="4000" smtClean="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itchFamily="49" charset="-122"/>
                <a:ea typeface="黑体" pitchFamily="49" charset="-122"/>
                <a:sym typeface="+mn-ea"/>
              </a:rPr>
              <a:t>章  实</a:t>
            </a:r>
            <a:r>
              <a:rPr lang="zh-CN" altLang="en-US" sz="40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itchFamily="49" charset="-122"/>
                <a:ea typeface="黑体" pitchFamily="49" charset="-122"/>
                <a:sym typeface="+mn-ea"/>
              </a:rPr>
              <a:t>数</a:t>
            </a:r>
            <a:endParaRPr lang="zh-CN" altLang="en-US" sz="4000" kern="1200" baseline="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itchFamily="49" charset="-122"/>
              <a:ea typeface="黑体" pitchFamily="49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874734" y="526529"/>
            <a:ext cx="38125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黑体" pitchFamily="49" charset="-122"/>
                <a:ea typeface="黑体" pitchFamily="49" charset="-122"/>
              </a:rPr>
              <a:t>八年级数学北师版</a:t>
            </a:r>
            <a:r>
              <a:rPr lang="en-US" altLang="zh-CN" sz="2400">
                <a:latin typeface="黑体" pitchFamily="49" charset="-122"/>
                <a:ea typeface="黑体" pitchFamily="49" charset="-122"/>
              </a:rPr>
              <a:t>·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上册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0" y="2766539"/>
            <a:ext cx="1219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 smtClean="0">
                <a:latin typeface="微软雅黑" pitchFamily="34" charset="-122"/>
                <a:ea typeface="微软雅黑" pitchFamily="34" charset="-122"/>
                <a:sym typeface="+mn-ea"/>
              </a:rPr>
              <a:t>立</a:t>
            </a:r>
            <a:r>
              <a:rPr lang="zh-CN" altLang="en-US" sz="7200" b="1">
                <a:latin typeface="微软雅黑" pitchFamily="34" charset="-122"/>
                <a:ea typeface="微软雅黑" pitchFamily="34" charset="-122"/>
                <a:sym typeface="+mn-ea"/>
              </a:rPr>
              <a:t>方根</a:t>
            </a:r>
          </a:p>
        </p:txBody>
      </p:sp>
      <p:sp>
        <p:nvSpPr>
          <p:cNvPr id="9" name="矩形 8"/>
          <p:cNvSpPr/>
          <p:nvPr/>
        </p:nvSpPr>
        <p:spPr>
          <a:xfrm>
            <a:off x="0" y="5678145"/>
            <a:ext cx="12192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https://d.book118.com/578135136132006042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596"/>
  <p:tag name="KSO_WM_UNIT_CLEAR" val="1"/>
  <p:tag name="KSO_WM_UNIT_COMPATIBLE" val="0"/>
  <p:tag name="KSO_WM_UNIT_HIGHLIGHT" val="0"/>
  <p:tag name="KSO_WM_UNIT_ID" val="custom596_12*a*1"/>
  <p:tag name="KSO_WM_UNIT_INDEX" val="1"/>
  <p:tag name="KSO_WM_UNIT_ISCONTENTSTITLE" val="0"/>
  <p:tag name="KSO_WM_UNIT_LAYERLEVEL" val="1"/>
  <p:tag name="KSO_WM_UNIT_PRESET_TEXT_INDEX" val="3"/>
  <p:tag name="KSO_WM_UNIT_PRESET_TEXT_LEN" val="17"/>
  <p:tag name="KSO_WM_UNIT_TYPE" val="a"/>
  <p:tag name="KSO_WM_UNIT_VALUE" val="13"/>
</p:tagLst>
</file>

<file path=ppt/tags/tag3.xml><?xml version="1.0" encoding="utf-8"?>
<p:tagLst xmlns:p="http://schemas.openxmlformats.org/presentationml/2006/main">
  <p:tag name="KSO_WM_BEAUTIFY_FLAG" val="#wm#"/>
  <p:tag name="KSO_WM_SLIDE_ID" val="custom20184553_1"/>
  <p:tag name="KSO_WM_SLIDE_INDEX" val="1"/>
  <p:tag name="KSO_WM_SLIDE_ITEM_CNT" val="2"/>
  <p:tag name="KSO_WM_SLIDE_LAYOUT" val="a_b"/>
  <p:tag name="KSO_WM_SLIDE_LAYOUT_CNT" val="1_1"/>
  <p:tag name="KSO_WM_SLIDE_POSITION" val="66*144"/>
  <p:tag name="KSO_WM_SLIDE_SIZE" val="828*343"/>
  <p:tag name="KSO_WM_SLIDE_SUBTYPE" val="pureTxt"/>
  <p:tag name="KSO_WM_SLIDE_TYPE" val="title"/>
  <p:tag name="KSO_WM_TAG_VERSION" val="1.0"/>
  <p:tag name="KSO_WM_TEMPLATE_CATEGORY" val="custom"/>
  <p:tag name="KSO_WM_TEMPLATE_INDEX" val="20184553"/>
  <p:tag name="KSO_WM_TEMPLATE_JOB_ID" val="2"/>
  <p:tag name="KSO_WM_TEMPLATE_OUTLINE_ID" val="15"/>
  <p:tag name="KSO_WM_TEMPLATE_SCENE_ID" val="1"/>
  <p:tag name="KSO_WM_TEMPLATE_THUMBS_INDEX" val="1、6、10、14、20、26、27、28、29、31"/>
  <p:tag name="KSO_WM_TEMPLATE_TOPIC_DEFAULT" val="1"/>
  <p:tag name="KSO_WM_TEMPLATE_TOPIC_ID" val="2869567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 - Default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4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 - Default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5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 - Default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6.xml><?xml version="1.0" encoding="utf-8"?>
<a:theme xmlns:r="http://schemas.openxmlformats.org/officeDocument/2006/relationships" xmlns:a="http://schemas.openxmlformats.org/drawingml/2006/main" name="0">
  <a:themeElements>
    <a:clrScheme name="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75F77"/>
      </a:accent1>
      <a:accent2>
        <a:srgbClr val="D74B4B"/>
      </a:accent2>
      <a:accent3>
        <a:srgbClr val="FFFFFF"/>
      </a:accent3>
      <a:accent4>
        <a:srgbClr val="000000"/>
      </a:accent4>
      <a:accent5>
        <a:srgbClr val="B1B6BD"/>
      </a:accent5>
      <a:accent6>
        <a:srgbClr val="C34343"/>
      </a:accent6>
      <a:hlink>
        <a:srgbClr val="0000FF"/>
      </a:hlink>
      <a:folHlink>
        <a:srgbClr val="FF00FF"/>
      </a:folHlink>
    </a:clrScheme>
    <a:fontScheme name="Office 主题 - Default">
      <a:majorFont>
        <a:latin typeface="Segoe UI Light"/>
        <a:ea typeface="Segoe UI Light"/>
        <a:cs typeface="Segoe UI Light"/>
      </a:majorFont>
      <a:minorFont>
        <a:latin typeface="Segoe UI"/>
        <a:ea typeface="Segoe UI"/>
        <a:cs typeface="Segoe UI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rgbClr val="FFFFFF"/>
        </ns0:solidFill>
        <ns0:ln w="25400" cap="flat" cmpd="sng" algn="ctr">
          <ns0:solidFill>
            <ns0:schemeClr val="accent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45720" tIns="45720" rIns="45720" bIns="45720" numCol="1" anchor="t" anchorCtr="0" compatLnSpc="1">
        <ns0:spAutoFit/>
      </ns0:bodyPr>
      <ns0:lstStyle>
        <ns0:defPPr marL="0" marR="0" indent="0" algn="l" defTabSz="914400" rtl="0" eaLnBrk="1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defRPr kumimoji="0" lang="zh-CN" altLang="zh-CN" sz="1800" b="0" i="0" u="none" strike="noStrike" cap="none" normalizeH="0" baseline="0">
            <ns0:ln>
              <ns0:noFill/>
            </ns0:ln>
            <ns0:solidFill>
              <ns0:srgbClr val="000000"/>
            </ns0:solidFill>
            <ns0:effectLst/>
            <ns0:latin typeface="Segoe UI" panose="020B0502040204020203" pitchFamily="34" charset="0"/>
            <ns0:ea typeface="Segoe UI" panose="020B0502040204020203" pitchFamily="34" charset="0"/>
            <ns0:cs typeface="Segoe UI" panose="020B0502040204020203" pitchFamily="34" charset="0"/>
            <ns0:sym typeface="Segoe UI" panose="020B0502040204020203" pitchFamily="34" charset="0"/>
          </ns0:defRPr>
        </ns0:defPPr>
      </ns0:lstStyle>
    </ns0:lnDef>
  </ns0:objectDefaul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7.xml><?xml version="1.0" encoding="utf-8"?>
<a:theme xmlns:r="http://schemas.openxmlformats.org/officeDocument/2006/relationships" xmlns:a="http://schemas.openxmlformats.org/drawingml/2006/main" name="0">
  <a:themeElements>
    <a:clrScheme name="自定义 214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5">
      <vt:lpstr>Arial</vt:lpstr>
      <vt:lpstr>Calibri</vt:lpstr>
      <vt:lpstr>Segoe UI Light</vt:lpstr>
      <vt:lpstr>Segoe UI</vt:lpstr>
      <vt:lpstr>黑体</vt:lpstr>
      <vt:lpstr>宋体</vt:lpstr>
      <vt:lpstr>微软雅黑</vt:lpstr>
      <vt:lpstr>Wingdings 2</vt:lpstr>
      <vt:lpstr>Times New Roman</vt:lpstr>
      <vt:lpstr>楷体_GB2312</vt:lpstr>
      <vt:lpstr>Wingdings</vt:lpstr>
      <vt:lpstr>Office Theme</vt:lpstr>
      <vt:lpstr>第二章   实数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类比平方根与立方根</vt:lpstr>
      <vt:lpstr>类比平方根与立方根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探究发现</vt:lpstr>
      <vt:lpstr>PowerPoint Presentation</vt:lpstr>
      <vt:lpstr>PowerPoint Presentation</vt:lpstr>
      <vt:lpstr>PowerPoint Presentation</vt:lpstr>
      <vt:lpstr>PowerPoint Presentation</vt:lpstr>
      <vt:lpstr>作业布置</vt:lpstr>
      <vt:lpstr>第二章  实数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2024-09-22T04:54:06.011</cp:lastPrinted>
  <dcterms:created xsi:type="dcterms:W3CDTF">2024-09-21T20:54:06Z</dcterms:created>
  <dcterms:modified xsi:type="dcterms:W3CDTF">2024-09-21T20:54:08Z</dcterms:modified>
</cp:coreProperties>
</file>