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1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093E50-2E86-4652-A367-1AF6908ADEC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D39029-FF17-4DA0-A09C-F6B964A8BFE9}"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41E0E0E2-7263-44C4-AAA9-733DBA7BD205}"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41E0E0E2-7263-44C4-AAA9-733DBA7BD205}"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6" name="幻灯片图像占位符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7"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zh-CN" altLang="en-US"/>
              <a:t>模板来自于 </a:t>
            </a:r>
            <a:r>
              <a:rPr lang="en-US" altLang="zh-CN"/>
              <a:t>http://meihua.docer.com/</a:t>
            </a:r>
            <a:endParaRPr lang="zh-CN" altLang="en-US"/>
          </a:p>
        </p:txBody>
      </p:sp>
      <p:sp>
        <p:nvSpPr>
          <p:cNvPr id="6148"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Narrow" panose="020b0606020202030204" pitchFamily="34" charset="0"/>
                <a:ea typeface="微软雅黑" panose="020b0503020204020204" pitchFamily="34" charset="-122"/>
              </a:defRPr>
            </a:lvl1pPr>
            <a:lvl2pPr marL="742950" indent="-285750">
              <a:defRPr>
                <a:solidFill>
                  <a:schemeClr val="tx1"/>
                </a:solidFill>
                <a:latin typeface="Arial Narrow" panose="020b0606020202030204" pitchFamily="34" charset="0"/>
                <a:ea typeface="微软雅黑" panose="020b0503020204020204" pitchFamily="34" charset="-122"/>
              </a:defRPr>
            </a:lvl2pPr>
            <a:lvl3pPr marL="1143000" indent="-228600">
              <a:defRPr>
                <a:solidFill>
                  <a:schemeClr val="tx1"/>
                </a:solidFill>
                <a:latin typeface="Arial Narrow" panose="020b0606020202030204" pitchFamily="34" charset="0"/>
                <a:ea typeface="微软雅黑" panose="020b0503020204020204" pitchFamily="34" charset="-122"/>
              </a:defRPr>
            </a:lvl3pPr>
            <a:lvl4pPr marL="1600200" indent="-228600">
              <a:defRPr>
                <a:solidFill>
                  <a:schemeClr val="tx1"/>
                </a:solidFill>
                <a:latin typeface="Arial Narrow" panose="020b0606020202030204" pitchFamily="34" charset="0"/>
                <a:ea typeface="微软雅黑" panose="020b0503020204020204" pitchFamily="34" charset="-122"/>
              </a:defRPr>
            </a:lvl4pPr>
            <a:lvl5pPr marL="2057400" indent="-228600">
              <a:defRPr>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6B9BFAE6-A3F6-461A-A7F7-D885F0E5396B}" type="slidenum">
              <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rPr>
              <a:t>4</a:t>
            </a:fld>
            <a:endPar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7</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9</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10</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12</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13</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14</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16</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17</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1219200" rtl="0" eaLnBrk="1" fontAlgn="auto" latinLnBrk="0" hangingPunct="1">
              <a:lnSpc>
                <a:spcPct val="100000"/>
              </a:lnSpc>
              <a:spcBef>
                <a:spcPct val="0"/>
              </a:spcBef>
              <a:spcAft>
                <a:spcPct val="0"/>
              </a:spcAft>
              <a:buClrTx/>
              <a:buSzTx/>
              <a:buFontTx/>
              <a:buNone/>
              <a:defRPr/>
            </a:pPr>
            <a:fld id="{0E21FD59-C920-460C-B1C9-0346C59420B0}"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18</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D91975-D575-483D-B273-6432D93E3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8CD528-8DAD-4C81-A40B-DC29CDB2C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5C7D6C-1829-426B-B411-4D87C2B58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0A59E1-9D02-4915-85EB-AA0715C404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4697A0-0B44-4550-A5A3-43D5591AF6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EF6BF4-FF75-422C-8850-D13583A1C9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7C7258-3295-4443-9A86-E42363DBCD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5F2D9-7926-4F02-B7A0-7B3946304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4F7E6D-58F4-499F-8181-5FED3A50DD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9F026-A598-4879-B797-3ED8D8C6B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45B95A-9B8D-46B8-86C7-8397AA606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1"/>
        </a:solidFill>
        <a:effectLst/>
      </p:bgPr>
    </p:bg>
    <p:spTree>
      <p:nvGrpSpPr>
        <p:cNvPr id="1" name=""/>
        <p:cNvGrpSpPr/>
        <p:nvPr/>
      </p:nvGrpSpPr>
      <p:grpSpPr>
        <a:xfrm>
          <a:off x="0" y="0"/>
          <a:ext cx="0" cy="0"/>
        </a:xfrm>
      </p:grpSpPr>
    </p:spTree>
  </p:cSld>
  <p:clrMapOvr>
    <a:masterClrMapping/>
  </p:clrMapOvr>
  <p:transition spd="slow" advTm="0">
    <p:wip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solidFill>
          <a:schemeClr val="bg1"/>
        </a:solidFill>
        <a:effectLst/>
      </p:bgPr>
    </p:bg>
    <p:spTree>
      <p:nvGrpSpPr>
        <p:cNvPr id="1" name=""/>
        <p:cNvGrpSpPr/>
        <p:nvPr/>
      </p:nvGrpSpPr>
      <p:grpSpPr>
        <a:xfrm>
          <a:off x="0" y="0"/>
          <a:ext cx="0" cy="0"/>
        </a:xfrm>
      </p:grpSpPr>
      <p:cxnSp>
        <p:nvCxnSpPr>
          <p:cNvPr id="5" name="直接连接符 4"/>
          <p:cNvCxnSpPr/>
          <p:nvPr userDrawn="1"/>
        </p:nvCxnSpPr>
        <p:spPr>
          <a:xfrm>
            <a:off x="1561858" y="693329"/>
            <a:ext cx="10630142"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advTm="0">
    <p:wip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1" y="274639"/>
            <a:ext cx="10972800" cy="1143000"/>
          </a:xfrm>
          <a:prstGeom prst="rect">
            <a:avLst/>
          </a:prstGeom>
        </p:spPr>
        <p:txBody>
          <a:bodyPr lIns="121963" tIns="60981" rIns="121963" bIns="60981"/>
          <a:lstStyle/>
          <a:p>
            <a:r>
              <a:rPr lang="zh-CN" altLang="en-US"/>
              <a:t>单击此处编辑母版标题样式</a:t>
            </a:r>
            <a:endParaRPr lang="zh-CN" altLang="en-US"/>
          </a:p>
        </p:txBody>
      </p:sp>
      <p:sp>
        <p:nvSpPr>
          <p:cNvPr id="3" name="日期占位符 2"/>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659192-60C8-49F5-94DF-1E29C3FCC85C}" type="datetimeFigureOut">
              <a:rPr lang="zh-CN" altLang="en-US" smtClean="0"/>
              <a:t/>
            </a:fld>
            <a:endParaRPr lang="zh-CN" altLang="en-US"/>
          </a:p>
        </p:txBody>
      </p:sp>
      <p:sp>
        <p:nvSpPr>
          <p:cNvPr id="4" name="页脚占位符 3"/>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B730883-2733-4EB0-9793-894FF9D50112}" type="slidenum">
              <a:rPr lang="zh-CN" altLang="en-US" smtClean="0"/>
              <a:t/>
            </a:fld>
            <a:endParaRPr lang="zh-CN" altLang="en-US"/>
          </a:p>
        </p:txBody>
      </p:sp>
    </p:spTree>
  </p:cSld>
  <p:clrMapOvr>
    <a:masterClrMapping/>
  </p:clrMapOvr>
  <p:transition spd="slow" advTm="0">
    <p:wip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659192-60C8-49F5-94DF-1E29C3FCC85C}" type="datetimeFigureOut">
              <a:rPr lang="zh-CN" altLang="en-US" smtClean="0"/>
              <a:t/>
            </a:fld>
            <a:endParaRPr lang="zh-CN" altLang="en-US"/>
          </a:p>
        </p:txBody>
      </p:sp>
      <p:sp>
        <p:nvSpPr>
          <p:cNvPr id="3" name="页脚占位符 2"/>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B730883-2733-4EB0-9793-894FF9D50112}" type="slidenum">
              <a:rPr lang="zh-CN" altLang="en-US" smtClean="0"/>
              <a:t/>
            </a:fld>
            <a:endParaRPr lang="zh-CN" altLang="en-US"/>
          </a:p>
        </p:txBody>
      </p:sp>
    </p:spTree>
  </p:cSld>
  <p:clrMapOvr>
    <a:masterClrMapping/>
  </p:clrMapOvr>
  <p:transition spd="slow" advTm="0">
    <p:wip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3" y="273049"/>
            <a:ext cx="4011084" cy="1162051"/>
          </a:xfrm>
          <a:prstGeom prst="rect">
            <a:avLst/>
          </a:prstGeom>
        </p:spPr>
        <p:txBody>
          <a:bodyPr lIns="121963" tIns="60981" rIns="121963" bIns="60981" anchor="b"/>
          <a:lstStyle>
            <a:lvl1pPr algn="l">
              <a:defRPr sz="2700" b="1"/>
            </a:lvl1pPr>
          </a:lstStyle>
          <a:p>
            <a:r>
              <a:rPr lang="zh-CN" altLang="en-US"/>
              <a:t>单击此处编辑母版标题样式</a:t>
            </a:r>
            <a:endParaRPr lang="zh-CN" altLang="en-US"/>
          </a:p>
        </p:txBody>
      </p:sp>
      <p:sp>
        <p:nvSpPr>
          <p:cNvPr id="3" name="内容占位符 2"/>
          <p:cNvSpPr>
            <a:spLocks noGrp="1"/>
          </p:cNvSpPr>
          <p:nvPr>
            <p:ph idx="1"/>
          </p:nvPr>
        </p:nvSpPr>
        <p:spPr>
          <a:xfrm>
            <a:off x="4766733" y="273051"/>
            <a:ext cx="6815666" cy="5853114"/>
          </a:xfrm>
          <a:prstGeom prst="rect">
            <a:avLst/>
          </a:prstGeom>
        </p:spPr>
        <p:txBody>
          <a:bodyPr lIns="121963" tIns="60981" rIns="121963" bIns="60981"/>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09603" y="1435102"/>
            <a:ext cx="4011084" cy="4691063"/>
          </a:xfrm>
          <a:prstGeom prst="rect">
            <a:avLst/>
          </a:prstGeom>
        </p:spPr>
        <p:txBody>
          <a:bodyPr lIns="121963" tIns="60981" rIns="121963" bIns="60981"/>
          <a:lstStyle>
            <a:lvl1pPr marL="0" indent="0">
              <a:buNone/>
              <a:defRPr sz="1900"/>
            </a:lvl1pPr>
            <a:lvl2pPr marL="609600" indent="0">
              <a:buNone/>
              <a:defRPr sz="1600"/>
            </a:lvl2pPr>
            <a:lvl3pPr marL="1219200" indent="0">
              <a:buNone/>
              <a:defRPr sz="1300"/>
            </a:lvl3pPr>
            <a:lvl4pPr marL="1828800" indent="0">
              <a:buNone/>
              <a:defRPr sz="1200"/>
            </a:lvl4pPr>
            <a:lvl5pPr marL="2437765" indent="0">
              <a:buNone/>
              <a:defRPr sz="1200"/>
            </a:lvl5pPr>
            <a:lvl6pPr marL="3048000"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659192-60C8-49F5-94DF-1E29C3FCC85C}" type="datetimeFigureOut">
              <a:rPr lang="zh-CN" altLang="en-US" smtClean="0"/>
              <a:t/>
            </a:fld>
            <a:endParaRPr lang="zh-CN" altLang="en-US"/>
          </a:p>
        </p:txBody>
      </p:sp>
      <p:sp>
        <p:nvSpPr>
          <p:cNvPr id="6" name="页脚占位符 5"/>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B730883-2733-4EB0-9793-894FF9D50112}" type="slidenum">
              <a:rPr lang="zh-CN" altLang="en-US" smtClean="0"/>
              <a:t/>
            </a:fld>
            <a:endParaRPr lang="zh-CN" altLang="en-US"/>
          </a:p>
        </p:txBody>
      </p:sp>
    </p:spTree>
  </p:cSld>
  <p:clrMapOvr>
    <a:masterClrMapping/>
  </p:clrMapOvr>
  <p:transition spd="slow" advTm="0">
    <p:wip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717" y="4800600"/>
            <a:ext cx="7315200" cy="566739"/>
          </a:xfrm>
          <a:prstGeom prst="rect">
            <a:avLst/>
          </a:prstGeom>
        </p:spPr>
        <p:txBody>
          <a:bodyPr lIns="121963" tIns="60981" rIns="121963" bIns="60981" anchor="b"/>
          <a:lstStyle>
            <a:lvl1pPr algn="l">
              <a:defRPr sz="27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389717" y="612775"/>
            <a:ext cx="7315200" cy="4114800"/>
          </a:xfrm>
          <a:prstGeom prst="rect">
            <a:avLst/>
          </a:prstGeom>
        </p:spPr>
        <p:txBody>
          <a:bodyPr lIns="121963" tIns="60981" rIns="121963" bIns="60981"/>
          <a:lstStyle>
            <a:lvl1pPr marL="0" indent="0">
              <a:buNone/>
              <a:defRPr sz="4300"/>
            </a:lvl1pPr>
            <a:lvl2pPr marL="609600" indent="0">
              <a:buNone/>
              <a:defRPr sz="3700"/>
            </a:lvl2pPr>
            <a:lvl3pPr marL="1219200" indent="0">
              <a:buNone/>
              <a:defRPr sz="3200"/>
            </a:lvl3pPr>
            <a:lvl4pPr marL="1828800" indent="0">
              <a:buNone/>
              <a:defRPr sz="2700"/>
            </a:lvl4pPr>
            <a:lvl5pPr marL="2437765" indent="0">
              <a:buNone/>
              <a:defRPr sz="2700"/>
            </a:lvl5pPr>
            <a:lvl6pPr marL="3048000"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717" y="5367338"/>
            <a:ext cx="7315200" cy="804863"/>
          </a:xfrm>
          <a:prstGeom prst="rect">
            <a:avLst/>
          </a:prstGeom>
        </p:spPr>
        <p:txBody>
          <a:bodyPr lIns="121963" tIns="60981" rIns="121963" bIns="60981"/>
          <a:lstStyle>
            <a:lvl1pPr marL="0" indent="0">
              <a:buNone/>
              <a:defRPr sz="1900"/>
            </a:lvl1pPr>
            <a:lvl2pPr marL="609600" indent="0">
              <a:buNone/>
              <a:defRPr sz="1600"/>
            </a:lvl2pPr>
            <a:lvl3pPr marL="1219200" indent="0">
              <a:buNone/>
              <a:defRPr sz="1300"/>
            </a:lvl3pPr>
            <a:lvl4pPr marL="1828800" indent="0">
              <a:buNone/>
              <a:defRPr sz="1200"/>
            </a:lvl4pPr>
            <a:lvl5pPr marL="2437765" indent="0">
              <a:buNone/>
              <a:defRPr sz="1200"/>
            </a:lvl5pPr>
            <a:lvl6pPr marL="3048000"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659192-60C8-49F5-94DF-1E29C3FCC85C}" type="datetimeFigureOut">
              <a:rPr lang="zh-CN" altLang="en-US" smtClean="0"/>
              <a:t/>
            </a:fld>
            <a:endParaRPr lang="zh-CN" altLang="en-US"/>
          </a:p>
        </p:txBody>
      </p:sp>
      <p:sp>
        <p:nvSpPr>
          <p:cNvPr id="6" name="页脚占位符 5"/>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B730883-2733-4EB0-9793-894FF9D50112}" type="slidenum">
              <a:rPr lang="zh-CN" altLang="en-US" smtClean="0"/>
              <a:t/>
            </a:fld>
            <a:endParaRPr lang="zh-CN" altLang="en-US"/>
          </a:p>
        </p:txBody>
      </p:sp>
    </p:spTree>
  </p:cSld>
  <p:clrMapOvr>
    <a:masterClrMapping/>
  </p:clrMapOvr>
  <p:transition spd="slow" advTm="0">
    <p:wip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1" y="274639"/>
            <a:ext cx="10972800" cy="1143000"/>
          </a:xfrm>
          <a:prstGeom prst="rect">
            <a:avLst/>
          </a:prstGeom>
        </p:spPr>
        <p:txBody>
          <a:bodyPr lIns="121963" tIns="60981" rIns="121963" bIns="60981"/>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1" y="1600202"/>
            <a:ext cx="10972800" cy="4525963"/>
          </a:xfrm>
          <a:prstGeom prst="rect">
            <a:avLst/>
          </a:prstGeom>
        </p:spPr>
        <p:txBody>
          <a:bodyPr vert="eaVert" lIns="121963" tIns="60981" rIns="121963" bIns="6098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659192-60C8-49F5-94DF-1E29C3FCC85C}" type="datetimeFigureOut">
              <a:rPr lang="zh-CN" altLang="en-US" smtClean="0"/>
              <a:t/>
            </a:fld>
            <a:endParaRPr lang="zh-CN" altLang="en-US"/>
          </a:p>
        </p:txBody>
      </p:sp>
      <p:sp>
        <p:nvSpPr>
          <p:cNvPr id="5" name="页脚占位符 4"/>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B730883-2733-4EB0-9793-894FF9D50112}" type="slidenum">
              <a:rPr lang="zh-CN" altLang="en-US" smtClean="0"/>
              <a:t/>
            </a:fld>
            <a:endParaRPr lang="zh-CN" altLang="en-US"/>
          </a:p>
        </p:txBody>
      </p:sp>
    </p:spTree>
  </p:cSld>
  <p:clrMapOvr>
    <a:masterClrMapping/>
  </p:clrMapOvr>
  <p:transition spd="slow" advTm="0">
    <p:wip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1" y="206375"/>
            <a:ext cx="2743200" cy="4387851"/>
          </a:xfrm>
          <a:prstGeom prst="rect">
            <a:avLst/>
          </a:prstGeom>
        </p:spPr>
        <p:txBody>
          <a:bodyPr vert="eaVert" lIns="121963" tIns="60981" rIns="121963" bIns="60981"/>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06375"/>
            <a:ext cx="8026400" cy="4387851"/>
          </a:xfrm>
          <a:prstGeom prst="rect">
            <a:avLst/>
          </a:prstGeom>
        </p:spPr>
        <p:txBody>
          <a:bodyPr vert="eaVert" lIns="121963" tIns="60981" rIns="121963" bIns="6098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659192-60C8-49F5-94DF-1E29C3FCC85C}" type="datetimeFigureOut">
              <a:rPr lang="zh-CN" altLang="en-US" smtClean="0"/>
              <a:t/>
            </a:fld>
            <a:endParaRPr lang="zh-CN" altLang="en-US"/>
          </a:p>
        </p:txBody>
      </p:sp>
      <p:sp>
        <p:nvSpPr>
          <p:cNvPr id="5" name="页脚占位符 4"/>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B730883-2733-4EB0-9793-894FF9D50112}" type="slidenum">
              <a:rPr lang="zh-CN" altLang="en-US" smtClean="0"/>
              <a:t/>
            </a:fld>
            <a:endParaRPr lang="zh-CN" altLang="en-US"/>
          </a:p>
        </p:txBody>
      </p:sp>
    </p:spTree>
  </p:cSld>
  <p:clrMapOvr>
    <a:masterClrMapping/>
  </p:clrMapOvr>
  <p:transition spd="slow" advTm="0">
    <p:wip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spTree>
      <p:nvGrpSpPr>
        <p:cNvPr id="1" name=""/>
        <p:cNvGrpSpPr/>
        <p:nvPr/>
      </p:nvGrpSpPr>
      <p:grpSpPr>
        <a:xfrm>
          <a:off x="0" y="0"/>
          <a:ext cx="0" cy="0"/>
        </a:xfrm>
      </p:grpSpPr>
    </p:spTree>
  </p:cSld>
  <p:clrMapOvr>
    <a:masterClrMapping/>
  </p:clrMapOvr>
  <p:transition spd="slow" advTm="0">
    <p:wip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2" name="标题 1"/>
          <p:cNvSpPr>
            <a:spLocks noGrp="1"/>
          </p:cNvSpPr>
          <p:nvPr>
            <p:ph type="title"/>
          </p:nvPr>
        </p:nvSpPr>
        <p:spPr>
          <a:xfrm>
            <a:off x="838201" y="365125"/>
            <a:ext cx="10515600" cy="1325563"/>
          </a:xfrm>
          <a:prstGeom prst="rect">
            <a:avLst/>
          </a:prstGeom>
        </p:spPr>
        <p:txBody>
          <a:bodyPr lIns="91472" tIns="45736" rIns="91472" bIns="45736"/>
          <a:lstStyle/>
          <a:p>
            <a:r>
              <a:rPr lang="zh-CN" altLang="en-US"/>
              <a:t>单击此处编辑母版标题样式</a:t>
            </a:r>
            <a:endParaRPr lang="zh-CN" altLang="en-US"/>
          </a:p>
        </p:txBody>
      </p:sp>
      <p:sp>
        <p:nvSpPr>
          <p:cNvPr id="3" name="内容占位符 2"/>
          <p:cNvSpPr>
            <a:spLocks noGrp="1"/>
          </p:cNvSpPr>
          <p:nvPr>
            <p:ph idx="1"/>
          </p:nvPr>
        </p:nvSpPr>
        <p:spPr>
          <a:xfrm>
            <a:off x="838201" y="1825625"/>
            <a:ext cx="10515600" cy="4351338"/>
          </a:xfrm>
          <a:prstGeom prst="rect">
            <a:avLst/>
          </a:prstGeom>
        </p:spPr>
        <p:txBody>
          <a:bodyPr lIns="91472" tIns="45736" rIns="91472" bIns="45736"/>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lIns="91472" tIns="45736" rIns="91472" bIns="45736"/>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a:xfrm>
            <a:off x="4038601" y="6356350"/>
            <a:ext cx="4114800" cy="365125"/>
          </a:xfrm>
          <a:prstGeom prst="rect">
            <a:avLst/>
          </a:prstGeom>
        </p:spPr>
        <p:txBody>
          <a:bodyPr lIns="91472" tIns="45736" rIns="91472" bIns="45736"/>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1" y="6356350"/>
            <a:ext cx="2743200" cy="365125"/>
          </a:xfrm>
          <a:prstGeom prst="rect">
            <a:avLst/>
          </a:prstGeom>
        </p:spPr>
        <p:txBody>
          <a:bodyPr lIns="91472" tIns="45736" rIns="91472" bIns="45736"/>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Ovr>
    <a:masterClrMapping/>
  </p:clrMapOvr>
  <p:transition spd="slow" advTm="0">
    <p:wip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3200" cy="1470026"/>
          </a:xfrm>
          <a:prstGeom prst="rect">
            <a:avLst/>
          </a:prstGeom>
        </p:spPr>
        <p:txBody>
          <a:bodyPr lIns="121963" tIns="60981" rIns="121963" bIns="60981"/>
          <a:lstStyle/>
          <a:p>
            <a:r>
              <a:rPr lang="zh-CN" altLang="en-US"/>
              <a:t>单击此处编辑母版标题样式</a:t>
            </a:r>
            <a:endParaRPr lang="zh-CN" altLang="en-US"/>
          </a:p>
        </p:txBody>
      </p:sp>
      <p:sp>
        <p:nvSpPr>
          <p:cNvPr id="3" name="副标题 2"/>
          <p:cNvSpPr>
            <a:spLocks noGrp="1"/>
          </p:cNvSpPr>
          <p:nvPr>
            <p:ph type="subTitle" idx="1"/>
          </p:nvPr>
        </p:nvSpPr>
        <p:spPr>
          <a:xfrm>
            <a:off x="1828801" y="3886200"/>
            <a:ext cx="8534400" cy="1752600"/>
          </a:xfrm>
          <a:prstGeom prst="rect">
            <a:avLst/>
          </a:prstGeom>
        </p:spPr>
        <p:txBody>
          <a:bodyPr lIns="121963" tIns="60981" rIns="121963" bIns="60981"/>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7765" indent="0" algn="ctr">
              <a:buNone/>
              <a:defRPr>
                <a:solidFill>
                  <a:schemeClr val="tx1">
                    <a:tint val="75000"/>
                  </a:schemeClr>
                </a:solidFill>
              </a:defRPr>
            </a:lvl5pPr>
            <a:lvl6pPr marL="3048000"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609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E0611D0-9A6A-4745-A630-32461103131C}" type="datetimeFigureOut">
              <a:rPr lang="zh-CN" altLang="en-US" smtClean="0"/>
              <a:t/>
            </a:fld>
            <a:endParaRPr lang="zh-CN" altLang="en-US"/>
          </a:p>
        </p:txBody>
      </p:sp>
      <p:sp>
        <p:nvSpPr>
          <p:cNvPr id="5" name="页脚占位符 4"/>
          <p:cNvSpPr>
            <a:spLocks noGrp="1"/>
          </p:cNvSpPr>
          <p:nvPr>
            <p:ph type="ftr" sz="quarter" idx="11"/>
          </p:nvPr>
        </p:nvSpPr>
        <p:spPr>
          <a:xfrm>
            <a:off x="4165601" y="6356350"/>
            <a:ext cx="3860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737600" y="6356350"/>
            <a:ext cx="2844800" cy="365125"/>
          </a:xfrm>
          <a:prstGeom prst="rect">
            <a:avLst/>
          </a:prstGeom>
        </p:spPr>
        <p:txBody>
          <a:bodyPr lIns="121963" tIns="60981" rIns="121963" bIns="6098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D3F3D8C-2C4B-4342-80F1-9B8A0E6BA81A}" type="slidenum">
              <a:rPr lang="zh-CN" altLang="en-US" smtClean="0"/>
              <a:t/>
            </a:fld>
            <a:endParaRPr lang="zh-CN" altLang="en-US"/>
          </a:p>
        </p:txBody>
      </p:sp>
    </p:spTree>
  </p:cSld>
  <p:clrMapOvr>
    <a:masterClrMapping/>
  </p:clrMapOvr>
  <p:transition spd="slow" advTm="0">
    <p:wip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advTm="0">
    <p:wipe/>
  </p:transition>
  <p:timing/>
  <p:txStyles>
    <p:titleStyle>
      <a:lvl1pPr algn="ctr" defTabSz="1218565" rtl="0" eaLnBrk="1" latinLnBrk="0" hangingPunct="1">
        <a:spcBef>
          <a:spcPct val="0"/>
        </a:spcBef>
        <a:buNone/>
        <a:defRPr sz="5895"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2965"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165"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65"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365"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965"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7765"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6965" algn="l" defTabSz="1218565" rtl="0" eaLnBrk="1" latinLnBrk="0" hangingPunct="1">
        <a:defRPr sz="2400" kern="1200">
          <a:solidFill>
            <a:schemeClr val="tx1"/>
          </a:solidFill>
          <a:latin typeface="+mn-lt"/>
          <a:ea typeface="+mn-ea"/>
          <a:cs typeface="+mn-cs"/>
        </a:defRPr>
      </a:lvl7pPr>
      <a:lvl8pPr marL="4266565" algn="l" defTabSz="1218565" rtl="0" eaLnBrk="1" latinLnBrk="0" hangingPunct="1">
        <a:defRPr sz="2400" kern="1200">
          <a:solidFill>
            <a:schemeClr val="tx1"/>
          </a:solidFill>
          <a:latin typeface="+mn-lt"/>
          <a:ea typeface="+mn-ea"/>
          <a:cs typeface="+mn-cs"/>
        </a:defRPr>
      </a:lvl8pPr>
      <a:lvl9pPr marL="4876165"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2" Type="http://schemas.openxmlformats.org/officeDocument/2006/relationships/notesSlide" Target="../notesSlides/notesSlide4.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37101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 y="1784"/>
            <a:ext cx="12187299" cy="6857071"/>
          </a:xfrm>
          <a:prstGeom prst="rect">
            <a:avLst/>
          </a:prstGeom>
        </p:spPr>
      </p:pic>
      <p:sp>
        <p:nvSpPr>
          <p:cNvPr id="22" name="TextBox 21"/>
          <p:cNvSpPr txBox="1"/>
          <p:nvPr/>
        </p:nvSpPr>
        <p:spPr>
          <a:xfrm>
            <a:off x="6553227" y="1413826"/>
            <a:ext cx="5012538" cy="738275"/>
          </a:xfrm>
          <a:prstGeom prst="rect">
            <a:avLst/>
          </a:prstGeom>
          <a:noFill/>
        </p:spPr>
        <p:txBody>
          <a:bodyPr wrap="none" lIns="121854" tIns="60926" rIns="121854" bIns="60926"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1218565"/>
            <a:r>
              <a:rPr lang="zh-CN" altLang="en-US" sz="4000" b="1">
                <a:solidFill>
                  <a:srgbClr val="0070C0"/>
                </a:solidFill>
                <a:latin typeface="微软雅黑" panose="020b0503020204020204" pitchFamily="34" charset="-122"/>
                <a:ea typeface="微软雅黑" panose="020b0503020204020204" pitchFamily="34" charset="-122"/>
              </a:rPr>
              <a:t>第六单元 演讲的基础</a:t>
            </a:r>
            <a:endParaRPr lang="zh-CN" altLang="en-US" sz="4000" b="1">
              <a:solidFill>
                <a:srgbClr val="0070C0"/>
              </a:solidFill>
              <a:latin typeface="微软雅黑" panose="020b0503020204020204" pitchFamily="34" charset="-122"/>
              <a:ea typeface="微软雅黑" panose="020b0503020204020204" pitchFamily="34" charset="-122"/>
            </a:endParaRPr>
          </a:p>
        </p:txBody>
      </p:sp>
      <p:cxnSp>
        <p:nvCxnSpPr>
          <p:cNvPr id="25" name="直接连接符 24"/>
          <p:cNvCxnSpPr/>
          <p:nvPr/>
        </p:nvCxnSpPr>
        <p:spPr>
          <a:xfrm>
            <a:off x="5324449" y="4388829"/>
            <a:ext cx="6025774" cy="0"/>
          </a:xfrm>
          <a:prstGeom prst="line">
            <a:avLst/>
          </a:prstGeom>
          <a:ln w="254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914400" y="914400"/>
            <a:ext cx="1371600" cy="32004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par>
                          <p:cTn id="10" fill="hold" nodeType="afterGroup">
                            <p:stCondLst>
                              <p:cond delay="1000"/>
                            </p:stCondLst>
                            <p:childTnLst>
                              <p:par>
                                <p:cTn id="11" presetID="2" presetClass="entr" presetSubtype="2" dur="500" fill="hold" grpId="0" nodeType="after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1+#ppt_w/2"/>
                                          </p:val>
                                        </p:tav>
                                        <p:tav tm="100000">
                                          <p:val>
                                            <p:strVal val="#ppt_x"/>
                                          </p:val>
                                        </p:tav>
                                      </p:tavLst>
                                    </p:anim>
                                    <p:anim calcmode="lin" valueType="num">
                                      <p:cBhvr additive="base">
                                        <p:cTn id="14" dur="500" fill="hold"/>
                                        <p:tgtEl>
                                          <p:spTgt spid="22"/>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1500"/>
                            </p:stCondLst>
                            <p:childTnLst>
                              <p:par>
                                <p:cTn id="16" presetID="22" presetClass="entr" presetSubtype="8" dur="500"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wipe(left)">
                                      <p:cBhvr>
                                        <p:cTn id="1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圆角矩形 5"/>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1981954"/>
            <a:ext cx="8986919" cy="4018422"/>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720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是现代人的经常性活动，演讲能力是现代人才必备的基本能力之一。因此，演讲这种独立的语言表达形式，正在广泛地引起人们的重视。特别是在当今的信息时代，人类正在跨入一个由新信息、新能源、新材料构成的时代。信息化社会的浪潮，以其雷霆万钧之势冲击着各国经济结构和政治格局，已经深刻影响着社会的每一个领域。</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720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有人说，演讲就是说话，但能说话的人并非都会演讲。因为演讲是一种高层次的说话，是以有声语言为主、身体语言为辅的特殊艺术表现形式。只有系统地了解演讲的基本知识，掌握了演讲的多种表达技巧，才能使演讲水平不断提高，并逐步达到“使人知、使人信、使人感动、使人赞同”的演讲目的。</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8" name="组合 7"/>
          <p:cNvGrpSpPr/>
          <p:nvPr/>
        </p:nvGrpSpPr>
        <p:grpSpPr>
          <a:xfrm>
            <a:off x="2006328" y="727746"/>
            <a:ext cx="3328069" cy="772817"/>
            <a:chOff x="2332469" y="809238"/>
            <a:chExt cx="1859969" cy="608493"/>
          </a:xfrm>
          <a:solidFill>
            <a:srgbClr val="0070C0"/>
          </a:solidFill>
        </p:grpSpPr>
        <p:sp>
          <p:nvSpPr>
            <p:cNvPr id="9" name="圆角矩形 8"/>
            <p:cNvSpPr/>
            <p:nvPr/>
          </p:nvSpPr>
          <p:spPr bwMode="auto">
            <a:xfrm>
              <a:off x="2332469" y="809238"/>
              <a:ext cx="1859969" cy="608493"/>
            </a:xfrm>
            <a:prstGeom prst="roundRect">
              <a:avLst>
                <a:gd name="adj" fmla="val 50000"/>
              </a:avLst>
            </a:prstGeom>
            <a:solidFill>
              <a:schemeClr val="accent1"/>
            </a:solidFill>
            <a:ln w="19050" cap="flat" cmpd="sng" algn="ctr">
              <a:noFill/>
              <a:prstDash val="solid"/>
              <a:round/>
              <a:headEnd type="none" w="med" len="med"/>
              <a:tailEnd type="none" w="med" len="med"/>
            </a:ln>
            <a:effectLst/>
          </p:spPr>
          <p:txBody>
            <a:bodyPr vert="horz" wrap="square" lIns="108759" tIns="54380" rIns="108759" bIns="54380"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87120"/>
              <a:endParaRPr lang="zh-CN" altLang="en-US" sz="3700">
                <a:solidFill>
                  <a:prstClr val="white"/>
                </a:solidFill>
                <a:latin typeface="Calibri"/>
                <a:ea typeface="微软雅黑" panose="020b0503020204020204" pitchFamily="34" charset="-122"/>
              </a:endParaRPr>
            </a:p>
          </p:txBody>
        </p:sp>
        <p:sp>
          <p:nvSpPr>
            <p:cNvPr id="10" name="矩形 9"/>
            <p:cNvSpPr/>
            <p:nvPr/>
          </p:nvSpPr>
          <p:spPr>
            <a:xfrm>
              <a:off x="2605177" y="923027"/>
              <a:ext cx="1276709" cy="3795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r>
                <a:rPr lang="zh-CN" altLang="en-US" sz="3700" b="1">
                  <a:solidFill>
                    <a:prstClr val="white"/>
                  </a:solidFill>
                  <a:latin typeface="微软雅黑" panose="020b0503020204020204" pitchFamily="34" charset="-122"/>
                  <a:ea typeface="微软雅黑" panose="020b0503020204020204" pitchFamily="34" charset="-122"/>
                </a:rPr>
                <a:t>单元导读</a:t>
              </a:r>
              <a:endParaRPr lang="zh-CN" altLang="en-US" sz="3700" b="1">
                <a:solidFill>
                  <a:prstClr val="white"/>
                </a:solidFill>
                <a:latin typeface="微软雅黑" panose="020b0503020204020204" pitchFamily="34" charset="-122"/>
                <a:ea typeface="微软雅黑" panose="020b0503020204020204" pitchFamily="34" charset="-122"/>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outVertical)">
                                      <p:cBhvr>
                                        <p:cTn id="7" dur="500"/>
                                        <p:tgtEl>
                                          <p:spTgt spid="8"/>
                                        </p:tgtEl>
                                      </p:cBhvr>
                                    </p:animEffect>
                                  </p:childTnLst>
                                </p:cTn>
                              </p:par>
                            </p:childTnLst>
                          </p:cTn>
                        </p:par>
                        <p:par>
                          <p:cTn id="8" fill="hold" nodeType="afterGroup">
                            <p:stCondLst>
                              <p:cond delay="500"/>
                            </p:stCondLst>
                            <p:childTnLst>
                              <p:par>
                                <p:cTn id="9" presetID="22" presetClass="entr" presetSubtype="1" dur="1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childTnLst>
                          </p:cTn>
                        </p:par>
                        <p:par>
                          <p:cTn id="12" fill="hold" nodeType="afterGroup">
                            <p:stCondLst>
                              <p:cond delay="1500"/>
                            </p:stCondLst>
                            <p:childTnLst>
                              <p:par>
                                <p:cTn id="13" presetID="14" presetClass="entr" presetSubtype="10" dur="1000" fill="hold" nodeType="after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5" dur="1000"/>
                                        <p:tgtEl>
                                          <p:spTgt spid="7">
                                            <p:txEl>
                                              <p:pRg st="0" end="0"/>
                                            </p:txEl>
                                          </p:spTgt>
                                        </p:tgtEl>
                                      </p:cBhvr>
                                    </p:animEffect>
                                  </p:childTnLst>
                                </p:cTn>
                              </p:par>
                            </p:childTnLst>
                          </p:cTn>
                        </p:par>
                        <p:par>
                          <p:cTn id="16" fill="hold" nodeType="afterGroup">
                            <p:stCondLst>
                              <p:cond delay="2500"/>
                            </p:stCondLst>
                            <p:childTnLst>
                              <p:par>
                                <p:cTn id="17" presetID="14" presetClass="entr" presetSubtype="10" dur="1000" fill="hold" nodeType="after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9" dur="1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992"/>
            <a:ext cx="3720973" cy="685601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endParaRPr lang="zh-CN" altLang="en-US" sz="2400">
              <a:solidFill>
                <a:prstClr val="white"/>
              </a:solidFill>
              <a:latin typeface="Calibri"/>
              <a:ea typeface="宋体" panose="02010600030101010101" pitchFamily="2" charset="-122"/>
            </a:endParaRPr>
          </a:p>
        </p:txBody>
      </p:sp>
      <p:sp>
        <p:nvSpPr>
          <p:cNvPr id="67" name="圆角矩形 66"/>
          <p:cNvSpPr/>
          <p:nvPr/>
        </p:nvSpPr>
        <p:spPr>
          <a:xfrm>
            <a:off x="5669931" y="1707813"/>
            <a:ext cx="512660" cy="511238"/>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29" tIns="60914" rIns="121829" bIns="60914"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r>
              <a:rPr lang="en-US" altLang="zh-CN" sz="3600">
                <a:solidFill>
                  <a:prstClr val="white"/>
                </a:solidFill>
                <a:latin typeface="Calibri"/>
                <a:ea typeface="Arial Unicode MS" panose="020b0604020202020204" pitchFamily="34" charset="-122"/>
                <a:cs typeface="Arial Unicode MS" panose="020b0604020202020204" pitchFamily="34" charset="-122"/>
              </a:rPr>
              <a:t>1</a:t>
            </a: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grpSp>
        <p:nvGrpSpPr>
          <p:cNvPr id="68" name="组合 67"/>
          <p:cNvGrpSpPr/>
          <p:nvPr/>
        </p:nvGrpSpPr>
        <p:grpSpPr>
          <a:xfrm>
            <a:off x="6347964" y="1707617"/>
            <a:ext cx="3989532" cy="511544"/>
            <a:chOff x="6339097" y="1573726"/>
            <a:chExt cx="3744416" cy="511504"/>
          </a:xfrm>
        </p:grpSpPr>
        <p:sp>
          <p:nvSpPr>
            <p:cNvPr id="69" name="圆角矩形 68"/>
            <p:cNvSpPr/>
            <p:nvPr/>
          </p:nvSpPr>
          <p:spPr>
            <a:xfrm>
              <a:off x="6339097" y="1573726"/>
              <a:ext cx="3744416"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70" name="矩形 69"/>
            <p:cNvSpPr/>
            <p:nvPr/>
          </p:nvSpPr>
          <p:spPr>
            <a:xfrm>
              <a:off x="6723350" y="1614014"/>
              <a:ext cx="3311382" cy="429003"/>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演讲概述</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71" name="圆角矩形 70"/>
          <p:cNvSpPr/>
          <p:nvPr/>
        </p:nvSpPr>
        <p:spPr>
          <a:xfrm>
            <a:off x="5715199" y="2591236"/>
            <a:ext cx="512660" cy="511238"/>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29" tIns="60914" rIns="121829" bIns="60914"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r>
              <a:rPr lang="en-US" altLang="zh-CN" sz="3600">
                <a:solidFill>
                  <a:prstClr val="white"/>
                </a:solidFill>
                <a:latin typeface="Calibri"/>
                <a:ea typeface="Arial Unicode MS" panose="020b0604020202020204" pitchFamily="34" charset="-122"/>
                <a:cs typeface="Arial Unicode MS" panose="020b0604020202020204" pitchFamily="34" charset="-122"/>
              </a:rPr>
              <a:t>2</a:t>
            </a: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grpSp>
        <p:nvGrpSpPr>
          <p:cNvPr id="72" name="组合 71"/>
          <p:cNvGrpSpPr/>
          <p:nvPr/>
        </p:nvGrpSpPr>
        <p:grpSpPr>
          <a:xfrm>
            <a:off x="6400642" y="2591236"/>
            <a:ext cx="3988897" cy="511544"/>
            <a:chOff x="6315199" y="2410178"/>
            <a:chExt cx="3744416" cy="511504"/>
          </a:xfrm>
        </p:grpSpPr>
        <p:sp>
          <p:nvSpPr>
            <p:cNvPr id="73" name="圆角矩形 72"/>
            <p:cNvSpPr/>
            <p:nvPr/>
          </p:nvSpPr>
          <p:spPr>
            <a:xfrm>
              <a:off x="6315199" y="2410178"/>
              <a:ext cx="3744416"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74" name="矩形 73"/>
            <p:cNvSpPr/>
            <p:nvPr/>
          </p:nvSpPr>
          <p:spPr>
            <a:xfrm>
              <a:off x="6747248" y="2450466"/>
              <a:ext cx="2653075" cy="429003"/>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演讲的准备</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86" name="矩形 85"/>
          <p:cNvSpPr/>
          <p:nvPr/>
        </p:nvSpPr>
        <p:spPr>
          <a:xfrm>
            <a:off x="7053601" y="5084322"/>
            <a:ext cx="2732971" cy="430704"/>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明年工作计划</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87" name="TextBox 86"/>
          <p:cNvSpPr txBox="1"/>
          <p:nvPr/>
        </p:nvSpPr>
        <p:spPr>
          <a:xfrm>
            <a:off x="338359" y="2219405"/>
            <a:ext cx="2805024" cy="1353538"/>
          </a:xfrm>
          <a:prstGeom prst="rect">
            <a:avLst/>
          </a:prstGeom>
          <a:noFill/>
        </p:spPr>
        <p:txBody>
          <a:bodyPr wrap="square" lIns="121817" tIns="60906" rIns="121817" bIns="6090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1218565">
              <a:defRPr/>
            </a:pPr>
            <a:r>
              <a:rPr lang="zh-CN" altLang="en-US" sz="4800" b="1" spc="200">
                <a:solidFill>
                  <a:prstClr val="white"/>
                </a:solidFill>
                <a:latin typeface="微软雅黑" panose="020b0503020204020204" pitchFamily="34" charset="-122"/>
                <a:ea typeface="微软雅黑" panose="020b0503020204020204" pitchFamily="34" charset="-122"/>
              </a:rPr>
              <a:t>目录 </a:t>
            </a:r>
            <a:endParaRPr lang="en-US" altLang="zh-CN" sz="4800" b="1" spc="200">
              <a:solidFill>
                <a:prstClr val="white"/>
              </a:solidFill>
              <a:latin typeface="微软雅黑" panose="020b0503020204020204" pitchFamily="34" charset="-122"/>
              <a:ea typeface="微软雅黑" panose="020b0503020204020204" pitchFamily="34" charset="-122"/>
            </a:endParaRPr>
          </a:p>
          <a:p>
            <a:pPr algn="r" defTabSz="1218565">
              <a:defRPr/>
            </a:pPr>
            <a:r>
              <a:rPr lang="en-US" altLang="zh-CN" sz="3200" b="1" spc="200">
                <a:solidFill>
                  <a:prstClr val="white"/>
                </a:solidFill>
                <a:latin typeface="微软雅黑" panose="020b0503020204020204" pitchFamily="34" charset="-122"/>
                <a:ea typeface="微软雅黑" panose="020b0503020204020204" pitchFamily="34" charset="-122"/>
              </a:rPr>
              <a:t>CONTENTS</a:t>
            </a:r>
            <a:endParaRPr lang="zh-CN" altLang="en-US" sz="3200" b="1" spc="200">
              <a:solidFill>
                <a:prstClr val="white"/>
              </a:solidFill>
              <a:latin typeface="微软雅黑" panose="020b0503020204020204" pitchFamily="34" charset="-122"/>
              <a:ea typeface="微软雅黑" panose="020b0503020204020204" pitchFamily="34" charset="-122"/>
            </a:endParaRPr>
          </a:p>
        </p:txBody>
      </p:sp>
      <p:sp>
        <p:nvSpPr>
          <p:cNvPr id="13" name="圆角矩形 12"/>
          <p:cNvSpPr/>
          <p:nvPr/>
        </p:nvSpPr>
        <p:spPr>
          <a:xfrm>
            <a:off x="5715199" y="5104527"/>
            <a:ext cx="512660" cy="511238"/>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29" tIns="60914" rIns="121829" bIns="60914"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r>
              <a:rPr lang="en-US" altLang="zh-CN" sz="3600">
                <a:solidFill>
                  <a:prstClr val="white"/>
                </a:solidFill>
                <a:latin typeface="Calibri"/>
                <a:ea typeface="Arial Unicode MS" panose="020b0604020202020204" pitchFamily="34" charset="-122"/>
                <a:cs typeface="Arial Unicode MS" panose="020b0604020202020204" pitchFamily="34" charset="-122"/>
              </a:rPr>
              <a:t>5</a:t>
            </a: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grpSp>
        <p:nvGrpSpPr>
          <p:cNvPr id="14" name="组合 13"/>
          <p:cNvGrpSpPr/>
          <p:nvPr/>
        </p:nvGrpSpPr>
        <p:grpSpPr>
          <a:xfrm>
            <a:off x="6400642" y="4266763"/>
            <a:ext cx="3988897" cy="511544"/>
            <a:chOff x="6315199" y="2410178"/>
            <a:chExt cx="3744416" cy="511504"/>
          </a:xfrm>
        </p:grpSpPr>
        <p:sp>
          <p:nvSpPr>
            <p:cNvPr id="15" name="圆角矩形 14"/>
            <p:cNvSpPr/>
            <p:nvPr/>
          </p:nvSpPr>
          <p:spPr>
            <a:xfrm>
              <a:off x="6315199" y="2410178"/>
              <a:ext cx="3744416"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6" name="矩形 15"/>
            <p:cNvSpPr/>
            <p:nvPr/>
          </p:nvSpPr>
          <p:spPr>
            <a:xfrm>
              <a:off x="6747248" y="2450466"/>
              <a:ext cx="2653075" cy="429003"/>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演讲稿</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17" name="圆角矩形 16"/>
          <p:cNvSpPr/>
          <p:nvPr/>
        </p:nvSpPr>
        <p:spPr>
          <a:xfrm>
            <a:off x="5715199" y="4266764"/>
            <a:ext cx="512660" cy="511238"/>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29" tIns="60914" rIns="121829" bIns="60914"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r>
              <a:rPr lang="en-US" altLang="zh-CN" sz="3600">
                <a:solidFill>
                  <a:prstClr val="white"/>
                </a:solidFill>
                <a:latin typeface="Calibri"/>
                <a:ea typeface="Arial Unicode MS" panose="020b0604020202020204" pitchFamily="34" charset="-122"/>
                <a:cs typeface="Arial Unicode MS" panose="020b0604020202020204" pitchFamily="34" charset="-122"/>
              </a:rPr>
              <a:t>4</a:t>
            </a: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8" name="圆角矩形 17"/>
          <p:cNvSpPr/>
          <p:nvPr/>
        </p:nvSpPr>
        <p:spPr>
          <a:xfrm>
            <a:off x="5715199" y="3429000"/>
            <a:ext cx="512660" cy="511238"/>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29" tIns="60914" rIns="121829" bIns="60914"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r>
              <a:rPr lang="en-US" altLang="zh-CN" sz="3600">
                <a:solidFill>
                  <a:prstClr val="white"/>
                </a:solidFill>
                <a:latin typeface="Calibri"/>
                <a:ea typeface="Arial Unicode MS" panose="020b0604020202020204" pitchFamily="34" charset="-122"/>
                <a:cs typeface="Arial Unicode MS" panose="020b0604020202020204" pitchFamily="34" charset="-122"/>
              </a:rPr>
              <a:t>3</a:t>
            </a: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grpSp>
        <p:nvGrpSpPr>
          <p:cNvPr id="19" name="组合 18"/>
          <p:cNvGrpSpPr/>
          <p:nvPr/>
        </p:nvGrpSpPr>
        <p:grpSpPr>
          <a:xfrm>
            <a:off x="6400642" y="5104527"/>
            <a:ext cx="3988897" cy="511544"/>
            <a:chOff x="6315199" y="2410178"/>
            <a:chExt cx="3744416" cy="511504"/>
          </a:xfrm>
        </p:grpSpPr>
        <p:sp>
          <p:nvSpPr>
            <p:cNvPr id="20" name="圆角矩形 19"/>
            <p:cNvSpPr/>
            <p:nvPr/>
          </p:nvSpPr>
          <p:spPr>
            <a:xfrm>
              <a:off x="6315199" y="2410178"/>
              <a:ext cx="3744416"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21" name="矩形 20"/>
            <p:cNvSpPr/>
            <p:nvPr/>
          </p:nvSpPr>
          <p:spPr>
            <a:xfrm>
              <a:off x="6747248" y="2450466"/>
              <a:ext cx="2653075" cy="429003"/>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演讲形式</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grpSp>
        <p:nvGrpSpPr>
          <p:cNvPr id="22" name="组合 21"/>
          <p:cNvGrpSpPr/>
          <p:nvPr/>
        </p:nvGrpSpPr>
        <p:grpSpPr>
          <a:xfrm>
            <a:off x="6400642" y="3429000"/>
            <a:ext cx="3988897" cy="511544"/>
            <a:chOff x="6315199" y="2410178"/>
            <a:chExt cx="3744416" cy="511504"/>
          </a:xfrm>
        </p:grpSpPr>
        <p:sp>
          <p:nvSpPr>
            <p:cNvPr id="23" name="圆角矩形 22"/>
            <p:cNvSpPr/>
            <p:nvPr/>
          </p:nvSpPr>
          <p:spPr>
            <a:xfrm>
              <a:off x="6315199" y="2410178"/>
              <a:ext cx="3744416"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24" name="矩形 23"/>
            <p:cNvSpPr/>
            <p:nvPr/>
          </p:nvSpPr>
          <p:spPr>
            <a:xfrm>
              <a:off x="6747248" y="2450466"/>
              <a:ext cx="2653075" cy="429003"/>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演讲的表达技巧</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7" presetClass="entr" presetSubtype="1" dur="250" fill="hold" grpId="0" nodeType="afterEffect">
                                  <p:stCondLst>
                                    <p:cond delay="0"/>
                                  </p:stCondLst>
                                  <p:iterate type="lt">
                                    <p:tmPct val="40000"/>
                                  </p:iterate>
                                  <p:childTnLst>
                                    <p:set>
                                      <p:cBhvr>
                                        <p:cTn id="11" dur="1" fill="hold">
                                          <p:stCondLst>
                                            <p:cond delay="0"/>
                                          </p:stCondLst>
                                        </p:cTn>
                                        <p:tgtEl>
                                          <p:spTgt spid="87"/>
                                        </p:tgtEl>
                                        <p:attrNameLst>
                                          <p:attrName>style.visibility</p:attrName>
                                        </p:attrNameLst>
                                      </p:cBhvr>
                                      <p:to>
                                        <p:strVal val="visible"/>
                                      </p:to>
                                    </p:set>
                                    <p:anim calcmode="lin" valueType="num">
                                      <p:cBhvr>
                                        <p:cTn id="12" dur="250" fill="hold"/>
                                        <p:tgtEl>
                                          <p:spTgt spid="87"/>
                                        </p:tgtEl>
                                        <p:attrNameLst>
                                          <p:attrName>ppt_x</p:attrName>
                                        </p:attrNameLst>
                                      </p:cBhvr>
                                      <p:tavLst>
                                        <p:tav tm="0">
                                          <p:val>
                                            <p:strVal val="#ppt_x"/>
                                          </p:val>
                                        </p:tav>
                                        <p:tav tm="100000">
                                          <p:val>
                                            <p:strVal val="#ppt_x"/>
                                          </p:val>
                                        </p:tav>
                                      </p:tavLst>
                                    </p:anim>
                                    <p:anim calcmode="lin" valueType="num">
                                      <p:cBhvr>
                                        <p:cTn id="13" dur="250" fill="hold"/>
                                        <p:tgtEl>
                                          <p:spTgt spid="87"/>
                                        </p:tgtEl>
                                        <p:attrNameLst>
                                          <p:attrName>ppt_y</p:attrName>
                                        </p:attrNameLst>
                                      </p:cBhvr>
                                      <p:tavLst>
                                        <p:tav tm="0">
                                          <p:val>
                                            <p:strVal val="#ppt_y-#ppt_h/2"/>
                                          </p:val>
                                        </p:tav>
                                        <p:tav tm="100000">
                                          <p:val>
                                            <p:strVal val="#ppt_y"/>
                                          </p:val>
                                        </p:tav>
                                      </p:tavLst>
                                    </p:anim>
                                    <p:anim calcmode="lin" valueType="num">
                                      <p:cBhvr>
                                        <p:cTn id="14" dur="250" fill="hold"/>
                                        <p:tgtEl>
                                          <p:spTgt spid="87"/>
                                        </p:tgtEl>
                                        <p:attrNameLst>
                                          <p:attrName>ppt_w</p:attrName>
                                        </p:attrNameLst>
                                      </p:cBhvr>
                                      <p:tavLst>
                                        <p:tav tm="0">
                                          <p:val>
                                            <p:strVal val="#ppt_w"/>
                                          </p:val>
                                        </p:tav>
                                        <p:tav tm="100000">
                                          <p:val>
                                            <p:strVal val="#ppt_w"/>
                                          </p:val>
                                        </p:tav>
                                      </p:tavLst>
                                    </p:anim>
                                    <p:anim calcmode="lin" valueType="num">
                                      <p:cBhvr>
                                        <p:cTn id="15" dur="250" fill="hold"/>
                                        <p:tgtEl>
                                          <p:spTgt spid="87"/>
                                        </p:tgtEl>
                                        <p:attrNameLst>
                                          <p:attrName>ppt_h</p:attrName>
                                        </p:attrNameLst>
                                      </p:cBhvr>
                                      <p:tavLst>
                                        <p:tav tm="0">
                                          <p:val>
                                            <p:fltVal val="0"/>
                                          </p:val>
                                        </p:tav>
                                        <p:tav tm="100000">
                                          <p:val>
                                            <p:strVal val="#ppt_h"/>
                                          </p:val>
                                        </p:tav>
                                      </p:tavLst>
                                    </p:anim>
                                  </p:childTnLst>
                                </p:cTn>
                              </p:par>
                            </p:childTnLst>
                          </p:cTn>
                        </p:par>
                        <p:par>
                          <p:cTn id="16" fill="hold" nodeType="afterGroup">
                            <p:stCondLst>
                              <p:cond delay="750"/>
                            </p:stCondLst>
                            <p:childTnLst>
                              <p:par>
                                <p:cTn id="17" presetID="10" presetClass="entr" presetSubtype="0" dur="1000" fill="hold" grpId="0" nodeType="afterEffect">
                                  <p:stCondLst>
                                    <p:cond delay="0"/>
                                  </p:stCondLst>
                                  <p:childTnLst>
                                    <p:set>
                                      <p:cBhvr>
                                        <p:cTn id="18" dur="1" fill="hold">
                                          <p:stCondLst>
                                            <p:cond delay="0"/>
                                          </p:stCondLst>
                                        </p:cTn>
                                        <p:tgtEl>
                                          <p:spTgt spid="67"/>
                                        </p:tgtEl>
                                        <p:attrNameLst>
                                          <p:attrName>style.visibility</p:attrName>
                                        </p:attrNameLst>
                                      </p:cBhvr>
                                      <p:to>
                                        <p:strVal val="visible"/>
                                      </p:to>
                                    </p:set>
                                    <p:animEffect transition="in" filter="fade">
                                      <p:cBhvr>
                                        <p:cTn id="19" dur="1000"/>
                                        <p:tgtEl>
                                          <p:spTgt spid="67"/>
                                        </p:tgtEl>
                                      </p:cBhvr>
                                    </p:animEffect>
                                  </p:childTnLst>
                                </p:cTn>
                              </p:par>
                              <p:par>
                                <p:cTn id="20" presetID="56" presetClass="path" presetSubtype="0" dur="700" accel="50000" decel="50000" fill="hold" grpId="1" nodeType="withEffect">
                                  <p:stCondLst>
                                    <p:cond delay="0"/>
                                  </p:stCondLst>
                                  <p:childTnLst>
                                    <p:animMotion origin="layout" path="M -0.03737 0.04121 L -6.25E-07 -3.33333E-06" pathEditMode="relative" rAng="0" ptsTypes="AA">
                                      <p:cBhvr>
                                        <p:cTn id="21" dur="700" fill="hold"/>
                                        <p:tgtEl>
                                          <p:spTgt spid="67"/>
                                        </p:tgtEl>
                                        <p:attrNameLst>
                                          <p:attrName>ppt_x</p:attrName>
                                          <p:attrName>ppt_y</p:attrName>
                                        </p:attrNameLst>
                                      </p:cBhvr>
                                      <p:rCtr x="1862" y="-2060"/>
                                    </p:animMotion>
                                  </p:childTnLst>
                                </p:cTn>
                              </p:par>
                              <p:par>
                                <p:cTn id="22" presetID="22" presetClass="entr" presetSubtype="8" dur="500" fill="hold" nodeType="withEffect">
                                  <p:stCondLst>
                                    <p:cond delay="250"/>
                                  </p:stCondLst>
                                  <p:childTnLst>
                                    <p:set>
                                      <p:cBhvr>
                                        <p:cTn id="23" dur="1" fill="hold">
                                          <p:stCondLst>
                                            <p:cond delay="0"/>
                                          </p:stCondLst>
                                        </p:cTn>
                                        <p:tgtEl>
                                          <p:spTgt spid="68"/>
                                        </p:tgtEl>
                                        <p:attrNameLst>
                                          <p:attrName>style.visibility</p:attrName>
                                        </p:attrNameLst>
                                      </p:cBhvr>
                                      <p:to>
                                        <p:strVal val="visible"/>
                                      </p:to>
                                    </p:set>
                                    <p:animEffect transition="in" filter="wipe(left)">
                                      <p:cBhvr>
                                        <p:cTn id="24" dur="500"/>
                                        <p:tgtEl>
                                          <p:spTgt spid="68"/>
                                        </p:tgtEl>
                                      </p:cBhvr>
                                    </p:animEffect>
                                  </p:childTnLst>
                                </p:cTn>
                              </p:par>
                              <p:par>
                                <p:cTn id="25" presetID="10" presetClass="entr" presetSubtype="0" dur="1000" fill="hold" grpId="0" nodeType="withEffect">
                                  <p:stCondLst>
                                    <p:cond delay="250"/>
                                  </p:stCondLst>
                                  <p:childTnLst>
                                    <p:set>
                                      <p:cBhvr>
                                        <p:cTn id="26" dur="1" fill="hold">
                                          <p:stCondLst>
                                            <p:cond delay="0"/>
                                          </p:stCondLst>
                                        </p:cTn>
                                        <p:tgtEl>
                                          <p:spTgt spid="71"/>
                                        </p:tgtEl>
                                        <p:attrNameLst>
                                          <p:attrName>style.visibility</p:attrName>
                                        </p:attrNameLst>
                                      </p:cBhvr>
                                      <p:to>
                                        <p:strVal val="visible"/>
                                      </p:to>
                                    </p:set>
                                    <p:animEffect transition="in" filter="fade">
                                      <p:cBhvr>
                                        <p:cTn id="27" dur="1000"/>
                                        <p:tgtEl>
                                          <p:spTgt spid="71"/>
                                        </p:tgtEl>
                                      </p:cBhvr>
                                    </p:animEffect>
                                  </p:childTnLst>
                                </p:cTn>
                              </p:par>
                              <p:par>
                                <p:cTn id="28" presetID="56" presetClass="path" presetSubtype="0" dur="700" accel="50000" decel="50000" fill="hold" grpId="1" nodeType="withEffect">
                                  <p:stCondLst>
                                    <p:cond delay="250"/>
                                  </p:stCondLst>
                                  <p:childTnLst>
                                    <p:animMotion origin="layout" path="M -0.03737 0.0412 L -6.25E-07 2.96296E-06" pathEditMode="relative" rAng="0" ptsTypes="AA">
                                      <p:cBhvr>
                                        <p:cTn id="29" dur="700" fill="hold"/>
                                        <p:tgtEl>
                                          <p:spTgt spid="71"/>
                                        </p:tgtEl>
                                        <p:attrNameLst>
                                          <p:attrName>ppt_x</p:attrName>
                                          <p:attrName>ppt_y</p:attrName>
                                        </p:attrNameLst>
                                      </p:cBhvr>
                                      <p:rCtr x="1862" y="-2060"/>
                                    </p:animMotion>
                                  </p:childTnLst>
                                </p:cTn>
                              </p:par>
                              <p:par>
                                <p:cTn id="30" presetID="22" presetClass="entr" presetSubtype="8" dur="500" fill="hold" nodeType="withEffect">
                                  <p:stCondLst>
                                    <p:cond delay="500"/>
                                  </p:stCondLst>
                                  <p:childTnLst>
                                    <p:set>
                                      <p:cBhvr>
                                        <p:cTn id="31" dur="1" fill="hold">
                                          <p:stCondLst>
                                            <p:cond delay="0"/>
                                          </p:stCondLst>
                                        </p:cTn>
                                        <p:tgtEl>
                                          <p:spTgt spid="72"/>
                                        </p:tgtEl>
                                        <p:attrNameLst>
                                          <p:attrName>style.visibility</p:attrName>
                                        </p:attrNameLst>
                                      </p:cBhvr>
                                      <p:to>
                                        <p:strVal val="visible"/>
                                      </p:to>
                                    </p:set>
                                    <p:animEffect transition="in" filter="wipe(left)">
                                      <p:cBhvr>
                                        <p:cTn id="32" dur="500"/>
                                        <p:tgtEl>
                                          <p:spTgt spid="72"/>
                                        </p:tgtEl>
                                      </p:cBhvr>
                                    </p:animEffect>
                                  </p:childTnLst>
                                </p:cTn>
                              </p:par>
                            </p:childTnLst>
                          </p:cTn>
                        </p:par>
                        <p:par>
                          <p:cTn id="33" fill="hold" nodeType="afterGroup">
                            <p:stCondLst>
                              <p:cond delay="2000"/>
                            </p:stCondLst>
                            <p:childTnLst>
                              <p:par>
                                <p:cTn id="34" presetID="26" presetClass="emph" presetSubtype="0" dur="500" fill="hold" grpId="2" nodeType="afterEffect">
                                  <p:stCondLst>
                                    <p:cond delay="0"/>
                                  </p:stCondLst>
                                  <p:childTnLst>
                                    <p:animEffect transition="out" filter="fade">
                                      <p:cBhvr>
                                        <p:cTn id="35" dur="500" tmFilter="0, 0; .2, .5; .8, .5; 1, 0"/>
                                        <p:tgtEl>
                                          <p:spTgt spid="67"/>
                                        </p:tgtEl>
                                      </p:cBhvr>
                                    </p:animEffect>
                                    <p:animScale>
                                      <p:cBhvr>
                                        <p:cTn id="36" dur="250" autoRev="1" fill="hold"/>
                                        <p:tgtEl>
                                          <p:spTgt spid="67"/>
                                        </p:tgtEl>
                                      </p:cBhvr>
                                      <p:by x="105000" y="105000"/>
                                    </p:animScale>
                                  </p:childTnLst>
                                </p:cTn>
                              </p:par>
                              <p:par>
                                <p:cTn id="37" presetID="26" presetClass="emph" presetSubtype="0" dur="500" fill="hold" nodeType="withEffect">
                                  <p:stCondLst>
                                    <p:cond delay="0"/>
                                  </p:stCondLst>
                                  <p:childTnLst>
                                    <p:animEffect transition="out" filter="fade">
                                      <p:cBhvr>
                                        <p:cTn id="38" dur="500" tmFilter="0, 0; .2, .5; .8, .5; 1, 0"/>
                                        <p:tgtEl>
                                          <p:spTgt spid="68"/>
                                        </p:tgtEl>
                                      </p:cBhvr>
                                    </p:animEffect>
                                    <p:animScale>
                                      <p:cBhvr>
                                        <p:cTn id="39" dur="250" autoRev="1" fill="hold"/>
                                        <p:tgtEl>
                                          <p:spTgt spid="68"/>
                                        </p:tgtEl>
                                      </p:cBhvr>
                                      <p:by x="105000" y="105000"/>
                                    </p:animScale>
                                  </p:childTnLst>
                                </p:cTn>
                              </p:par>
                              <p:par>
                                <p:cTn id="40" presetID="10" presetClass="entr" presetSubtype="0" dur="1000" fill="hold" grpId="0" nodeType="withEffect">
                                  <p:stCondLst>
                                    <p:cond delay="25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childTnLst>
                                </p:cTn>
                              </p:par>
                              <p:par>
                                <p:cTn id="43" presetID="56" presetClass="path" presetSubtype="0" dur="700" accel="50000" decel="50000" fill="hold" grpId="1" nodeType="withEffect">
                                  <p:stCondLst>
                                    <p:cond delay="250"/>
                                  </p:stCondLst>
                                  <p:childTnLst>
                                    <p:animMotion origin="layout" path="M -0.03737 0.0412 L -6.25E-07 2.96296E-06" pathEditMode="relative" rAng="0" ptsTypes="AA">
                                      <p:cBhvr>
                                        <p:cTn id="44" dur="700" fill="hold"/>
                                        <p:tgtEl>
                                          <p:spTgt spid="13"/>
                                        </p:tgtEl>
                                        <p:attrNameLst>
                                          <p:attrName>ppt_x</p:attrName>
                                          <p:attrName>ppt_y</p:attrName>
                                        </p:attrNameLst>
                                      </p:cBhvr>
                                      <p:rCtr x="1862" y="-2060"/>
                                    </p:animMotion>
                                  </p:childTnLst>
                                </p:cTn>
                              </p:par>
                              <p:par>
                                <p:cTn id="45" presetID="22" presetClass="entr" presetSubtype="8" dur="500" fill="hold" nodeType="withEffect">
                                  <p:stCondLst>
                                    <p:cond delay="500"/>
                                  </p:stCondLst>
                                  <p:childTnLst>
                                    <p:set>
                                      <p:cBhvr>
                                        <p:cTn id="46" dur="1" fill="hold">
                                          <p:stCondLst>
                                            <p:cond delay="0"/>
                                          </p:stCondLst>
                                        </p:cTn>
                                        <p:tgtEl>
                                          <p:spTgt spid="14"/>
                                        </p:tgtEl>
                                        <p:attrNameLst>
                                          <p:attrName>style.visibility</p:attrName>
                                        </p:attrNameLst>
                                      </p:cBhvr>
                                      <p:to>
                                        <p:strVal val="visible"/>
                                      </p:to>
                                    </p:set>
                                    <p:animEffect transition="in" filter="wipe(left)">
                                      <p:cBhvr>
                                        <p:cTn id="47" dur="500"/>
                                        <p:tgtEl>
                                          <p:spTgt spid="14"/>
                                        </p:tgtEl>
                                      </p:cBhvr>
                                    </p:animEffect>
                                  </p:childTnLst>
                                </p:cTn>
                              </p:par>
                              <p:par>
                                <p:cTn id="48" presetID="10" presetClass="entr" presetSubtype="0" dur="1000" fill="hold" grpId="0" nodeType="withEffect">
                                  <p:stCondLst>
                                    <p:cond delay="25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childTnLst>
                                </p:cTn>
                              </p:par>
                              <p:par>
                                <p:cTn id="51" presetID="56" presetClass="path" presetSubtype="0" dur="700" accel="50000" decel="50000" fill="hold" grpId="1" nodeType="withEffect">
                                  <p:stCondLst>
                                    <p:cond delay="250"/>
                                  </p:stCondLst>
                                  <p:childTnLst>
                                    <p:animMotion origin="layout" path="M -0.03737 0.0412 L -6.25E-07 2.96296E-06" pathEditMode="relative" rAng="0" ptsTypes="AA">
                                      <p:cBhvr>
                                        <p:cTn id="52" dur="700" fill="hold"/>
                                        <p:tgtEl>
                                          <p:spTgt spid="17"/>
                                        </p:tgtEl>
                                        <p:attrNameLst>
                                          <p:attrName>ppt_x</p:attrName>
                                          <p:attrName>ppt_y</p:attrName>
                                        </p:attrNameLst>
                                      </p:cBhvr>
                                      <p:rCtr x="1862" y="-2060"/>
                                    </p:animMotion>
                                  </p:childTnLst>
                                </p:cTn>
                              </p:par>
                              <p:par>
                                <p:cTn id="53" presetID="10" presetClass="entr" presetSubtype="0" dur="1000" fill="hold" grpId="0" nodeType="withEffect">
                                  <p:stCondLst>
                                    <p:cond delay="25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1000"/>
                                        <p:tgtEl>
                                          <p:spTgt spid="18"/>
                                        </p:tgtEl>
                                      </p:cBhvr>
                                    </p:animEffect>
                                  </p:childTnLst>
                                </p:cTn>
                              </p:par>
                              <p:par>
                                <p:cTn id="56" presetID="56" presetClass="path" presetSubtype="0" dur="700" accel="50000" decel="50000" fill="hold" grpId="1" nodeType="withEffect">
                                  <p:stCondLst>
                                    <p:cond delay="250"/>
                                  </p:stCondLst>
                                  <p:childTnLst>
                                    <p:animMotion origin="layout" path="M -0.03737 0.0412 L -6.25E-07 2.96296E-06" pathEditMode="relative" rAng="0" ptsTypes="AA">
                                      <p:cBhvr>
                                        <p:cTn id="57" dur="700" fill="hold"/>
                                        <p:tgtEl>
                                          <p:spTgt spid="18"/>
                                        </p:tgtEl>
                                        <p:attrNameLst>
                                          <p:attrName>ppt_x</p:attrName>
                                          <p:attrName>ppt_y</p:attrName>
                                        </p:attrNameLst>
                                      </p:cBhvr>
                                      <p:rCtr x="1862" y="-2060"/>
                                    </p:animMotion>
                                  </p:childTnLst>
                                </p:cTn>
                              </p:par>
                              <p:par>
                                <p:cTn id="58" presetID="22" presetClass="entr" presetSubtype="8" dur="500" fill="hold" nodeType="withEffect">
                                  <p:stCondLst>
                                    <p:cond delay="500"/>
                                  </p:stCondLst>
                                  <p:childTnLst>
                                    <p:set>
                                      <p:cBhvr>
                                        <p:cTn id="59" dur="1" fill="hold">
                                          <p:stCondLst>
                                            <p:cond delay="0"/>
                                          </p:stCondLst>
                                        </p:cTn>
                                        <p:tgtEl>
                                          <p:spTgt spid="19"/>
                                        </p:tgtEl>
                                        <p:attrNameLst>
                                          <p:attrName>style.visibility</p:attrName>
                                        </p:attrNameLst>
                                      </p:cBhvr>
                                      <p:to>
                                        <p:strVal val="visible"/>
                                      </p:to>
                                    </p:set>
                                    <p:animEffect transition="in" filter="wipe(left)">
                                      <p:cBhvr>
                                        <p:cTn id="60" dur="500"/>
                                        <p:tgtEl>
                                          <p:spTgt spid="19"/>
                                        </p:tgtEl>
                                      </p:cBhvr>
                                    </p:animEffect>
                                  </p:childTnLst>
                                </p:cTn>
                              </p:par>
                              <p:par>
                                <p:cTn id="61" presetID="22" presetClass="entr" presetSubtype="8" dur="500" fill="hold" nodeType="withEffect">
                                  <p:stCondLst>
                                    <p:cond delay="500"/>
                                  </p:stCondLst>
                                  <p:childTnLst>
                                    <p:set>
                                      <p:cBhvr>
                                        <p:cTn id="62" dur="1" fill="hold">
                                          <p:stCondLst>
                                            <p:cond delay="0"/>
                                          </p:stCondLst>
                                        </p:cTn>
                                        <p:tgtEl>
                                          <p:spTgt spid="22"/>
                                        </p:tgtEl>
                                        <p:attrNameLst>
                                          <p:attrName>style.visibility</p:attrName>
                                        </p:attrNameLst>
                                      </p:cBhvr>
                                      <p:to>
                                        <p:strVal val="visible"/>
                                      </p:to>
                                    </p:set>
                                    <p:animEffect transition="in" filter="wipe(left)">
                                      <p:cBhvr>
                                        <p:cTn id="6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7" grpId="0"/>
      <p:bldP spid="67" grpId="1"/>
      <p:bldP spid="67" grpId="2"/>
      <p:bldP spid="71" grpId="0"/>
      <p:bldP spid="71" grpId="1"/>
      <p:bldP spid="87" grpId="0"/>
      <p:bldP spid="13" grpId="0"/>
      <p:bldP spid="13" grpId="1"/>
      <p:bldP spid="17" grpId="0"/>
      <p:bldP spid="17" grpId="1"/>
      <p:bldP spid="18" grpId="0"/>
      <p:bldP spid="18"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任意多边形 21"/>
          <p:cNvSpPr/>
          <p:nvPr>
            <p:custDataLst>
              <p:tags r:id="rId3"/>
            </p:custDataLst>
          </p:nvPr>
        </p:nvSpPr>
        <p:spPr>
          <a:xfrm>
            <a:off x="3754439" y="2554288"/>
            <a:ext cx="1144587" cy="1181100"/>
          </a:xfrm>
          <a:custGeom>
            <a:gdLst>
              <a:gd name="connsiteX0" fmla="*/ 0 w 1144274"/>
              <a:gd name="connsiteY0" fmla="*/ 0 h 1181102"/>
              <a:gd name="connsiteX1" fmla="*/ 1144274 w 1144274"/>
              <a:gd name="connsiteY1" fmla="*/ 0 h 1181102"/>
              <a:gd name="connsiteX2" fmla="*/ 1144274 w 1144274"/>
              <a:gd name="connsiteY2" fmla="*/ 1 h 1181102"/>
              <a:gd name="connsiteX3" fmla="*/ 306849 w 1144274"/>
              <a:gd name="connsiteY3" fmla="*/ 128588 h 1181102"/>
              <a:gd name="connsiteX4" fmla="*/ 1144274 w 1144274"/>
              <a:gd name="connsiteY4" fmla="*/ 128588 h 1181102"/>
              <a:gd name="connsiteX5" fmla="*/ 1144274 w 1144274"/>
              <a:gd name="connsiteY5" fmla="*/ 129542 h 1181102"/>
              <a:gd name="connsiteX6" fmla="*/ 306846 w 1144274"/>
              <a:gd name="connsiteY6" fmla="*/ 129542 h 1181102"/>
              <a:gd name="connsiteX7" fmla="*/ 417370 w 1144274"/>
              <a:gd name="connsiteY7" fmla="*/ 1181102 h 1181102"/>
              <a:gd name="connsiteX8" fmla="*/ 103333 w 1144274"/>
              <a:gd name="connsiteY8" fmla="*/ 1181102 h 11811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274" h="1181102">
                <a:moveTo>
                  <a:pt x="0" y="0"/>
                </a:moveTo>
                <a:lnTo>
                  <a:pt x="1144274" y="0"/>
                </a:lnTo>
                <a:lnTo>
                  <a:pt x="1144274" y="1"/>
                </a:lnTo>
                <a:lnTo>
                  <a:pt x="306849" y="128588"/>
                </a:lnTo>
                <a:lnTo>
                  <a:pt x="1144274" y="128588"/>
                </a:lnTo>
                <a:lnTo>
                  <a:pt x="1144274" y="129542"/>
                </a:lnTo>
                <a:lnTo>
                  <a:pt x="306846" y="129542"/>
                </a:lnTo>
                <a:lnTo>
                  <a:pt x="417370" y="1181102"/>
                </a:lnTo>
                <a:lnTo>
                  <a:pt x="103333" y="1181102"/>
                </a:lnTo>
                <a:close/>
              </a:path>
            </a:pathLst>
          </a:custGeom>
          <a:gradFill flip="none" rotWithShape="1">
            <a:gsLst>
              <a:gs pos="0">
                <a:srgbClr val="0F6FC6"/>
              </a:gs>
              <a:gs pos="100000">
                <a:srgbClr val="0F6FC6">
                  <a:lumMod val="60000"/>
                  <a:lumOff val="40000"/>
                </a:srgbClr>
              </a:gs>
            </a:gsLst>
            <a:lin ang="10800000" scaled="1"/>
          </a:gra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阿里巴巴普惠体" panose="00020600040101010101" pitchFamily="18" charset="-122"/>
              <a:cs typeface="+mn-cs"/>
            </a:endParaRPr>
          </a:p>
        </p:txBody>
      </p:sp>
      <p:sp>
        <p:nvSpPr>
          <p:cNvPr id="23" name="任意多边形 22"/>
          <p:cNvSpPr/>
          <p:nvPr>
            <p:custDataLst>
              <p:tags r:id="rId4"/>
            </p:custDataLst>
          </p:nvPr>
        </p:nvSpPr>
        <p:spPr>
          <a:xfrm>
            <a:off x="6599239" y="3062288"/>
            <a:ext cx="1838325" cy="1092200"/>
          </a:xfrm>
          <a:custGeom>
            <a:gdLst>
              <a:gd name="connsiteX0" fmla="*/ 1462558 w 1838466"/>
              <a:gd name="connsiteY0" fmla="*/ 0 h 1091717"/>
              <a:gd name="connsiteX1" fmla="*/ 1838466 w 1838466"/>
              <a:gd name="connsiteY1" fmla="*/ 1091717 h 1091717"/>
              <a:gd name="connsiteX2" fmla="*/ 0 w 1838466"/>
              <a:gd name="connsiteY2" fmla="*/ 1091717 h 1091717"/>
              <a:gd name="connsiteX3" fmla="*/ 0 w 1838466"/>
              <a:gd name="connsiteY3" fmla="*/ 1091716 h 1091717"/>
              <a:gd name="connsiteX4" fmla="*/ 1445521 w 1838466"/>
              <a:gd name="connsiteY4" fmla="*/ 931697 h 1091717"/>
              <a:gd name="connsiteX5" fmla="*/ 1445531 w 1838466"/>
              <a:gd name="connsiteY5" fmla="*/ 931697 h 1091717"/>
              <a:gd name="connsiteX6" fmla="*/ 1154068 w 1838466"/>
              <a:gd name="connsiteY6" fmla="*/ 34664 h 109171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8466" h="1091717">
                <a:moveTo>
                  <a:pt x="1462558" y="0"/>
                </a:moveTo>
                <a:lnTo>
                  <a:pt x="1838466" y="1091717"/>
                </a:lnTo>
                <a:lnTo>
                  <a:pt x="0" y="1091717"/>
                </a:lnTo>
                <a:lnTo>
                  <a:pt x="0" y="1091716"/>
                </a:lnTo>
                <a:lnTo>
                  <a:pt x="1445521" y="931697"/>
                </a:lnTo>
                <a:lnTo>
                  <a:pt x="1445531" y="931697"/>
                </a:lnTo>
                <a:lnTo>
                  <a:pt x="1154068" y="34664"/>
                </a:lnTo>
                <a:close/>
              </a:path>
            </a:pathLst>
          </a:custGeom>
          <a:gradFill flip="none" rotWithShape="1">
            <a:gsLst>
              <a:gs pos="0">
                <a:srgbClr val="0F6FC6"/>
              </a:gs>
              <a:gs pos="100000">
                <a:srgbClr val="0F6FC6">
                  <a:lumMod val="60000"/>
                  <a:lumOff val="40000"/>
                </a:srgbClr>
              </a:gs>
            </a:gsLst>
            <a:lin ang="0" scaled="1"/>
          </a:gra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阿里巴巴普惠体" panose="00020600040101010101" pitchFamily="18" charset="-122"/>
              <a:cs typeface="+mn-cs"/>
            </a:endParaRPr>
          </a:p>
        </p:txBody>
      </p:sp>
      <p:sp>
        <p:nvSpPr>
          <p:cNvPr id="25" name="任意多边形 24"/>
          <p:cNvSpPr/>
          <p:nvPr>
            <p:custDataLst>
              <p:tags r:id="rId5"/>
            </p:custDataLst>
          </p:nvPr>
        </p:nvSpPr>
        <p:spPr>
          <a:xfrm>
            <a:off x="4060825" y="2682876"/>
            <a:ext cx="3983038" cy="1311275"/>
          </a:xfrm>
          <a:custGeom>
            <a:gdLst>
              <a:gd name="connsiteX0" fmla="*/ 0 w 3982993"/>
              <a:gd name="connsiteY0" fmla="*/ 0 h 1310640"/>
              <a:gd name="connsiteX1" fmla="*/ 3557141 w 3982993"/>
              <a:gd name="connsiteY1" fmla="*/ 0 h 1310640"/>
              <a:gd name="connsiteX2" fmla="*/ 3982993 w 3982993"/>
              <a:gd name="connsiteY2" fmla="*/ 1310640 h 1310640"/>
              <a:gd name="connsiteX3" fmla="*/ 137754 w 3982993"/>
              <a:gd name="connsiteY3" fmla="*/ 1310640 h 1310640"/>
            </a:gdLst>
            <a:cxnLst>
              <a:cxn ang="0">
                <a:pos x="connsiteX0" y="connsiteY0"/>
              </a:cxn>
              <a:cxn ang="0">
                <a:pos x="connsiteX1" y="connsiteY1"/>
              </a:cxn>
              <a:cxn ang="0">
                <a:pos x="connsiteX2" y="connsiteY2"/>
              </a:cxn>
              <a:cxn ang="0">
                <a:pos x="connsiteX3" y="connsiteY3"/>
              </a:cxn>
            </a:cxnLst>
            <a:rect l="l" t="t" r="r" b="b"/>
            <a:pathLst>
              <a:path w="3982993" h="1310640">
                <a:moveTo>
                  <a:pt x="0" y="0"/>
                </a:moveTo>
                <a:lnTo>
                  <a:pt x="3557141" y="0"/>
                </a:lnTo>
                <a:lnTo>
                  <a:pt x="3982993" y="1310640"/>
                </a:lnTo>
                <a:lnTo>
                  <a:pt x="137754" y="1310640"/>
                </a:lnTo>
                <a:close/>
              </a:path>
            </a:pathLst>
          </a:custGeom>
          <a:solidFill>
            <a:srgbClr val="0070C0"/>
          </a:solidFill>
          <a:ln w="12700" cap="flat" cmpd="sng" algn="ctr">
            <a:noFill/>
            <a:prstDash val="solid"/>
            <a:miter lim="800000"/>
          </a:ln>
          <a:effectLst/>
        </p:spPr>
        <p:txBody>
          <a:bodyPr rIns="25200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0" cap="none" spc="0" normalizeH="0" baseline="0" noProof="0">
                <a:ln>
                  <a:noFill/>
                </a:ln>
                <a:solidFill>
                  <a:srgbClr val="FFFFFF"/>
                </a:solidFill>
                <a:effectLst/>
                <a:uLnTx/>
                <a:uFillTx/>
                <a:latin typeface="微软雅黑" panose="020b0503020204020204" pitchFamily="34" charset="-122"/>
                <a:ea typeface="阿里巴巴普惠体" panose="00020600040101010101" pitchFamily="18" charset="-122"/>
                <a:cs typeface="+mn-cs"/>
              </a:rPr>
              <a:t>演讲概述</a:t>
            </a:r>
            <a:endParaRPr kumimoji="0" lang="zh-CN" altLang="en-US" sz="2800" b="0" i="0" u="none" strike="noStrike" kern="0" cap="none" spc="0" normalizeH="0" baseline="0" noProof="0">
              <a:ln>
                <a:noFill/>
              </a:ln>
              <a:solidFill>
                <a:srgbClr val="FFFFFF"/>
              </a:solidFill>
              <a:effectLst/>
              <a:uLnTx/>
              <a:uFillTx/>
              <a:latin typeface="微软雅黑" panose="020b0503020204020204" pitchFamily="34" charset="-122"/>
              <a:ea typeface="阿里巴巴普惠体" panose="00020600040101010101" pitchFamily="18" charset="-122"/>
              <a:cs typeface="+mn-cs"/>
            </a:endParaRPr>
          </a:p>
        </p:txBody>
      </p:sp>
      <p:sp>
        <p:nvSpPr>
          <p:cNvPr id="26" name="直角三角形 25"/>
          <p:cNvSpPr/>
          <p:nvPr>
            <p:custDataLst>
              <p:tags r:id="rId6"/>
            </p:custDataLst>
          </p:nvPr>
        </p:nvSpPr>
        <p:spPr>
          <a:xfrm rot="16200000">
            <a:off x="4415632" y="2199482"/>
            <a:ext cx="128587" cy="838200"/>
          </a:xfrm>
          <a:prstGeom prst="rtTriangle">
            <a:avLst/>
          </a:prstGeom>
          <a:solidFill>
            <a:srgbClr val="0F6FC6">
              <a:lumMod val="50000"/>
            </a:srgbClr>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阿里巴巴普惠体" panose="00020600040101010101" pitchFamily="18" charset="-122"/>
              <a:cs typeface="+mn-cs"/>
            </a:endParaRPr>
          </a:p>
        </p:txBody>
      </p:sp>
      <p:sp>
        <p:nvSpPr>
          <p:cNvPr id="28" name="直角三角形 27"/>
          <p:cNvSpPr/>
          <p:nvPr>
            <p:custDataLst>
              <p:tags r:id="rId7"/>
            </p:custDataLst>
          </p:nvPr>
        </p:nvSpPr>
        <p:spPr>
          <a:xfrm rot="16200000" flipH="1" flipV="1">
            <a:off x="7241382" y="3352007"/>
            <a:ext cx="160338" cy="1444625"/>
          </a:xfrm>
          <a:prstGeom prst="rtTriangle">
            <a:avLst/>
          </a:prstGeom>
          <a:solidFill>
            <a:srgbClr val="0F6FC6">
              <a:lumMod val="50000"/>
            </a:srgbClr>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阿里巴巴普惠体" panose="00020600040101010101" pitchFamily="18" charset="-122"/>
              <a:cs typeface="+mn-cs"/>
            </a:endParaRPr>
          </a:p>
        </p:txBody>
      </p:sp>
      <p:sp>
        <p:nvSpPr>
          <p:cNvPr id="29" name="任意多边形 28"/>
          <p:cNvSpPr/>
          <p:nvPr>
            <p:custDataLst>
              <p:tags r:id="rId8"/>
            </p:custDataLst>
          </p:nvPr>
        </p:nvSpPr>
        <p:spPr>
          <a:xfrm>
            <a:off x="3754439" y="2219326"/>
            <a:ext cx="833437" cy="334963"/>
          </a:xfrm>
          <a:custGeom>
            <a:gdLst>
              <a:gd name="connsiteX0" fmla="*/ 833801 w 833801"/>
              <a:gd name="connsiteY0" fmla="*/ 0 h 335236"/>
              <a:gd name="connsiteX1" fmla="*/ 498565 w 833801"/>
              <a:gd name="connsiteY1" fmla="*/ 335236 h 335236"/>
              <a:gd name="connsiteX2" fmla="*/ 0 w 833801"/>
              <a:gd name="connsiteY2" fmla="*/ 335236 h 335236"/>
            </a:gdLst>
            <a:cxnLst>
              <a:cxn ang="0">
                <a:pos x="connsiteX0" y="connsiteY0"/>
              </a:cxn>
              <a:cxn ang="0">
                <a:pos x="connsiteX1" y="connsiteY1"/>
              </a:cxn>
              <a:cxn ang="0">
                <a:pos x="connsiteX2" y="connsiteY2"/>
              </a:cxn>
            </a:cxnLst>
            <a:rect l="l" t="t" r="r" b="b"/>
            <a:pathLst>
              <a:path w="833801" h="335236">
                <a:moveTo>
                  <a:pt x="833801" y="0"/>
                </a:moveTo>
                <a:lnTo>
                  <a:pt x="498565" y="335236"/>
                </a:lnTo>
                <a:lnTo>
                  <a:pt x="0" y="335236"/>
                </a:lnTo>
                <a:close/>
              </a:path>
            </a:pathLst>
          </a:custGeom>
          <a:gradFill flip="none" rotWithShape="1">
            <a:gsLst>
              <a:gs pos="0">
                <a:srgbClr val="0F6FC6">
                  <a:lumMod val="75000"/>
                </a:srgbClr>
              </a:gs>
              <a:gs pos="100000">
                <a:srgbClr val="0F6FC6"/>
              </a:gs>
            </a:gsLst>
            <a:lin ang="16200000" scaled="1"/>
          </a:gra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阿里巴巴普惠体" panose="00020600040101010101" pitchFamily="18" charset="-122"/>
              <a:cs typeface="+mn-cs"/>
            </a:endParaRPr>
          </a:p>
        </p:txBody>
      </p:sp>
      <p:sp>
        <p:nvSpPr>
          <p:cNvPr id="30" name="任意多边形 29"/>
          <p:cNvSpPr/>
          <p:nvPr>
            <p:custDataLst>
              <p:tags r:id="rId9"/>
            </p:custDataLst>
          </p:nvPr>
        </p:nvSpPr>
        <p:spPr>
          <a:xfrm>
            <a:off x="7237413" y="4154489"/>
            <a:ext cx="1200150" cy="484187"/>
          </a:xfrm>
          <a:custGeom>
            <a:gdLst>
              <a:gd name="connsiteX0" fmla="*/ 667403 w 1200162"/>
              <a:gd name="connsiteY0" fmla="*/ 0 h 484897"/>
              <a:gd name="connsiteX1" fmla="*/ 1200162 w 1200162"/>
              <a:gd name="connsiteY1" fmla="*/ 0 h 484897"/>
              <a:gd name="connsiteX2" fmla="*/ 0 w 1200162"/>
              <a:gd name="connsiteY2" fmla="*/ 484897 h 484897"/>
            </a:gdLst>
            <a:cxnLst>
              <a:cxn ang="0">
                <a:pos x="connsiteX0" y="connsiteY0"/>
              </a:cxn>
              <a:cxn ang="0">
                <a:pos x="connsiteX1" y="connsiteY1"/>
              </a:cxn>
              <a:cxn ang="0">
                <a:pos x="connsiteX2" y="connsiteY2"/>
              </a:cxn>
            </a:cxnLst>
            <a:rect l="l" t="t" r="r" b="b"/>
            <a:pathLst>
              <a:path w="1200162" h="484896">
                <a:moveTo>
                  <a:pt x="667403" y="0"/>
                </a:moveTo>
                <a:lnTo>
                  <a:pt x="1200162" y="0"/>
                </a:lnTo>
                <a:lnTo>
                  <a:pt x="0" y="484897"/>
                </a:lnTo>
                <a:close/>
              </a:path>
            </a:pathLst>
          </a:custGeom>
          <a:gradFill flip="none" rotWithShape="1">
            <a:gsLst>
              <a:gs pos="0">
                <a:srgbClr val="0F6FC6">
                  <a:lumMod val="75000"/>
                </a:srgbClr>
              </a:gs>
              <a:gs pos="100000">
                <a:srgbClr val="0F6FC6"/>
              </a:gs>
            </a:gsLst>
            <a:lin ang="5400000" scaled="1"/>
          </a:gra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阿里巴巴普惠体" panose="00020600040101010101" pitchFamily="18" charset="-122"/>
              <a:cs typeface="+mn-cs"/>
            </a:endParaRPr>
          </a:p>
        </p:txBody>
      </p:sp>
      <p:cxnSp>
        <p:nvCxnSpPr>
          <p:cNvPr id="5129" name="直接连接符 31"/>
          <p:cNvCxnSpPr>
            <a:cxnSpLocks noChangeShapeType="1"/>
          </p:cNvCxnSpPr>
          <p:nvPr>
            <p:custDataLst>
              <p:tags r:id="rId10"/>
            </p:custDataLst>
          </p:nvPr>
        </p:nvCxnSpPr>
        <p:spPr bwMode="auto">
          <a:xfrm>
            <a:off x="4344988" y="3033713"/>
            <a:ext cx="3276600" cy="0"/>
          </a:xfrm>
          <a:prstGeom prst="line">
            <a:avLst/>
          </a:prstGeom>
          <a:noFill/>
          <a:ln w="19050" algn="ctr">
            <a:solidFill>
              <a:srgbClr val="FFFFFF"/>
            </a:solidFill>
            <a:miter lim="800000"/>
          </a:ln>
          <a:extLst>
            <a:ext uri="{909E8E84-426E-40DD-AFC4-6F175D3DCCD1}">
              <a14:hiddenFill xmlns:a14="http://schemas.microsoft.com/office/drawing/2010/main">
                <a:noFill/>
              </a14:hiddenFill>
            </a:ext>
          </a:extLst>
        </p:spPr>
      </p:cxnSp>
      <p:cxnSp>
        <p:nvCxnSpPr>
          <p:cNvPr id="5130" name="直接连接符 34"/>
          <p:cNvCxnSpPr>
            <a:cxnSpLocks noChangeShapeType="1"/>
          </p:cNvCxnSpPr>
          <p:nvPr>
            <p:custDataLst>
              <p:tags r:id="rId11"/>
            </p:custDataLst>
          </p:nvPr>
        </p:nvCxnSpPr>
        <p:spPr bwMode="auto">
          <a:xfrm>
            <a:off x="4344988" y="3608388"/>
            <a:ext cx="3276600" cy="0"/>
          </a:xfrm>
          <a:prstGeom prst="line">
            <a:avLst/>
          </a:prstGeom>
          <a:noFill/>
          <a:ln w="19050" algn="ctr">
            <a:solidFill>
              <a:srgbClr val="FFFFFF"/>
            </a:solidFill>
            <a:miter lim="800000"/>
          </a:ln>
          <a:extLst>
            <a:ext uri="{909E8E84-426E-40DD-AFC4-6F175D3DCCD1}">
              <a14:hiddenFill xmlns:a14="http://schemas.microsoft.com/office/drawing/2010/main">
                <a:noFill/>
              </a14:hiddenFill>
            </a:ext>
          </a:extLst>
        </p:spPr>
      </p:cxnSp>
    </p:spTree>
    <p:custDataLst>
      <p:tags r:id="rId12"/>
    </p:custDataLst>
  </p:cSld>
  <p:clrMapOvr>
    <a:masterClrMapping/>
  </p:clrMapOvr>
  <p:transition spd="slow" advTm="0">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圆角矩形 5"/>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286595"/>
            <a:ext cx="8646800" cy="2651773"/>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从哈佛大学辍学多年的比尔</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盖茨曾应邀在其母校的毕业典礼上发表了</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25</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分钟的演讲并获得极大成功。</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    为了做好这次演讲，比尔</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盖茨花了足足</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6</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个月的时间来精心准备。比尔</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盖茨自己动手做规划、写草稿。他还郑重其事地制定了一个时间表，针对此次演讲的各个环节，从搜集材料、确立主题、形成初稿，再到修改、定稿直至演讲之前的演练，都进行了周密细致的安排。</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2" name="组合 7"/>
          <p:cNvGrpSpPr/>
          <p:nvPr/>
        </p:nvGrpSpPr>
        <p:grpSpPr>
          <a:xfrm>
            <a:off x="2006328" y="727746"/>
            <a:ext cx="3328069" cy="772817"/>
            <a:chOff x="2332469" y="809238"/>
            <a:chExt cx="1859969" cy="608493"/>
          </a:xfrm>
          <a:solidFill>
            <a:srgbClr val="0070C0"/>
          </a:solidFill>
        </p:grpSpPr>
        <p:sp>
          <p:nvSpPr>
            <p:cNvPr id="9" name="圆角矩形 8"/>
            <p:cNvSpPr/>
            <p:nvPr/>
          </p:nvSpPr>
          <p:spPr bwMode="auto">
            <a:xfrm>
              <a:off x="2332469" y="809238"/>
              <a:ext cx="1859969" cy="608493"/>
            </a:xfrm>
            <a:prstGeom prst="roundRect">
              <a:avLst>
                <a:gd name="adj" fmla="val 50000"/>
              </a:avLst>
            </a:prstGeom>
            <a:solidFill>
              <a:schemeClr val="accent1"/>
            </a:solidFill>
            <a:ln w="19050" cap="flat" cmpd="sng" algn="ctr">
              <a:noFill/>
              <a:prstDash val="solid"/>
              <a:round/>
              <a:headEnd type="none" w="med" len="med"/>
              <a:tailEnd type="none" w="med" len="med"/>
            </a:ln>
            <a:effectLst/>
          </p:spPr>
          <p:txBody>
            <a:bodyPr vert="horz" wrap="square" lIns="108759" tIns="54380" rIns="108759" bIns="54380"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87120"/>
              <a:endParaRPr lang="zh-CN" altLang="en-US" sz="3700">
                <a:solidFill>
                  <a:prstClr val="white"/>
                </a:solidFill>
                <a:latin typeface="Calibri"/>
                <a:ea typeface="微软雅黑" panose="020b0503020204020204" pitchFamily="34" charset="-122"/>
              </a:endParaRPr>
            </a:p>
          </p:txBody>
        </p:sp>
        <p:sp>
          <p:nvSpPr>
            <p:cNvPr id="10" name="矩形 9"/>
            <p:cNvSpPr/>
            <p:nvPr/>
          </p:nvSpPr>
          <p:spPr>
            <a:xfrm>
              <a:off x="2605177" y="923027"/>
              <a:ext cx="1276709" cy="3795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r>
                <a:rPr lang="zh-CN" altLang="en-US" sz="3700" b="1">
                  <a:solidFill>
                    <a:prstClr val="white"/>
                  </a:solidFill>
                  <a:latin typeface="微软雅黑" panose="020b0503020204020204" pitchFamily="34" charset="-122"/>
                  <a:ea typeface="微软雅黑" panose="020b0503020204020204" pitchFamily="34" charset="-122"/>
                </a:rPr>
                <a:t>情境感悟</a:t>
              </a:r>
              <a:endParaRPr lang="zh-CN" altLang="en-US" sz="3700" b="1">
                <a:solidFill>
                  <a:prstClr val="white"/>
                </a:solidFill>
                <a:latin typeface="微软雅黑" panose="020b0503020204020204" pitchFamily="34" charset="-122"/>
                <a:ea typeface="微软雅黑" panose="020b0503020204020204" pitchFamily="34" charset="-122"/>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nodeType="afterGroup">
                            <p:stCondLst>
                              <p:cond delay="500"/>
                            </p:stCondLst>
                            <p:childTnLst>
                              <p:par>
                                <p:cTn id="9" presetID="22" presetClass="entr" presetSubtype="1" dur="1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childTnLst>
                          </p:cTn>
                        </p:par>
                        <p:par>
                          <p:cTn id="12" fill="hold" nodeType="afterGroup">
                            <p:stCondLst>
                              <p:cond delay="1500"/>
                            </p:stCondLst>
                            <p:childTnLst>
                              <p:par>
                                <p:cTn id="13" presetID="14" presetClass="entr" presetSubtype="10" dur="1000" fill="hold" nodeType="after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5" dur="1000"/>
                                        <p:tgtEl>
                                          <p:spTgt spid="7">
                                            <p:txEl>
                                              <p:pRg st="0" end="0"/>
                                            </p:txEl>
                                          </p:spTgt>
                                        </p:tgtEl>
                                      </p:cBhvr>
                                    </p:animEffect>
                                  </p:childTnLst>
                                </p:cTn>
                              </p:par>
                            </p:childTnLst>
                          </p:cTn>
                        </p:par>
                        <p:par>
                          <p:cTn id="16" fill="hold" nodeType="afterGroup">
                            <p:stCondLst>
                              <p:cond delay="2500"/>
                            </p:stCondLst>
                            <p:childTnLst>
                              <p:par>
                                <p:cTn id="17" presetID="14" presetClass="entr" presetSubtype="10" dur="1000" fill="hold" nodeType="after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9" dur="1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圆角矩形 5"/>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058114"/>
            <a:ext cx="8646800" cy="3580069"/>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比尔</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盖茨从“比尔</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盖茨基金会”找来一位助手，协助他进行演讲稿的准备工作：逐一列出这次演讲可能涉及的问题；一起对材料进行分类、加工、提炼，直到演讲主题的敲定。接着，他亲自动手，根据确定好的主题，一连写出了</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6</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个草稿，请同事和朋友提意见、出点子，进一步完善演讲内容。临近演讲一个星期，对演讲稿最后一次修改完善后，比尔</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盖茨开始在自己办公室的小讲台上反复进行演练。一次又一次地模拟演讲，一次又一次地细心揣摩，使他不仅把自己要讲的主题及相关材料烂熟于心，而且做到了对演讲中的语气、手势，甚至停顿都了然于心。</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2" name="组合 7"/>
          <p:cNvGrpSpPr/>
          <p:nvPr/>
        </p:nvGrpSpPr>
        <p:grpSpPr>
          <a:xfrm>
            <a:off x="2006328" y="727746"/>
            <a:ext cx="3328069" cy="772817"/>
            <a:chOff x="2332469" y="809238"/>
            <a:chExt cx="1859969" cy="608493"/>
          </a:xfrm>
          <a:solidFill>
            <a:srgbClr val="0070C0"/>
          </a:solidFill>
        </p:grpSpPr>
        <p:sp>
          <p:nvSpPr>
            <p:cNvPr id="9" name="圆角矩形 8"/>
            <p:cNvSpPr/>
            <p:nvPr/>
          </p:nvSpPr>
          <p:spPr bwMode="auto">
            <a:xfrm>
              <a:off x="2332469" y="809238"/>
              <a:ext cx="1859969" cy="608493"/>
            </a:xfrm>
            <a:prstGeom prst="roundRect">
              <a:avLst>
                <a:gd name="adj" fmla="val 50000"/>
              </a:avLst>
            </a:prstGeom>
            <a:solidFill>
              <a:schemeClr val="accent1"/>
            </a:solidFill>
            <a:ln w="19050" cap="flat" cmpd="sng" algn="ctr">
              <a:noFill/>
              <a:prstDash val="solid"/>
              <a:round/>
              <a:headEnd type="none" w="med" len="med"/>
              <a:tailEnd type="none" w="med" len="med"/>
            </a:ln>
            <a:effectLst/>
          </p:spPr>
          <p:txBody>
            <a:bodyPr vert="horz" wrap="square" lIns="108759" tIns="54380" rIns="108759" bIns="54380"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87120"/>
              <a:endParaRPr lang="zh-CN" altLang="en-US" sz="3700">
                <a:solidFill>
                  <a:prstClr val="white"/>
                </a:solidFill>
                <a:latin typeface="Calibri"/>
                <a:ea typeface="微软雅黑" panose="020b0503020204020204" pitchFamily="34" charset="-122"/>
              </a:endParaRPr>
            </a:p>
          </p:txBody>
        </p:sp>
        <p:sp>
          <p:nvSpPr>
            <p:cNvPr id="10" name="矩形 9"/>
            <p:cNvSpPr/>
            <p:nvPr/>
          </p:nvSpPr>
          <p:spPr>
            <a:xfrm>
              <a:off x="2605177" y="923027"/>
              <a:ext cx="1276709" cy="3795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r>
                <a:rPr lang="zh-CN" altLang="en-US" sz="3700" b="1">
                  <a:solidFill>
                    <a:prstClr val="white"/>
                  </a:solidFill>
                  <a:latin typeface="微软雅黑" panose="020b0503020204020204" pitchFamily="34" charset="-122"/>
                  <a:ea typeface="微软雅黑" panose="020b0503020204020204" pitchFamily="34" charset="-122"/>
                </a:rPr>
                <a:t>情境感悟</a:t>
              </a:r>
              <a:endParaRPr lang="zh-CN" altLang="en-US" sz="3700" b="1">
                <a:solidFill>
                  <a:prstClr val="white"/>
                </a:solidFill>
                <a:latin typeface="微软雅黑" panose="020b0503020204020204" pitchFamily="34" charset="-122"/>
                <a:ea typeface="微软雅黑" panose="020b0503020204020204" pitchFamily="34" charset="-122"/>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nodeType="afterGroup">
                            <p:stCondLst>
                              <p:cond delay="500"/>
                            </p:stCondLst>
                            <p:childTnLst>
                              <p:par>
                                <p:cTn id="9" presetID="22" presetClass="entr" presetSubtype="1" dur="1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childTnLst>
                          </p:cTn>
                        </p:par>
                        <p:par>
                          <p:cTn id="12" fill="hold" nodeType="afterGroup">
                            <p:stCondLst>
                              <p:cond delay="1500"/>
                            </p:stCondLst>
                            <p:childTnLst>
                              <p:par>
                                <p:cTn id="13" presetID="14" presetClass="entr" presetSubtype="10" dur="1000" fill="hold" nodeType="after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5"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圆角矩形 5"/>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602541" y="3124359"/>
            <a:ext cx="8646800" cy="898360"/>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有人认为，只要思维敏捷，即使没有准备也能进行高水平的演讲。你是怎样认为的？你在演讲前都会做哪些方面的准备工作？</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2" name="组合 7"/>
          <p:cNvGrpSpPr/>
          <p:nvPr/>
        </p:nvGrpSpPr>
        <p:grpSpPr>
          <a:xfrm>
            <a:off x="2006328" y="727746"/>
            <a:ext cx="3328069" cy="772817"/>
            <a:chOff x="2332469" y="809238"/>
            <a:chExt cx="1859969" cy="608493"/>
          </a:xfrm>
          <a:solidFill>
            <a:srgbClr val="0070C0"/>
          </a:solidFill>
        </p:grpSpPr>
        <p:sp>
          <p:nvSpPr>
            <p:cNvPr id="9" name="圆角矩形 8"/>
            <p:cNvSpPr/>
            <p:nvPr/>
          </p:nvSpPr>
          <p:spPr bwMode="auto">
            <a:xfrm>
              <a:off x="2332469" y="809238"/>
              <a:ext cx="1859969" cy="608493"/>
            </a:xfrm>
            <a:prstGeom prst="roundRect">
              <a:avLst>
                <a:gd name="adj" fmla="val 50000"/>
              </a:avLst>
            </a:prstGeom>
            <a:solidFill>
              <a:schemeClr val="accent1"/>
            </a:solidFill>
            <a:ln w="19050" cap="flat" cmpd="sng" algn="ctr">
              <a:noFill/>
              <a:prstDash val="solid"/>
              <a:round/>
              <a:headEnd type="none" w="med" len="med"/>
              <a:tailEnd type="none" w="med" len="med"/>
            </a:ln>
            <a:effectLst/>
          </p:spPr>
          <p:txBody>
            <a:bodyPr vert="horz" wrap="square" lIns="108759" tIns="54380" rIns="108759" bIns="54380"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087120"/>
              <a:endParaRPr lang="zh-CN" altLang="en-US" sz="3700">
                <a:solidFill>
                  <a:prstClr val="white"/>
                </a:solidFill>
                <a:latin typeface="Calibri"/>
                <a:ea typeface="微软雅黑" panose="020b0503020204020204" pitchFamily="34" charset="-122"/>
              </a:endParaRPr>
            </a:p>
          </p:txBody>
        </p:sp>
        <p:sp>
          <p:nvSpPr>
            <p:cNvPr id="10" name="矩形 9"/>
            <p:cNvSpPr/>
            <p:nvPr/>
          </p:nvSpPr>
          <p:spPr>
            <a:xfrm>
              <a:off x="2605177" y="923027"/>
              <a:ext cx="1276709" cy="37956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r>
                <a:rPr lang="zh-CN" altLang="en-US" sz="3700" b="1">
                  <a:solidFill>
                    <a:prstClr val="white"/>
                  </a:solidFill>
                  <a:latin typeface="微软雅黑" panose="020b0503020204020204" pitchFamily="34" charset="-122"/>
                  <a:ea typeface="微软雅黑" panose="020b0503020204020204" pitchFamily="34" charset="-122"/>
                </a:rPr>
                <a:t>情境感悟</a:t>
              </a:r>
              <a:endParaRPr lang="zh-CN" altLang="en-US" sz="3700" b="1">
                <a:solidFill>
                  <a:prstClr val="white"/>
                </a:solidFill>
                <a:latin typeface="微软雅黑" panose="020b0503020204020204" pitchFamily="34" charset="-122"/>
                <a:ea typeface="微软雅黑" panose="020b0503020204020204" pitchFamily="34" charset="-122"/>
              </a:endParaRPr>
            </a:p>
          </p:txBody>
        </p:sp>
      </p:grpSp>
      <p:cxnSp>
        <p:nvCxnSpPr>
          <p:cNvPr id="13" name="直接连接符 12"/>
          <p:cNvCxnSpPr/>
          <p:nvPr/>
        </p:nvCxnSpPr>
        <p:spPr>
          <a:xfrm>
            <a:off x="1678701" y="5104527"/>
            <a:ext cx="85299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678701" y="4495245"/>
            <a:ext cx="852995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a:off x="7086084" y="3885962"/>
            <a:ext cx="297025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nodeType="afterGroup">
                            <p:stCondLst>
                              <p:cond delay="500"/>
                            </p:stCondLst>
                            <p:childTnLst>
                              <p:par>
                                <p:cTn id="9" presetID="22" presetClass="entr" presetSubtype="1" dur="1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1000"/>
                                        <p:tgtEl>
                                          <p:spTgt spid="6"/>
                                        </p:tgtEl>
                                      </p:cBhvr>
                                    </p:animEffect>
                                  </p:childTnLst>
                                </p:cTn>
                              </p:par>
                            </p:childTnLst>
                          </p:cTn>
                        </p:par>
                        <p:par>
                          <p:cTn id="12" fill="hold" nodeType="afterGroup">
                            <p:stCondLst>
                              <p:cond delay="1500"/>
                            </p:stCondLst>
                            <p:childTnLst>
                              <p:par>
                                <p:cTn id="13" presetID="14" presetClass="entr" presetSubtype="10" dur="1000" fill="hold" nodeType="after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5"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134275"/>
            <a:ext cx="8799121" cy="177506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活动是一种源远流长的社会现象，它伴随着人类文明的发展而发展。作为一种社会现象，人们对它有着不同的理解：有人说演讲就是说话，有人说演讲就是做报告，还有人说演讲就是说话加表演，等等，可谓仁者见仁，智者见智。那么，究竟什么是演讲呢？</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1" name="图片 10" descr="演讲.jpg"/>
          <p:cNvPicPr>
            <a:picLocks noChangeAspect="1"/>
          </p:cNvPicPr>
          <p:nvPr/>
        </p:nvPicPr>
        <p:blipFill>
          <a:blip r:embed="rId3"/>
          <a:stretch>
            <a:fillRect/>
          </a:stretch>
        </p:blipFill>
        <p:spPr>
          <a:xfrm>
            <a:off x="8000009" y="3505160"/>
            <a:ext cx="2335815" cy="23609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0" presetClass="entr" presetSubtype="0" dur="500" fill="hold" grpId="0" nodeType="after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8" presetClass="emph" presetSubtype="0" dur="8000" repeatCount="indefinite" fill="hold" grpId="1" nodeType="withEffect">
                                  <p:stCondLst>
                                    <p:cond delay="0"/>
                                  </p:stCondLst>
                                  <p:childTnLst>
                                    <p:animRot by="-86400000">
                                      <p:cBhvr>
                                        <p:cTn id="25" dur="8000" fill="hold"/>
                                        <p:tgtEl>
                                          <p:spTgt spid="23"/>
                                        </p:tgtEl>
                                        <p:attrNameLst>
                                          <p:attrName>r</p:attrName>
                                        </p:attrNameLst>
                                      </p:cBhvr>
                                    </p:animRot>
                                  </p:childTnLst>
                                </p:cTn>
                              </p:par>
                            </p:childTnLst>
                          </p:cTn>
                        </p:par>
                        <p:par>
                          <p:cTn id="26" fill="hold" nodeType="afterGroup">
                            <p:stCondLst>
                              <p:cond delay="10500"/>
                            </p:stCondLst>
                            <p:childTnLst>
                              <p:par>
                                <p:cTn id="27" presetID="14" presetClass="entr" presetSubtype="10" dur="1000" fill="hold" nodeType="afterEffect">
                                  <p:stCondLst>
                                    <p:cond delay="0"/>
                                  </p:stCondLst>
                                  <p:childTnLst>
                                    <p:set>
                                      <p:cBhvr>
                                        <p:cTn id="28"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29"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6"/>
            <a:ext cx="8799121" cy="2703362"/>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演讲是指在比较正式的场合里，面对公众公开地讲话。有的时候是为了满足某些活动程序上的需要，有的时候是为了传递信息、陈述观点、说明道理，以求达到游说、辩解等不同的目的。</a:t>
            </a:r>
            <a:endPar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具体地说，演讲就是在特定的场合中，运用有声语言为主、身体语言为辅的艺术手段，发表个人见解以阐述道理、感召听众的语言实践活动。</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一、演讲的含义</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0" presetClass="entr" presetSubtype="0" dur="500" fill="hold" grpId="0" nodeType="after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8" presetClass="emph" presetSubtype="0" dur="8000" repeatCount="indefinite" fill="hold" grpId="1" nodeType="withEffect">
                                  <p:stCondLst>
                                    <p:cond delay="0"/>
                                  </p:stCondLst>
                                  <p:childTnLst>
                                    <p:animRot by="-86400000">
                                      <p:cBhvr>
                                        <p:cTn id="29" dur="8000" fill="hold"/>
                                        <p:tgtEl>
                                          <p:spTgt spid="23"/>
                                        </p:tgtEl>
                                        <p:attrNameLst>
                                          <p:attrName>r</p:attrName>
                                        </p:attrNameLst>
                                      </p:cBhvr>
                                    </p:animRot>
                                  </p:childTnLst>
                                </p:cTn>
                              </p:par>
                            </p:childTnLst>
                          </p:cTn>
                        </p:par>
                        <p:par>
                          <p:cTn id="30" fill="hold" nodeType="afterGroup">
                            <p:stCondLst>
                              <p:cond delay="11500"/>
                            </p:stCondLst>
                            <p:childTnLst>
                              <p:par>
                                <p:cTn id="31" presetID="14" presetClass="entr" presetSubtype="10" dur="1000" fill="hold" nodeType="afterEffect">
                                  <p:stCondLst>
                                    <p:cond delay="0"/>
                                  </p:stCondLst>
                                  <p:childTnLst>
                                    <p:set>
                                      <p:cBhvr>
                                        <p:cTn id="32"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3"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6"/>
            <a:ext cx="8799121" cy="3090350"/>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演讲之所以优于其他一切口语表达形式，具有重要的社会作用与较大的魅力，就是因为演讲不但具有一般有声语言的特点，而且还有其自身与众不同的特征。</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（一）现实性</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具有现实性，是因为演讲属于现实活动范畴，不属于艺术活动范畴。它是演讲家通过对社会现实的判断和评价，直接向广大听众公开陈述自己的主张和看法的现实活动。具体地说，演讲的现实性包括下列三个方面的内涵。</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二、演讲的特征</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0" presetClass="entr" presetSubtype="0" dur="500" fill="hold" grpId="0" nodeType="after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500"/>
                                        <p:tgtEl>
                                          <p:spTgt spid="23"/>
                                        </p:tgtEl>
                                      </p:cBhvr>
                                    </p:animEffect>
                                  </p:childTnLst>
                                </p:cTn>
                              </p:par>
                              <p:par>
                                <p:cTn id="32" presetID="8" presetClass="emph" presetSubtype="0" dur="8000" repeatCount="indefinite" fill="hold" grpId="1" nodeType="withEffect">
                                  <p:stCondLst>
                                    <p:cond delay="0"/>
                                  </p:stCondLst>
                                  <p:childTnLst>
                                    <p:animRot by="-86400000">
                                      <p:cBhvr>
                                        <p:cTn id="33" dur="8000" fill="hold"/>
                                        <p:tgtEl>
                                          <p:spTgt spid="23"/>
                                        </p:tgtEl>
                                        <p:attrNameLst>
                                          <p:attrName>r</p:attrName>
                                        </p:attrNameLst>
                                      </p:cBhvr>
                                    </p:animRot>
                                  </p:childTnLst>
                                </p:cTn>
                              </p:par>
                            </p:childTnLst>
                          </p:cTn>
                        </p:par>
                        <p:par>
                          <p:cTn id="34" fill="hold" nodeType="afterGroup">
                            <p:stCondLst>
                              <p:cond delay="12500"/>
                            </p:stCondLst>
                            <p:childTnLst>
                              <p:par>
                                <p:cTn id="35" presetID="14" presetClass="entr" presetSubtype="10" dur="1000" fill="hold" nodeType="afterEffect">
                                  <p:stCondLst>
                                    <p:cond delay="0"/>
                                  </p:stCondLst>
                                  <p:childTnLst>
                                    <p:set>
                                      <p:cBhvr>
                                        <p:cTn id="36"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7"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6"/>
            <a:ext cx="8799121" cy="2213420"/>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）指所做演讲具有现实针对性，即应该是人们关心的现实问题，它既包括衣食住行等方面，也包括治学、为人、处事等方面。</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）指具有基于现实的超现实性，如对理想、未来、太空、外星人的探讨，似乎距离现实很远，是想象中的事物，但它们无一不是基于现实的。</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）指演讲者演讲时所流露的情感、所凭借的手段也是真实、可信的。</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二、演讲的特征</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0" presetClass="entr" presetSubtype="0" dur="500" fill="hold" grpId="0" nodeType="after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500"/>
                                        <p:tgtEl>
                                          <p:spTgt spid="23"/>
                                        </p:tgtEl>
                                      </p:cBhvr>
                                    </p:animEffect>
                                  </p:childTnLst>
                                </p:cTn>
                              </p:par>
                              <p:par>
                                <p:cTn id="32" presetID="8" presetClass="emph" presetSubtype="0" dur="8000" repeatCount="indefinite" fill="hold" grpId="1" nodeType="withEffect">
                                  <p:stCondLst>
                                    <p:cond delay="0"/>
                                  </p:stCondLst>
                                  <p:childTnLst>
                                    <p:animRot by="-86400000">
                                      <p:cBhvr>
                                        <p:cTn id="33" dur="8000" fill="hold"/>
                                        <p:tgtEl>
                                          <p:spTgt spid="23"/>
                                        </p:tgtEl>
                                        <p:attrNameLst>
                                          <p:attrName>r</p:attrName>
                                        </p:attrNameLst>
                                      </p:cBhvr>
                                    </p:animRot>
                                  </p:childTnLst>
                                </p:cTn>
                              </p:par>
                            </p:childTnLst>
                          </p:cTn>
                        </p:par>
                        <p:par>
                          <p:cTn id="34" fill="hold" nodeType="afterGroup">
                            <p:stCondLst>
                              <p:cond delay="12500"/>
                            </p:stCondLst>
                            <p:childTnLst>
                              <p:par>
                                <p:cTn id="35" presetID="14" presetClass="entr" presetSubtype="10" dur="1000" fill="hold" nodeType="afterEffect">
                                  <p:stCondLst>
                                    <p:cond delay="0"/>
                                  </p:stCondLst>
                                  <p:childTnLst>
                                    <p:set>
                                      <p:cBhvr>
                                        <p:cTn id="36"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7"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6"/>
            <a:ext cx="8986919" cy="2703362"/>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（二）艺术性</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虽然演讲是属于现实活动的范畴，演讲也具有艺术性。这里所说的“艺术性”是指现实活动中的艺术。它的艺术性在于它具有统一的整体感和协调感，即演讲中的各种因素（语言、声音、表演、形象、时间、环境）形成一种相互依存、相互协调的美感。同时，演讲不单纯是现实活动，它还具备戏剧、曲艺、舞蹈、雕塑等艺术门类的某些特点，并将其与演讲融为一体，形成具有独立特征的演讲活动。</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二、演讲的特征</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0" presetClass="entr" presetSubtype="0" dur="500" fill="hold" grpId="0" nodeType="after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8" presetClass="emph" presetSubtype="0" dur="8000" repeatCount="indefinite" fill="hold" grpId="1" nodeType="withEffect">
                                  <p:stCondLst>
                                    <p:cond delay="0"/>
                                  </p:stCondLst>
                                  <p:childTnLst>
                                    <p:animRot by="-86400000">
                                      <p:cBhvr>
                                        <p:cTn id="29" dur="8000" fill="hold"/>
                                        <p:tgtEl>
                                          <p:spTgt spid="23"/>
                                        </p:tgtEl>
                                        <p:attrNameLst>
                                          <p:attrName>r</p:attrName>
                                        </p:attrNameLst>
                                      </p:cBhvr>
                                    </p:animRot>
                                  </p:childTnLst>
                                </p:cTn>
                              </p:par>
                            </p:childTnLst>
                          </p:cTn>
                        </p:par>
                        <p:par>
                          <p:cTn id="30" fill="hold" nodeType="afterGroup">
                            <p:stCondLst>
                              <p:cond delay="11500"/>
                            </p:stCondLst>
                            <p:childTnLst>
                              <p:par>
                                <p:cTn id="31" presetID="14" presetClass="entr" presetSubtype="10" dur="1000" fill="hold" nodeType="afterEffect">
                                  <p:stCondLst>
                                    <p:cond delay="0"/>
                                  </p:stCondLst>
                                  <p:childTnLst>
                                    <p:set>
                                      <p:cBhvr>
                                        <p:cTn id="32"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3"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5"/>
            <a:ext cx="8986919" cy="3090127"/>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（三）鼓动性</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没有鼓动性，就不能称其为演讲。政治演讲也好，学术演讲也好，都必须具备强烈的鼓动性。这是因为：一切正直的人们都有追求真善美的渴望，演讲者传播了真善美，自然会引起共鸣，激励和鼓舞听众；演讲者以自己炽烈的感情去引发听众的感情之火，容易达到影响听众的目的；演讲者的形象、语言、情感、态势以及演讲词的结构、节奏、情节等均能抓住听众；演讲的直观性使其与听众直接交流，极易感染和打动听众。可以说，鼓动性是演讲成功的一个标志。</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二、演讲的特征</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0" presetClass="entr" presetSubtype="0" dur="500" fill="hold" grpId="0" nodeType="after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8" presetClass="emph" presetSubtype="0" dur="8000" repeatCount="indefinite" fill="hold" grpId="1" nodeType="withEffect">
                                  <p:stCondLst>
                                    <p:cond delay="0"/>
                                  </p:stCondLst>
                                  <p:childTnLst>
                                    <p:animRot by="-86400000">
                                      <p:cBhvr>
                                        <p:cTn id="29" dur="8000" fill="hold"/>
                                        <p:tgtEl>
                                          <p:spTgt spid="23"/>
                                        </p:tgtEl>
                                        <p:attrNameLst>
                                          <p:attrName>r</p:attrName>
                                        </p:attrNameLst>
                                      </p:cBhvr>
                                    </p:animRot>
                                  </p:childTnLst>
                                </p:cTn>
                              </p:par>
                            </p:childTnLst>
                          </p:cTn>
                        </p:par>
                        <p:par>
                          <p:cTn id="30" fill="hold" nodeType="afterGroup">
                            <p:stCondLst>
                              <p:cond delay="11500"/>
                            </p:stCondLst>
                            <p:childTnLst>
                              <p:par>
                                <p:cTn id="31" presetID="14" presetClass="entr" presetSubtype="10" dur="1000" fill="hold" nodeType="afterEffect">
                                  <p:stCondLst>
                                    <p:cond delay="0"/>
                                  </p:stCondLst>
                                  <p:childTnLst>
                                    <p:set>
                                      <p:cBhvr>
                                        <p:cTn id="32"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3"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134275"/>
            <a:ext cx="8986919" cy="3966833"/>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（四）工具性</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是一门科学，更是一个工具，是人们交流思想的工具。任何思想、任何学识、任何发明和创造，都可以借助演讲这个工具来传播。不管何种类型的演讲，总是为着某种目的，演讲就是我们达到此目的的工具。这种工具的便捷恐怕是很多其他工具无法比拟的，而且，只要你想讲，随时随地都可进行。可以说，演讲是最经济、最实用、最方便的传播工具，任何人都可以利用它。</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当然，对于工具的使用也是因人而异的，有人会用，有人不会用，有人不善用。会用的人让工具真正成为助手，不会用的人只能望“工具”兴叹，对演讲不加考虑，即不善用演讲的人，往往会弄巧成拙。</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二、演讲的特征</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0" presetClass="entr" presetSubtype="0" dur="500" fill="hold" grpId="0" nodeType="after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500"/>
                                        <p:tgtEl>
                                          <p:spTgt spid="23"/>
                                        </p:tgtEl>
                                      </p:cBhvr>
                                    </p:animEffect>
                                  </p:childTnLst>
                                </p:cTn>
                              </p:par>
                              <p:par>
                                <p:cTn id="32" presetID="8" presetClass="emph" presetSubtype="0" dur="8000" repeatCount="indefinite" fill="hold" grpId="1" nodeType="withEffect">
                                  <p:stCondLst>
                                    <p:cond delay="0"/>
                                  </p:stCondLst>
                                  <p:childTnLst>
                                    <p:animRot by="-86400000">
                                      <p:cBhvr>
                                        <p:cTn id="33" dur="8000" fill="hold"/>
                                        <p:tgtEl>
                                          <p:spTgt spid="23"/>
                                        </p:tgtEl>
                                        <p:attrNameLst>
                                          <p:attrName>r</p:attrName>
                                        </p:attrNameLst>
                                      </p:cBhvr>
                                    </p:animRot>
                                  </p:childTnLst>
                                </p:cTn>
                              </p:par>
                            </p:childTnLst>
                          </p:cTn>
                        </p:par>
                        <p:par>
                          <p:cTn id="34" fill="hold" nodeType="afterGroup">
                            <p:stCondLst>
                              <p:cond delay="12500"/>
                            </p:stCondLst>
                            <p:childTnLst>
                              <p:par>
                                <p:cTn id="35" presetID="14" presetClass="entr" presetSubtype="10" dur="1000" fill="hold" nodeType="afterEffect">
                                  <p:stCondLst>
                                    <p:cond delay="0"/>
                                  </p:stCondLst>
                                  <p:childTnLst>
                                    <p:set>
                                      <p:cBhvr>
                                        <p:cTn id="36"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7"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134275"/>
            <a:ext cx="8986919" cy="3966833"/>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（五）整体性</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演讲是演讲人借助有声语言和态势语言的艺术手段，是面向听众阐述观点、表达感情，从而感召听众的一种现实的社会实践活动。演讲是演与讲的和谐统一。</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“讲”就是陈述，是把经过组织的语言说出来，表达清楚，它在演讲中起主导作用。</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加强了有声语言的感染力，弥补了有声语言的不足。如果没有适当的身体语言及其他辅助语言的配合，演讲便会给人一种孤立单薄的感觉，缺少实体感，影响感情的表达，削弱演讲的感染力。当然，如果动作太多、太琐碎，就会显得零乱，而且喧宾夺主，反而冲淡了有声语言。</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二、演讲的特征</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4" presetClass="entr" presetSubtype="10" dur="1000" fill="hold" nodeType="after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animEffect transition="in" filter="randombar(horizontal)">
                                      <p:cBhvr>
                                        <p:cTn id="31" dur="1000"/>
                                        <p:tgtEl>
                                          <p:spTgt spid="7">
                                            <p:txEl>
                                              <p:pRg st="3" end="3"/>
                                            </p:txEl>
                                          </p:spTgt>
                                        </p:tgtEl>
                                      </p:cBhvr>
                                    </p:animEffect>
                                  </p:childTnLst>
                                </p:cTn>
                              </p:par>
                            </p:childTnLst>
                          </p:cTn>
                        </p:par>
                        <p:par>
                          <p:cTn id="32" fill="hold" nodeType="afterGroup">
                            <p:stCondLst>
                              <p:cond delay="5500"/>
                            </p:stCondLst>
                            <p:childTnLst>
                              <p:par>
                                <p:cTn id="33" presetID="10" presetClass="entr" presetSubtype="0" dur="500" fill="hold" grpId="0" nodeType="after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8" presetClass="emph" presetSubtype="0" dur="8000" repeatCount="indefinite" fill="hold" grpId="1" nodeType="withEffect">
                                  <p:stCondLst>
                                    <p:cond delay="0"/>
                                  </p:stCondLst>
                                  <p:childTnLst>
                                    <p:animRot by="-86400000">
                                      <p:cBhvr>
                                        <p:cTn id="37" dur="8000" fill="hold"/>
                                        <p:tgtEl>
                                          <p:spTgt spid="23"/>
                                        </p:tgtEl>
                                        <p:attrNameLst>
                                          <p:attrName>r</p:attrName>
                                        </p:attrNameLst>
                                      </p:cBhvr>
                                    </p:animRot>
                                  </p:childTnLst>
                                </p:cTn>
                              </p:par>
                            </p:childTnLst>
                          </p:cTn>
                        </p:par>
                        <p:par>
                          <p:cTn id="38" fill="hold" nodeType="afterGroup">
                            <p:stCondLst>
                              <p:cond delay="13500"/>
                            </p:stCondLst>
                            <p:childTnLst>
                              <p:par>
                                <p:cTn id="39" presetID="14" presetClass="entr" presetSubtype="10" dur="1000" fill="hold" nodeType="afterEffect">
                                  <p:stCondLst>
                                    <p:cond delay="0"/>
                                  </p:stCondLst>
                                  <p:childTnLst>
                                    <p:set>
                                      <p:cBhvr>
                                        <p:cTn id="40"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41"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5"/>
            <a:ext cx="8986919" cy="3090127"/>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演讲的分类没有固定不变的规定，只有分类标准的不同，但每次分类都必须采用同一种分类标准。一般有四种分类标准。</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（一）按演讲内容划分</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）政治演讲。政治演讲是内容涉及政论国事的演讲，包括竞选演讲、就职演讲、会议论辩、集会演讲、外交演讲等。</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）教育演讲。教育演讲是演讲者向听众传授文化科学知识的演讲，例如知识讲座、学术报告、科普演示等。</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三、演讲的分类</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4" presetClass="entr" presetSubtype="10" dur="1000" fill="hold" nodeType="after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animEffect transition="in" filter="randombar(horizontal)">
                                      <p:cBhvr>
                                        <p:cTn id="31" dur="1000"/>
                                        <p:tgtEl>
                                          <p:spTgt spid="7">
                                            <p:txEl>
                                              <p:pRg st="3" end="3"/>
                                            </p:txEl>
                                          </p:spTgt>
                                        </p:tgtEl>
                                      </p:cBhvr>
                                    </p:animEffect>
                                  </p:childTnLst>
                                </p:cTn>
                              </p:par>
                            </p:childTnLst>
                          </p:cTn>
                        </p:par>
                        <p:par>
                          <p:cTn id="32" fill="hold" nodeType="afterGroup">
                            <p:stCondLst>
                              <p:cond delay="5500"/>
                            </p:stCondLst>
                            <p:childTnLst>
                              <p:par>
                                <p:cTn id="33" presetID="10" presetClass="entr" presetSubtype="0" dur="500" fill="hold" grpId="0" nodeType="after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8" presetClass="emph" presetSubtype="0" dur="8000" repeatCount="indefinite" fill="hold" grpId="1" nodeType="withEffect">
                                  <p:stCondLst>
                                    <p:cond delay="0"/>
                                  </p:stCondLst>
                                  <p:childTnLst>
                                    <p:animRot by="-86400000">
                                      <p:cBhvr>
                                        <p:cTn id="37" dur="8000" fill="hold"/>
                                        <p:tgtEl>
                                          <p:spTgt spid="23"/>
                                        </p:tgtEl>
                                        <p:attrNameLst>
                                          <p:attrName>r</p:attrName>
                                        </p:attrNameLst>
                                      </p:cBhvr>
                                    </p:animRot>
                                  </p:childTnLst>
                                </p:cTn>
                              </p:par>
                            </p:childTnLst>
                          </p:cTn>
                        </p:par>
                        <p:par>
                          <p:cTn id="38" fill="hold" nodeType="afterGroup">
                            <p:stCondLst>
                              <p:cond delay="13500"/>
                            </p:stCondLst>
                            <p:childTnLst>
                              <p:par>
                                <p:cTn id="39" presetID="14" presetClass="entr" presetSubtype="10" dur="1000" fill="hold" nodeType="afterEffect">
                                  <p:stCondLst>
                                    <p:cond delay="0"/>
                                  </p:stCondLst>
                                  <p:childTnLst>
                                    <p:set>
                                      <p:cBhvr>
                                        <p:cTn id="40"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41"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5"/>
            <a:ext cx="8986919" cy="3090127"/>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）宗教演讲。宗教演讲是宗教神职人员在教堂宣传宗教教义或进行其他宗教活动时做的演讲，例如神父、牧师等面对教徒们所做的训祷等。</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4</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）经济演讲。经济演讲是政府或部门财经管理人员及企业家做的关于经济问题的演讲，例如商业广告演讲、投标介绍演讲等。</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5</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）军事演讲。军事演讲是战备训练和战争中，将军向士兵进行宣传鼓动或阐述战略战术问题时所做的演讲，如毛泽东</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1938</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年</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5</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月</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26</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日至</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6</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月</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日在延安抗日战争研究会上的演讲</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论持久战</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三、演讲的分类</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0" presetClass="entr" presetSubtype="0" dur="500" fill="hold" grpId="0" nodeType="after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fade">
                                      <p:cBhvr>
                                        <p:cTn id="31" dur="500"/>
                                        <p:tgtEl>
                                          <p:spTgt spid="23"/>
                                        </p:tgtEl>
                                      </p:cBhvr>
                                    </p:animEffect>
                                  </p:childTnLst>
                                </p:cTn>
                              </p:par>
                              <p:par>
                                <p:cTn id="32" presetID="8" presetClass="emph" presetSubtype="0" dur="8000" repeatCount="indefinite" fill="hold" grpId="1" nodeType="withEffect">
                                  <p:stCondLst>
                                    <p:cond delay="0"/>
                                  </p:stCondLst>
                                  <p:childTnLst>
                                    <p:animRot by="-86400000">
                                      <p:cBhvr>
                                        <p:cTn id="33" dur="8000" fill="hold"/>
                                        <p:tgtEl>
                                          <p:spTgt spid="23"/>
                                        </p:tgtEl>
                                        <p:attrNameLst>
                                          <p:attrName>r</p:attrName>
                                        </p:attrNameLst>
                                      </p:cBhvr>
                                    </p:animRot>
                                  </p:childTnLst>
                                </p:cTn>
                              </p:par>
                            </p:childTnLst>
                          </p:cTn>
                        </p:par>
                        <p:par>
                          <p:cTn id="34" fill="hold" nodeType="afterGroup">
                            <p:stCondLst>
                              <p:cond delay="12500"/>
                            </p:stCondLst>
                            <p:childTnLst>
                              <p:par>
                                <p:cTn id="35" presetID="14" presetClass="entr" presetSubtype="10" dur="1000" fill="hold" nodeType="afterEffect">
                                  <p:stCondLst>
                                    <p:cond delay="0"/>
                                  </p:stCondLst>
                                  <p:childTnLst>
                                    <p:set>
                                      <p:cBhvr>
                                        <p:cTn id="36"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37"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文本框 2"/>
          <p:cNvSpPr txBox="1"/>
          <p:nvPr/>
        </p:nvSpPr>
        <p:spPr>
          <a:xfrm>
            <a:off x="1705799" y="171173"/>
            <a:ext cx="5456446" cy="5229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r>
              <a:rPr lang="zh-CN" altLang="en-US" sz="2800" b="1">
                <a:solidFill>
                  <a:srgbClr val="0070C0"/>
                </a:solidFill>
                <a:latin typeface="微软雅黑" panose="020b0503020204020204" pitchFamily="34" charset="-122"/>
                <a:ea typeface="微软雅黑" panose="020b0503020204020204" pitchFamily="34" charset="-122"/>
              </a:rPr>
              <a:t>演讲概述</a:t>
            </a:r>
            <a:endParaRPr lang="zh-CN" altLang="en-US" sz="2800" b="1">
              <a:solidFill>
                <a:srgbClr val="0070C0"/>
              </a:solidFill>
              <a:latin typeface="微软雅黑" panose="020b0503020204020204" pitchFamily="34" charset="-122"/>
              <a:ea typeface="微软雅黑" panose="020b0503020204020204" pitchFamily="34" charset="-122"/>
            </a:endParaRPr>
          </a:p>
        </p:txBody>
      </p:sp>
      <p:sp>
        <p:nvSpPr>
          <p:cNvPr id="2" name="圆角矩形 1"/>
          <p:cNvSpPr/>
          <p:nvPr/>
        </p:nvSpPr>
        <p:spPr bwMode="auto">
          <a:xfrm>
            <a:off x="1102728" y="1114155"/>
            <a:ext cx="10014598" cy="5001196"/>
          </a:xfrm>
          <a:prstGeom prst="roundRect">
            <a:avLst>
              <a:gd name="adj" fmla="val 3926"/>
            </a:avLst>
          </a:prstGeom>
          <a:noFill/>
          <a:ln w="25400" cap="flat" cmpd="sng" algn="ctr">
            <a:solidFill>
              <a:schemeClr val="accent1"/>
            </a:solidFill>
            <a:prstDash val="solid"/>
            <a:round/>
            <a:headEnd type="none" w="med" len="med"/>
            <a:tailEnd type="none" w="med" len="med"/>
          </a:ln>
          <a:effectLst/>
        </p:spPr>
        <p:txBody>
          <a:bodyPr vert="horz" wrap="square" lIns="91390" tIns="45695" rIns="91390" bIns="45695"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15340"/>
            <a:endParaRPr lang="zh-CN" altLang="en-US" sz="2400">
              <a:solidFill>
                <a:prstClr val="black"/>
              </a:solidFill>
              <a:latin typeface="Calibri"/>
              <a:ea typeface="宋体" panose="02010600030101010101" pitchFamily="2" charset="-122"/>
            </a:endParaRPr>
          </a:p>
        </p:txBody>
      </p:sp>
      <p:sp>
        <p:nvSpPr>
          <p:cNvPr id="7" name="Rectangle 11"/>
          <p:cNvSpPr>
            <a:spLocks noChangeArrowheads="1"/>
          </p:cNvSpPr>
          <p:nvPr/>
        </p:nvSpPr>
        <p:spPr bwMode="auto">
          <a:xfrm>
            <a:off x="1526380" y="2438915"/>
            <a:ext cx="8986919" cy="3090127"/>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（二）按演讲目的划分</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）娱乐性演讲。娱乐性演讲是指在庆祝和纪念活动中，演讲者为了让听众能够心情愉快所做的幽默风趣的演讲。</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）传授性演讲。传授性演讲是指演讲者只是把自己所掌握的知识传授给别人，或把某些消息传播给听众，而一般不与听众发生什么争辩的演讲。</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a:p>
            <a:pPr indent="450850"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a:t>
            </a:r>
            <a:r>
              <a:rPr lang="en-US" altLang="zh-CN"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）说服性演讲。说服性演讲是指演讲者要使听众明辨事理、服从自己观点的演讲，例如总统竞选演讲等。</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3" name="Freeform 8"/>
          <p:cNvSpPr/>
          <p:nvPr/>
        </p:nvSpPr>
        <p:spPr bwMode="auto">
          <a:xfrm>
            <a:off x="244348" y="37803"/>
            <a:ext cx="1317574" cy="1316939"/>
          </a:xfrm>
          <a:custGeom>
            <a:rect l="l" t="t" r="r" b="b"/>
            <a:pathLst>
              <a:path w="2075647" h="2080525">
                <a:moveTo>
                  <a:pt x="1036488" y="349870"/>
                </a:moveTo>
                <a:cubicBezTo>
                  <a:pt x="655847" y="349870"/>
                  <a:pt x="347277" y="658371"/>
                  <a:pt x="347277" y="1038927"/>
                </a:cubicBezTo>
                <a:cubicBezTo>
                  <a:pt x="347277" y="1419483"/>
                  <a:pt x="655847" y="1727984"/>
                  <a:pt x="1036488" y="1727984"/>
                </a:cubicBezTo>
                <a:cubicBezTo>
                  <a:pt x="1417129" y="1727984"/>
                  <a:pt x="1725699" y="1419483"/>
                  <a:pt x="1725699" y="1038927"/>
                </a:cubicBezTo>
                <a:cubicBezTo>
                  <a:pt x="1725699" y="658371"/>
                  <a:pt x="1417129" y="349870"/>
                  <a:pt x="1036488" y="349870"/>
                </a:cubicBezTo>
                <a:close/>
                <a:moveTo>
                  <a:pt x="1096908" y="0"/>
                </a:moveTo>
                <a:lnTo>
                  <a:pt x="1138010" y="2569"/>
                </a:lnTo>
                <a:lnTo>
                  <a:pt x="1179112" y="7706"/>
                </a:lnTo>
                <a:lnTo>
                  <a:pt x="1230489" y="174661"/>
                </a:lnTo>
                <a:lnTo>
                  <a:pt x="1261315" y="182367"/>
                </a:lnTo>
                <a:lnTo>
                  <a:pt x="1292142" y="192641"/>
                </a:lnTo>
                <a:lnTo>
                  <a:pt x="1322968" y="200347"/>
                </a:lnTo>
                <a:lnTo>
                  <a:pt x="1353795" y="213190"/>
                </a:lnTo>
                <a:lnTo>
                  <a:pt x="1487376" y="100173"/>
                </a:lnTo>
                <a:lnTo>
                  <a:pt x="1523340" y="118153"/>
                </a:lnTo>
                <a:lnTo>
                  <a:pt x="1559304" y="138702"/>
                </a:lnTo>
                <a:lnTo>
                  <a:pt x="1538753" y="313363"/>
                </a:lnTo>
                <a:lnTo>
                  <a:pt x="1569580" y="333912"/>
                </a:lnTo>
                <a:lnTo>
                  <a:pt x="1595269" y="354460"/>
                </a:lnTo>
                <a:lnTo>
                  <a:pt x="1618388" y="375008"/>
                </a:lnTo>
                <a:lnTo>
                  <a:pt x="1644077" y="398125"/>
                </a:lnTo>
                <a:lnTo>
                  <a:pt x="1811054" y="344186"/>
                </a:lnTo>
                <a:lnTo>
                  <a:pt x="1836742" y="375008"/>
                </a:lnTo>
                <a:lnTo>
                  <a:pt x="1862431" y="405831"/>
                </a:lnTo>
                <a:lnTo>
                  <a:pt x="1777658" y="562512"/>
                </a:lnTo>
                <a:lnTo>
                  <a:pt x="1811054" y="619021"/>
                </a:lnTo>
                <a:lnTo>
                  <a:pt x="1823898" y="647275"/>
                </a:lnTo>
                <a:lnTo>
                  <a:pt x="1839311" y="678097"/>
                </a:lnTo>
                <a:lnTo>
                  <a:pt x="2019132" y="693508"/>
                </a:lnTo>
                <a:lnTo>
                  <a:pt x="2031976" y="732037"/>
                </a:lnTo>
                <a:lnTo>
                  <a:pt x="2042252" y="770565"/>
                </a:lnTo>
                <a:lnTo>
                  <a:pt x="1900964" y="881013"/>
                </a:lnTo>
                <a:lnTo>
                  <a:pt x="1906102" y="914404"/>
                </a:lnTo>
                <a:lnTo>
                  <a:pt x="1911240" y="945226"/>
                </a:lnTo>
                <a:lnTo>
                  <a:pt x="1913808" y="981186"/>
                </a:lnTo>
                <a:lnTo>
                  <a:pt x="1913808" y="1014577"/>
                </a:lnTo>
                <a:lnTo>
                  <a:pt x="2075647" y="1096771"/>
                </a:lnTo>
                <a:lnTo>
                  <a:pt x="2073078" y="1135299"/>
                </a:lnTo>
                <a:lnTo>
                  <a:pt x="2067941" y="1173827"/>
                </a:lnTo>
                <a:lnTo>
                  <a:pt x="1893257" y="1225198"/>
                </a:lnTo>
                <a:lnTo>
                  <a:pt x="1885551" y="1258589"/>
                </a:lnTo>
                <a:lnTo>
                  <a:pt x="1875275" y="1289412"/>
                </a:lnTo>
                <a:lnTo>
                  <a:pt x="1865000" y="1320235"/>
                </a:lnTo>
                <a:lnTo>
                  <a:pt x="1854724" y="1351057"/>
                </a:lnTo>
                <a:lnTo>
                  <a:pt x="1975461" y="1494896"/>
                </a:lnTo>
                <a:lnTo>
                  <a:pt x="1957479" y="1528287"/>
                </a:lnTo>
                <a:lnTo>
                  <a:pt x="1942066" y="1559110"/>
                </a:lnTo>
                <a:lnTo>
                  <a:pt x="1754538" y="1538561"/>
                </a:lnTo>
                <a:lnTo>
                  <a:pt x="1736556" y="1564247"/>
                </a:lnTo>
                <a:lnTo>
                  <a:pt x="1716005" y="1592501"/>
                </a:lnTo>
                <a:lnTo>
                  <a:pt x="1692886" y="1615618"/>
                </a:lnTo>
                <a:lnTo>
                  <a:pt x="1672335" y="1641303"/>
                </a:lnTo>
                <a:lnTo>
                  <a:pt x="1728850" y="1821102"/>
                </a:lnTo>
                <a:lnTo>
                  <a:pt x="1700592" y="1844219"/>
                </a:lnTo>
                <a:lnTo>
                  <a:pt x="1672335" y="1864767"/>
                </a:lnTo>
                <a:lnTo>
                  <a:pt x="1507927" y="1774868"/>
                </a:lnTo>
                <a:lnTo>
                  <a:pt x="1451412" y="1808259"/>
                </a:lnTo>
                <a:lnTo>
                  <a:pt x="1420585" y="1823670"/>
                </a:lnTo>
                <a:lnTo>
                  <a:pt x="1392328" y="1839081"/>
                </a:lnTo>
                <a:lnTo>
                  <a:pt x="1374346" y="2026586"/>
                </a:lnTo>
                <a:lnTo>
                  <a:pt x="1340950" y="2039428"/>
                </a:lnTo>
                <a:lnTo>
                  <a:pt x="1307555" y="2047134"/>
                </a:lnTo>
                <a:lnTo>
                  <a:pt x="1186818" y="1898158"/>
                </a:lnTo>
                <a:lnTo>
                  <a:pt x="1155992" y="1903295"/>
                </a:lnTo>
                <a:lnTo>
                  <a:pt x="1122596" y="1908432"/>
                </a:lnTo>
                <a:lnTo>
                  <a:pt x="1091770" y="1911001"/>
                </a:lnTo>
                <a:lnTo>
                  <a:pt x="1058375" y="1911001"/>
                </a:lnTo>
                <a:lnTo>
                  <a:pt x="971033" y="2080525"/>
                </a:lnTo>
                <a:lnTo>
                  <a:pt x="935069" y="2077957"/>
                </a:lnTo>
                <a:lnTo>
                  <a:pt x="901674" y="2072819"/>
                </a:lnTo>
                <a:lnTo>
                  <a:pt x="845158" y="1890452"/>
                </a:lnTo>
                <a:lnTo>
                  <a:pt x="814332" y="1882747"/>
                </a:lnTo>
                <a:lnTo>
                  <a:pt x="780937" y="1875041"/>
                </a:lnTo>
                <a:lnTo>
                  <a:pt x="750110" y="1864767"/>
                </a:lnTo>
                <a:lnTo>
                  <a:pt x="719284" y="1851924"/>
                </a:lnTo>
                <a:lnTo>
                  <a:pt x="577996" y="1975215"/>
                </a:lnTo>
                <a:lnTo>
                  <a:pt x="544601" y="1959803"/>
                </a:lnTo>
                <a:lnTo>
                  <a:pt x="511205" y="1939255"/>
                </a:lnTo>
                <a:lnTo>
                  <a:pt x="531756" y="1754319"/>
                </a:lnTo>
                <a:lnTo>
                  <a:pt x="506068" y="1733771"/>
                </a:lnTo>
                <a:lnTo>
                  <a:pt x="480379" y="1713223"/>
                </a:lnTo>
                <a:lnTo>
                  <a:pt x="454690" y="1690106"/>
                </a:lnTo>
                <a:lnTo>
                  <a:pt x="431570" y="1669557"/>
                </a:lnTo>
                <a:lnTo>
                  <a:pt x="254318" y="1726065"/>
                </a:lnTo>
                <a:lnTo>
                  <a:pt x="231198" y="1697811"/>
                </a:lnTo>
                <a:lnTo>
                  <a:pt x="208079" y="1666989"/>
                </a:lnTo>
                <a:lnTo>
                  <a:pt x="297989" y="1505170"/>
                </a:lnTo>
                <a:lnTo>
                  <a:pt x="264594" y="1446093"/>
                </a:lnTo>
                <a:lnTo>
                  <a:pt x="249181" y="1417839"/>
                </a:lnTo>
                <a:lnTo>
                  <a:pt x="236336" y="1387017"/>
                </a:lnTo>
                <a:lnTo>
                  <a:pt x="51378" y="1371606"/>
                </a:lnTo>
                <a:lnTo>
                  <a:pt x="41102" y="1338214"/>
                </a:lnTo>
                <a:lnTo>
                  <a:pt x="30827" y="1302255"/>
                </a:lnTo>
                <a:lnTo>
                  <a:pt x="172114" y="1184101"/>
                </a:lnTo>
                <a:lnTo>
                  <a:pt x="166977" y="1153279"/>
                </a:lnTo>
                <a:lnTo>
                  <a:pt x="164408" y="1119888"/>
                </a:lnTo>
                <a:lnTo>
                  <a:pt x="161839" y="1086497"/>
                </a:lnTo>
                <a:lnTo>
                  <a:pt x="159270" y="1053105"/>
                </a:lnTo>
                <a:lnTo>
                  <a:pt x="0" y="970912"/>
                </a:lnTo>
                <a:lnTo>
                  <a:pt x="2569" y="929815"/>
                </a:lnTo>
                <a:lnTo>
                  <a:pt x="7707" y="893855"/>
                </a:lnTo>
                <a:lnTo>
                  <a:pt x="179821" y="842484"/>
                </a:lnTo>
                <a:lnTo>
                  <a:pt x="187528" y="811662"/>
                </a:lnTo>
                <a:lnTo>
                  <a:pt x="200372" y="778271"/>
                </a:lnTo>
                <a:lnTo>
                  <a:pt x="210647" y="747448"/>
                </a:lnTo>
                <a:lnTo>
                  <a:pt x="220923" y="714057"/>
                </a:lnTo>
                <a:lnTo>
                  <a:pt x="105324" y="577924"/>
                </a:lnTo>
                <a:lnTo>
                  <a:pt x="123306" y="544533"/>
                </a:lnTo>
                <a:lnTo>
                  <a:pt x="141288" y="511141"/>
                </a:lnTo>
                <a:lnTo>
                  <a:pt x="321109" y="529121"/>
                </a:lnTo>
                <a:lnTo>
                  <a:pt x="339091" y="503436"/>
                </a:lnTo>
                <a:lnTo>
                  <a:pt x="359642" y="477750"/>
                </a:lnTo>
                <a:lnTo>
                  <a:pt x="380193" y="449496"/>
                </a:lnTo>
                <a:lnTo>
                  <a:pt x="403313" y="426379"/>
                </a:lnTo>
                <a:lnTo>
                  <a:pt x="349366" y="259424"/>
                </a:lnTo>
                <a:lnTo>
                  <a:pt x="380193" y="233738"/>
                </a:lnTo>
                <a:lnTo>
                  <a:pt x="411019" y="205484"/>
                </a:lnTo>
                <a:lnTo>
                  <a:pt x="567720" y="292815"/>
                </a:lnTo>
                <a:lnTo>
                  <a:pt x="624236" y="259424"/>
                </a:lnTo>
                <a:lnTo>
                  <a:pt x="655062" y="244012"/>
                </a:lnTo>
                <a:lnTo>
                  <a:pt x="683320" y="231170"/>
                </a:lnTo>
                <a:lnTo>
                  <a:pt x="698733" y="53940"/>
                </a:lnTo>
                <a:lnTo>
                  <a:pt x="737266" y="41097"/>
                </a:lnTo>
                <a:lnTo>
                  <a:pt x="775799" y="30823"/>
                </a:lnTo>
                <a:lnTo>
                  <a:pt x="886260" y="166956"/>
                </a:lnTo>
                <a:lnTo>
                  <a:pt x="919656" y="161819"/>
                </a:lnTo>
                <a:lnTo>
                  <a:pt x="953051" y="159250"/>
                </a:lnTo>
                <a:lnTo>
                  <a:pt x="983877" y="156682"/>
                </a:lnTo>
                <a:lnTo>
                  <a:pt x="1017273" y="154113"/>
                </a:lnTo>
                <a:close/>
              </a:path>
            </a:pathLst>
          </a:custGeom>
          <a:solidFill>
            <a:schemeClr val="accent1"/>
          </a:solidFill>
          <a:ln w="3175" cap="flat" cmpd="sng" algn="ctr">
            <a:noFill/>
            <a:prstDash val="solid"/>
          </a:ln>
          <a:effectLst/>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fontAlgn="base">
              <a:lnSpc>
                <a:spcPct val="120000"/>
              </a:lnSpc>
              <a:spcBef>
                <a:spcPts val="600"/>
              </a:spcBef>
              <a:spcAft>
                <a:spcPts val="600"/>
              </a:spcAft>
              <a:defRPr/>
            </a:pPr>
            <a:endParaRPr lang="en-US" sz="2800" kern="0">
              <a:solidFill>
                <a:sysClr val="window" lastClr="FFFFFF"/>
              </a:solidFill>
              <a:latin typeface="微软雅黑" panose="020b0503020204020204" pitchFamily="34" charset="-122"/>
              <a:ea typeface="微软雅黑" panose="020b0503020204020204" pitchFamily="34" charset="-122"/>
            </a:endParaRPr>
          </a:p>
        </p:txBody>
      </p:sp>
      <p:sp>
        <p:nvSpPr>
          <p:cNvPr id="24" name="Rectangle 11"/>
          <p:cNvSpPr>
            <a:spLocks noChangeArrowheads="1"/>
          </p:cNvSpPr>
          <p:nvPr/>
        </p:nvSpPr>
        <p:spPr bwMode="auto">
          <a:xfrm>
            <a:off x="462039" y="369100"/>
            <a:ext cx="882191" cy="460006"/>
          </a:xfrm>
          <a:prstGeom prst="rect">
            <a:avLst/>
          </a:prstGeom>
          <a:noFill/>
          <a:ln w="9525" cap="flat" cmpd="sng">
            <a:noFill/>
            <a:bevel/>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72535" tIns="36267" rIns="72535" bIns="36267">
            <a:spAutoFit/>
          </a:bodyPr>
          <a:lstStyle>
            <a:defPPr>
              <a:defRPr lang="zh-CN"/>
            </a:defPPr>
            <a:lvl1pPr marL="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1pPr>
            <a:lvl2pPr marL="4572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2pPr>
            <a:lvl3pPr marL="9144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3pPr>
            <a:lvl4pPr marL="13716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4pPr>
            <a:lvl5pPr marL="1828800" algn="l" defTabSz="914400" rtl="0" eaLnBrk="1" fontAlgn="base" latinLnBrk="0" hangingPunct="1">
              <a:spcBef>
                <a:spcPct val="0"/>
              </a:spcBef>
              <a:spcAft>
                <a:spcPct val="0"/>
              </a:spcAft>
              <a:buFont typeface="Arial" pitchFamily="34" charset="0"/>
              <a:defRPr sz="15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5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5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5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500" kern="1200">
                <a:solidFill>
                  <a:schemeClr val="tx1"/>
                </a:solidFill>
                <a:latin typeface="Arial" pitchFamily="34" charset="0"/>
                <a:ea typeface="宋体" panose="02010600030101010101" pitchFamily="2" charset="-122"/>
                <a:cs typeface="+mn-cs"/>
              </a:defRPr>
            </a:lvl9pPr>
          </a:lstStyle>
          <a:p>
            <a:pPr algn="just" defTabSz="1218565" eaLnBrk="0" hangingPunct="0">
              <a:lnSpc>
                <a:spcPct val="150000"/>
              </a:lnSpc>
            </a:pPr>
            <a:r>
              <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rPr>
              <a:t>第一节</a:t>
            </a:r>
            <a:endParaRPr lang="zh-CN" altLang="en-US" sz="1900">
              <a:solidFill>
                <a:prstClr val="black">
                  <a:lumMod val="95000"/>
                  <a:lumOff val="5000"/>
                </a:prstClr>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3" name="组合 8"/>
          <p:cNvGrpSpPr/>
          <p:nvPr/>
        </p:nvGrpSpPr>
        <p:grpSpPr>
          <a:xfrm>
            <a:off x="1374060" y="1220350"/>
            <a:ext cx="3503375" cy="511238"/>
            <a:chOff x="6339097" y="1573726"/>
            <a:chExt cx="5382598" cy="511504"/>
          </a:xfrm>
        </p:grpSpPr>
        <p:sp>
          <p:nvSpPr>
            <p:cNvPr id="14" name="圆角矩形 13"/>
            <p:cNvSpPr/>
            <p:nvPr/>
          </p:nvSpPr>
          <p:spPr>
            <a:xfrm>
              <a:off x="6339097" y="1573726"/>
              <a:ext cx="5382598" cy="511504"/>
            </a:xfrm>
            <a:prstGeom prst="round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897" tIns="60948" rIns="121897" bIns="60948"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218565">
                <a:defRPr/>
              </a:pPr>
              <a:endParaRPr lang="zh-CN" altLang="en-US" sz="3600">
                <a:solidFill>
                  <a:prstClr val="white"/>
                </a:solidFill>
                <a:latin typeface="Calibri"/>
                <a:ea typeface="Arial Unicode MS" panose="020b0604020202020204" pitchFamily="34" charset="-122"/>
                <a:cs typeface="Arial Unicode MS" panose="020b0604020202020204" pitchFamily="34" charset="-122"/>
              </a:endParaRPr>
            </a:p>
          </p:txBody>
        </p:sp>
        <p:sp>
          <p:nvSpPr>
            <p:cNvPr id="15" name="矩形 14"/>
            <p:cNvSpPr/>
            <p:nvPr/>
          </p:nvSpPr>
          <p:spPr>
            <a:xfrm>
              <a:off x="6723348" y="1614014"/>
              <a:ext cx="4998345" cy="430928"/>
            </a:xfrm>
            <a:prstGeom prst="rect">
              <a:avLst/>
            </a:prstGeom>
          </p:spPr>
          <p:txBody>
            <a:bodyPr wrap="square" lIns="121897" tIns="60948" rIns="121897"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565">
                <a:defRPr/>
              </a:pPr>
              <a:r>
                <a:rPr lang="zh-CN" altLang="en-US"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三、演讲的分类</a:t>
              </a:r>
              <a:endParaRPr lang="zh-CN" altLang="zh-CN" sz="2000" b="1" kern="100">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Tree>
  </p:cSld>
  <p:clrMapOvr>
    <a:masterClrMapping/>
  </p:clrMapOvr>
  <p:transition spd="slow" advTm="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1" presetClass="entr" presetSubtype="0" dur="500" fill="hold" grpId="0" nodeType="afterEffect">
                                  <p:stCondLst>
                                    <p:cond delay="0"/>
                                  </p:stCondLst>
                                  <p:iterate type="lt">
                                    <p:tmPct val="10000"/>
                                  </p:iterate>
                                  <p:childTnLst>
                                    <p:set>
                                      <p:cBhvr>
                                        <p:cTn id="6" dur="1" fill="hold">
                                          <p:stCondLst>
                                            <p:cond delay="0"/>
                                          </p:stCondLst>
                                        </p:cTn>
                                        <p:tgtEl>
                                          <p:spTgt spid="17"/>
                                        </p:tgtEl>
                                        <p:attrNameLst>
                                          <p:attrName>style.visibility</p:attrName>
                                        </p:attrNameLst>
                                      </p:cBhvr>
                                      <p:to>
                                        <p:strVal val="visible"/>
                                      </p:to>
                                    </p:set>
                                    <p:anim calcmode="lin" valueType="num">
                                      <p:cBhvr>
                                        <p:cTn id="7"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7"/>
                                        </p:tgtEl>
                                        <p:attrNameLst>
                                          <p:attrName>ppt_y</p:attrName>
                                        </p:attrNameLst>
                                      </p:cBhvr>
                                      <p:tavLst>
                                        <p:tav tm="0">
                                          <p:val>
                                            <p:strVal val="#ppt_y"/>
                                          </p:val>
                                        </p:tav>
                                        <p:tav tm="100000">
                                          <p:val>
                                            <p:strVal val="#ppt_y"/>
                                          </p:val>
                                        </p:tav>
                                      </p:tavLst>
                                    </p:anim>
                                    <p:anim calcmode="lin" valueType="num">
                                      <p:cBhvr>
                                        <p:cTn id="9"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7"/>
                                        </p:tgtEl>
                                      </p:cBhvr>
                                    </p:animEffect>
                                  </p:childTnLst>
                                </p:cTn>
                              </p:par>
                            </p:childTnLst>
                          </p:cTn>
                        </p:par>
                        <p:par>
                          <p:cTn id="12" fill="hold" nodeType="afterGroup">
                            <p:stCondLst>
                              <p:cond delay="500"/>
                            </p:stCondLst>
                            <p:childTnLst>
                              <p:par>
                                <p:cTn id="13" presetID="22" presetClass="entr" presetSubtype="1" dur="1000"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up)">
                                      <p:cBhvr>
                                        <p:cTn id="15" dur="1000"/>
                                        <p:tgtEl>
                                          <p:spTgt spid="2"/>
                                        </p:tgtEl>
                                      </p:cBhvr>
                                    </p:animEffect>
                                  </p:childTnLst>
                                </p:cTn>
                              </p:par>
                            </p:childTnLst>
                          </p:cTn>
                        </p:par>
                        <p:par>
                          <p:cTn id="16" fill="hold" nodeType="afterGroup">
                            <p:stCondLst>
                              <p:cond delay="1500"/>
                            </p:stCondLst>
                            <p:childTnLst>
                              <p:par>
                                <p:cTn id="17" presetID="14" presetClass="entr" presetSubtype="10" dur="1000" fill="hold"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1000"/>
                                        <p:tgtEl>
                                          <p:spTgt spid="7">
                                            <p:txEl>
                                              <p:pRg st="0" end="0"/>
                                            </p:txEl>
                                          </p:spTgt>
                                        </p:tgtEl>
                                      </p:cBhvr>
                                    </p:animEffect>
                                  </p:childTnLst>
                                </p:cTn>
                              </p:par>
                            </p:childTnLst>
                          </p:cTn>
                        </p:par>
                        <p:par>
                          <p:cTn id="20" fill="hold" nodeType="afterGroup">
                            <p:stCondLst>
                              <p:cond delay="2500"/>
                            </p:stCondLst>
                            <p:childTnLst>
                              <p:par>
                                <p:cTn id="21" presetID="14" presetClass="entr" presetSubtype="10" dur="1000" fill="hold" nodeType="after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randombar(horizontal)">
                                      <p:cBhvr>
                                        <p:cTn id="23" dur="1000"/>
                                        <p:tgtEl>
                                          <p:spTgt spid="7">
                                            <p:txEl>
                                              <p:pRg st="1" end="1"/>
                                            </p:txEl>
                                          </p:spTgt>
                                        </p:tgtEl>
                                      </p:cBhvr>
                                    </p:animEffect>
                                  </p:childTnLst>
                                </p:cTn>
                              </p:par>
                            </p:childTnLst>
                          </p:cTn>
                        </p:par>
                        <p:par>
                          <p:cTn id="24" fill="hold" nodeType="afterGroup">
                            <p:stCondLst>
                              <p:cond delay="3500"/>
                            </p:stCondLst>
                            <p:childTnLst>
                              <p:par>
                                <p:cTn id="25" presetID="14" presetClass="entr" presetSubtype="10" dur="1000" fill="hold" nodeType="after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27" dur="1000"/>
                                        <p:tgtEl>
                                          <p:spTgt spid="7">
                                            <p:txEl>
                                              <p:pRg st="2" end="2"/>
                                            </p:txEl>
                                          </p:spTgt>
                                        </p:tgtEl>
                                      </p:cBhvr>
                                    </p:animEffect>
                                  </p:childTnLst>
                                </p:cTn>
                              </p:par>
                            </p:childTnLst>
                          </p:cTn>
                        </p:par>
                        <p:par>
                          <p:cTn id="28" fill="hold" nodeType="afterGroup">
                            <p:stCondLst>
                              <p:cond delay="4500"/>
                            </p:stCondLst>
                            <p:childTnLst>
                              <p:par>
                                <p:cTn id="29" presetID="14" presetClass="entr" presetSubtype="10" dur="1000" fill="hold" nodeType="after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animEffect transition="in" filter="randombar(horizontal)">
                                      <p:cBhvr>
                                        <p:cTn id="31" dur="1000"/>
                                        <p:tgtEl>
                                          <p:spTgt spid="7">
                                            <p:txEl>
                                              <p:pRg st="3" end="3"/>
                                            </p:txEl>
                                          </p:spTgt>
                                        </p:tgtEl>
                                      </p:cBhvr>
                                    </p:animEffect>
                                  </p:childTnLst>
                                </p:cTn>
                              </p:par>
                            </p:childTnLst>
                          </p:cTn>
                        </p:par>
                        <p:par>
                          <p:cTn id="32" fill="hold" nodeType="afterGroup">
                            <p:stCondLst>
                              <p:cond delay="5500"/>
                            </p:stCondLst>
                            <p:childTnLst>
                              <p:par>
                                <p:cTn id="33" presetID="10" presetClass="entr" presetSubtype="0" dur="500" fill="hold" grpId="0" nodeType="after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8" presetClass="emph" presetSubtype="0" dur="8000" repeatCount="indefinite" fill="hold" grpId="1" nodeType="withEffect">
                                  <p:stCondLst>
                                    <p:cond delay="0"/>
                                  </p:stCondLst>
                                  <p:childTnLst>
                                    <p:animRot by="-86400000">
                                      <p:cBhvr>
                                        <p:cTn id="37" dur="8000" fill="hold"/>
                                        <p:tgtEl>
                                          <p:spTgt spid="23"/>
                                        </p:tgtEl>
                                        <p:attrNameLst>
                                          <p:attrName>r</p:attrName>
                                        </p:attrNameLst>
                                      </p:cBhvr>
                                    </p:animRot>
                                  </p:childTnLst>
                                </p:cTn>
                              </p:par>
                            </p:childTnLst>
                          </p:cTn>
                        </p:par>
                        <p:par>
                          <p:cTn id="38" fill="hold" nodeType="afterGroup">
                            <p:stCondLst>
                              <p:cond delay="13500"/>
                            </p:stCondLst>
                            <p:childTnLst>
                              <p:par>
                                <p:cTn id="39" presetID="14" presetClass="entr" presetSubtype="10" dur="1000" fill="hold" nodeType="afterEffect">
                                  <p:stCondLst>
                                    <p:cond delay="0"/>
                                  </p:stCondLst>
                                  <p:childTnLst>
                                    <p:set>
                                      <p:cBhvr>
                                        <p:cTn id="40"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41" dur="10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 grpId="0"/>
      <p:bldP spid="23" grpId="0"/>
      <p:bldP spid="23"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https://d.book118.com/578137101130006033</a:t>
            </a:r>
          </a:p>
        </p:txBody>
      </p:sp>
    </p:spTree>
  </p:cSld>
  <p:clrMapOvr>
    <a:masterClrMapping/>
  </p:clrMapOvr>
  <p:transition/>
  <p:timing/>
</p:sld>
</file>

<file path=ppt/tags/tag1.xml><?xml version="1.0" encoding="utf-8"?>
<p:tagLst xmlns:p="http://schemas.openxmlformats.org/presentationml/2006/main">
  <p:tag name="MH" val="20200911080949"/>
  <p:tag name="MH_LIBRARY" val="GRAPHIC"/>
  <p:tag name="MH_ORDER" val="任意多边形 21"/>
</p:tagLst>
</file>

<file path=ppt/tags/tag2.xml><?xml version="1.0" encoding="utf-8"?>
<p:tagLst xmlns:p="http://schemas.openxmlformats.org/presentationml/2006/main">
  <p:tag name="MH" val="20200911080949"/>
  <p:tag name="MH_LIBRARY" val="GRAPHIC"/>
  <p:tag name="MH_ORDER" val="任意多边形 22"/>
</p:tagLst>
</file>

<file path=ppt/tags/tag3.xml><?xml version="1.0" encoding="utf-8"?>
<p:tagLst xmlns:p="http://schemas.openxmlformats.org/presentationml/2006/main">
  <p:tag name="MH" val="20200911080949"/>
  <p:tag name="MH_LIBRARY" val="GRAPHIC"/>
  <p:tag name="MH_ORDER" val="任意多边形 24"/>
</p:tagLst>
</file>

<file path=ppt/tags/tag4.xml><?xml version="1.0" encoding="utf-8"?>
<p:tagLst xmlns:p="http://schemas.openxmlformats.org/presentationml/2006/main">
  <p:tag name="MH" val="20200911080949"/>
  <p:tag name="MH_LIBRARY" val="GRAPHIC"/>
  <p:tag name="MH_ORDER" val="Right Triangle 25"/>
</p:tagLst>
</file>

<file path=ppt/tags/tag5.xml><?xml version="1.0" encoding="utf-8"?>
<p:tagLst xmlns:p="http://schemas.openxmlformats.org/presentationml/2006/main">
  <p:tag name="MH" val="20200911080949"/>
  <p:tag name="MH_LIBRARY" val="GRAPHIC"/>
  <p:tag name="MH_ORDER" val="Right Triangle 27"/>
</p:tagLst>
</file>

<file path=ppt/tags/tag6.xml><?xml version="1.0" encoding="utf-8"?>
<p:tagLst xmlns:p="http://schemas.openxmlformats.org/presentationml/2006/main">
  <p:tag name="MH" val="20200911080949"/>
  <p:tag name="MH_LIBRARY" val="GRAPHIC"/>
  <p:tag name="MH_ORDER" val="任意多边形 28"/>
</p:tagLst>
</file>

<file path=ppt/tags/tag7.xml><?xml version="1.0" encoding="utf-8"?>
<p:tagLst xmlns:p="http://schemas.openxmlformats.org/presentationml/2006/main">
  <p:tag name="MH" val="20200911080949"/>
  <p:tag name="MH_LIBRARY" val="GRAPHIC"/>
  <p:tag name="MH_ORDER" val="任意多边形 29"/>
</p:tagLst>
</file>

<file path=ppt/tags/tag8.xml><?xml version="1.0" encoding="utf-8"?>
<p:tagLst xmlns:p="http://schemas.openxmlformats.org/presentationml/2006/main">
  <p:tag name="MH" val="20200911080949"/>
  <p:tag name="MH_LIBRARY" val="GRAPHIC"/>
  <p:tag name="MH_ORDER" val="直接连接符 31"/>
</p:tagLst>
</file>

<file path=ppt/tags/tag9.xml><?xml version="1.0" encoding="utf-8"?>
<p:tagLst xmlns:p="http://schemas.openxmlformats.org/presentationml/2006/main">
  <p:tag name="MH" val="20200911080949"/>
  <p:tag name="MH_LIBRARY" val="GRAPHIC"/>
  <p:tag name="MH_ORDER" val="直接连接符 34"/>
</p:tagLst>
</file>

<file path=ppt/tags/tag10.xml><?xml version="1.0" encoding="utf-8"?>
<p:tagLst xmlns:p="http://schemas.openxmlformats.org/presentationml/2006/main">
  <p:tag name="MH" val="20200911080949"/>
  <p:tag name="MH_LIBRARY" val="GRAPHIC"/>
</p:tagLst>
</file>

<file path=ppt/tags/tag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107">
      <a:dk1>
        <a:sysClr val="windowText" lastClr="000000"/>
      </a:dk1>
      <a:lt1>
        <a:sysClr val="window" lastClr="FFFFFF"/>
      </a:lt1>
      <a:dk2>
        <a:srgbClr val="1F497D"/>
      </a:dk2>
      <a:lt2>
        <a:srgbClr val="EEECE1"/>
      </a:lt2>
      <a:accent1>
        <a:srgbClr val="0070C0"/>
      </a:accent1>
      <a:accent2>
        <a:srgbClr val="FFC000"/>
      </a:accent2>
      <a:accent3>
        <a:srgbClr val="BFBFBF"/>
      </a:accent3>
      <a:accent4>
        <a:srgbClr val="BFBFBF"/>
      </a:accent4>
      <a:accent5>
        <a:srgbClr val="BFBFBF"/>
      </a:accent5>
      <a:accent6>
        <a:srgbClr val="BFBFBF"/>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19</Slides>
  <Notes>18</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宋体</vt:lpstr>
      <vt:lpstr>微软雅黑</vt:lpstr>
      <vt:lpstr>等线 Light</vt:lpstr>
      <vt:lpstr>等线</vt:lpstr>
      <vt:lpstr>Arial Unicode MS</vt:lpstr>
      <vt:lpstr>Times New Roman</vt:lpstr>
      <vt:lpstr>阿里巴巴普惠体</vt:lpstr>
      <vt:lpstr>Arial Narrow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2024-09-11T23:10:53.511</cp:lastPrinted>
  <dcterms:created xsi:type="dcterms:W3CDTF">2024-09-11T15:10:53Z</dcterms:created>
  <dcterms:modified xsi:type="dcterms:W3CDTF">2024-09-11T15:10:58Z</dcterms:modified>
</cp:coreProperties>
</file>