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3" r:id="rId30"/>
  </p:sldIdLst>
  <p:sldSz cx="12192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tags" Target="tags/tag1.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D37D7307-DDB2-43F6-AD5A-F8FC1AC3B5F6}"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1" name="PlaceHolder 1"/>
          <p:cNvSpPr>
            <a:spLocks noGrp="1"/>
          </p:cNvSpPr>
          <p:nvPr>
            <p:ph type="sldImg"/>
          </p:nvPr>
        </p:nvSpPr>
        <p:spPr>
          <a:xfrm>
            <a:off x="685800" y="1143000"/>
            <a:ext cx="5486040" cy="3085920"/>
          </a:xfrm>
          <a:prstGeom prst="rect">
            <a:avLst/>
          </a:prstGeom>
          <a:ln w="0">
            <a:noFill/>
          </a:ln>
        </p:spPr>
      </p:sp>
      <p:sp>
        <p:nvSpPr>
          <p:cNvPr id="40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4" name="PlaceHolder 1"/>
          <p:cNvSpPr>
            <a:spLocks noGrp="1"/>
          </p:cNvSpPr>
          <p:nvPr>
            <p:ph type="sldImg"/>
          </p:nvPr>
        </p:nvSpPr>
        <p:spPr>
          <a:xfrm>
            <a:off x="685800" y="1143000"/>
            <a:ext cx="5486040" cy="3085920"/>
          </a:xfrm>
          <a:prstGeom prst="rect">
            <a:avLst/>
          </a:prstGeom>
          <a:ln w="0">
            <a:noFill/>
          </a:ln>
        </p:spPr>
      </p:sp>
      <p:sp>
        <p:nvSpPr>
          <p:cNvPr id="40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7" name="PlaceHolder 1"/>
          <p:cNvSpPr>
            <a:spLocks noGrp="1"/>
          </p:cNvSpPr>
          <p:nvPr>
            <p:ph type="sldImg"/>
          </p:nvPr>
        </p:nvSpPr>
        <p:spPr>
          <a:xfrm>
            <a:off x="685800" y="1143000"/>
            <a:ext cx="5486040" cy="3085920"/>
          </a:xfrm>
          <a:prstGeom prst="rect">
            <a:avLst/>
          </a:prstGeom>
          <a:ln w="0">
            <a:noFill/>
          </a:ln>
        </p:spPr>
      </p:sp>
      <p:sp>
        <p:nvSpPr>
          <p:cNvPr id="40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0" name="PlaceHolder 1"/>
          <p:cNvSpPr>
            <a:spLocks noGrp="1"/>
          </p:cNvSpPr>
          <p:nvPr>
            <p:ph type="sldImg"/>
          </p:nvPr>
        </p:nvSpPr>
        <p:spPr>
          <a:xfrm>
            <a:off x="685800" y="1143000"/>
            <a:ext cx="5486040" cy="3085920"/>
          </a:xfrm>
          <a:prstGeom prst="rect">
            <a:avLst/>
          </a:prstGeom>
          <a:ln w="0">
            <a:noFill/>
          </a:ln>
        </p:spPr>
      </p:sp>
      <p:sp>
        <p:nvSpPr>
          <p:cNvPr id="41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3" name="PlaceHolder 1"/>
          <p:cNvSpPr>
            <a:spLocks noGrp="1"/>
          </p:cNvSpPr>
          <p:nvPr>
            <p:ph type="sldImg"/>
          </p:nvPr>
        </p:nvSpPr>
        <p:spPr>
          <a:xfrm>
            <a:off x="685800" y="1143000"/>
            <a:ext cx="5486040" cy="3085920"/>
          </a:xfrm>
          <a:prstGeom prst="rect">
            <a:avLst/>
          </a:prstGeom>
          <a:ln w="0">
            <a:noFill/>
          </a:ln>
        </p:spPr>
      </p:sp>
      <p:sp>
        <p:nvSpPr>
          <p:cNvPr id="41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6" name="PlaceHolder 1"/>
          <p:cNvSpPr>
            <a:spLocks noGrp="1"/>
          </p:cNvSpPr>
          <p:nvPr>
            <p:ph type="sldImg"/>
          </p:nvPr>
        </p:nvSpPr>
        <p:spPr>
          <a:xfrm>
            <a:off x="685800" y="1143000"/>
            <a:ext cx="5486040" cy="3085920"/>
          </a:xfrm>
          <a:prstGeom prst="rect">
            <a:avLst/>
          </a:prstGeom>
          <a:ln w="0">
            <a:noFill/>
          </a:ln>
        </p:spPr>
      </p:sp>
      <p:sp>
        <p:nvSpPr>
          <p:cNvPr id="41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9" name="PlaceHolder 1"/>
          <p:cNvSpPr>
            <a:spLocks noGrp="1"/>
          </p:cNvSpPr>
          <p:nvPr>
            <p:ph type="sldImg"/>
          </p:nvPr>
        </p:nvSpPr>
        <p:spPr>
          <a:xfrm>
            <a:off x="685800" y="1143000"/>
            <a:ext cx="5486040" cy="3085920"/>
          </a:xfrm>
          <a:prstGeom prst="rect">
            <a:avLst/>
          </a:prstGeom>
          <a:ln w="0">
            <a:noFill/>
          </a:ln>
        </p:spPr>
      </p:sp>
      <p:sp>
        <p:nvSpPr>
          <p:cNvPr id="420"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1"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2" name="PlaceHolder 1"/>
          <p:cNvSpPr>
            <a:spLocks noGrp="1"/>
          </p:cNvSpPr>
          <p:nvPr>
            <p:ph type="sldImg"/>
          </p:nvPr>
        </p:nvSpPr>
        <p:spPr>
          <a:xfrm>
            <a:off x="685800" y="1143000"/>
            <a:ext cx="5486040" cy="3085920"/>
          </a:xfrm>
          <a:prstGeom prst="rect">
            <a:avLst/>
          </a:prstGeom>
          <a:ln w="0">
            <a:noFill/>
          </a:ln>
        </p:spPr>
      </p:sp>
      <p:sp>
        <p:nvSpPr>
          <p:cNvPr id="423"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4"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5" name="PlaceHolder 1"/>
          <p:cNvSpPr>
            <a:spLocks noGrp="1"/>
          </p:cNvSpPr>
          <p:nvPr>
            <p:ph type="sldImg"/>
          </p:nvPr>
        </p:nvSpPr>
        <p:spPr>
          <a:xfrm>
            <a:off x="685800" y="1143000"/>
            <a:ext cx="5486040" cy="3085920"/>
          </a:xfrm>
          <a:prstGeom prst="rect">
            <a:avLst/>
          </a:prstGeom>
          <a:ln w="0">
            <a:noFill/>
          </a:ln>
        </p:spPr>
      </p:sp>
      <p:sp>
        <p:nvSpPr>
          <p:cNvPr id="426" name="PlaceHolder 2"/>
          <p:cNvSpPr>
            <a:spLocks noGrp="1"/>
          </p:cNvSpPr>
          <p:nvPr>
            <p:ph type="body" idx="46"/>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7" name="PlaceHolder 3"/>
          <p:cNvSpPr>
            <a:spLocks noGrp="1"/>
          </p:cNvSpPr>
          <p:nvPr>
            <p:ph type="sldNum" idx="45"/>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83BE056-2E88-4277-ADF2-0A50E085C2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C741BF-AE41-47B5-879B-E5A6F0524A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FCF31CE-C73B-4C98-AE72-7D5E0BBF45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1A18FF-4080-473F-8F2F-0085C1D818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43907AE-C3D3-42F6-B2D4-67608E1FAC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16384C-F0C7-4098-86D4-1A208E67344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60E75E-9FA4-48DD-8E10-0D4FBCE1A79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9C4179-0DF7-4395-BCCD-82932D6E75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227FC7-22EA-4E79-B23A-6BD90DA889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CDB4FE-B551-4A9A-8632-96699C048E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9E9B92-8D04-4EDC-B329-F5826D228E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17DCCE99-71CF-4A54-BDF7-5889A377B4C6}"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BA18ACA-14D5-4690-B007-ACE576B53D5C}"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4.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 Id="rId3" Type="http://schemas.openxmlformats.org/officeDocument/2006/relationships/image" Target="../media/image2.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5000203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智能物联网系统</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智能物联网系统简介</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智能传感技术在智能物联网系统中的应用</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智能网关在智能物联网系统中的作用</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智能云平台在智能物联网系统中的应用</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智能物联网系统的安全性保障</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6</a:t>
            </a:r>
            <a:r>
              <a:rPr lang="zh-CN" sz="2400" b="0" strike="noStrike" spc="-1">
                <a:solidFill>
                  <a:schemeClr val="accent3"/>
                </a:solidFill>
                <a:latin typeface="微软雅黑"/>
                <a:ea typeface="微软雅黑"/>
              </a:rPr>
              <a:t>章  智能物联网系统的未来展望</a:t>
            </a:r>
            <a:endParaRPr lang="en-US" sz="2400" b="0" strike="noStrike" spc="-1">
              <a:solidFill>
                <a:srgbClr val="FFFFFF"/>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7</a:t>
            </a:r>
            <a:r>
              <a:rPr lang="zh-CN" sz="2400" b="0" strike="noStrike" spc="-1">
                <a:solidFill>
                  <a:schemeClr val="accent3"/>
                </a:solidFill>
                <a:latin typeface="微软雅黑"/>
                <a:ea typeface="微软雅黑"/>
              </a:rPr>
              <a:t>章  智能物联网系统</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1</a:t>
            </a:r>
            <a:r>
              <a:rPr lang="zh-CN" sz="3600" b="1" strike="noStrike" spc="299">
                <a:solidFill>
                  <a:schemeClr val="accent3"/>
                </a:solidFill>
                <a:latin typeface="Arial"/>
                <a:ea typeface="微软雅黑"/>
              </a:rPr>
              <a:t>章 智能物联网系统简介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理解智能物联网系统</a:t>
            </a:r>
            <a:endParaRPr lang="en-US" sz="3600" b="0" strike="noStrike" spc="-1">
              <a:solidFill>
                <a:schemeClr val="dk1"/>
              </a:solidFill>
              <a:latin typeface="Arial"/>
            </a:endParaRPr>
          </a:p>
        </p:txBody>
      </p:sp>
      <p:sp>
        <p:nvSpPr>
          <p:cNvPr id="81"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通过无线通信技术连接各种设备实现智能化控制</a:t>
            </a:r>
            <a:endParaRPr lang="en-US" sz="1600" b="0" strike="noStrike" spc="-1">
              <a:solidFill>
                <a:srgbClr val="FFFFFF"/>
              </a:solidFill>
              <a:latin typeface="Arial"/>
            </a:endParaRPr>
          </a:p>
        </p:txBody>
      </p:sp>
      <p:sp>
        <p:nvSpPr>
          <p:cNvPr id="82"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智能物联网系统定义</a:t>
            </a:r>
            <a:endParaRPr lang="en-US" sz="2000" b="0" strike="noStrike" spc="-1">
              <a:solidFill>
                <a:srgbClr val="FFFFFF"/>
              </a:solidFill>
              <a:latin typeface="Arial"/>
            </a:endParaRPr>
          </a:p>
        </p:txBody>
      </p:sp>
      <p:sp>
        <p:nvSpPr>
          <p:cNvPr id="83"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传感器、嵌入式系统、云计算等技术融合在一起</a:t>
            </a:r>
            <a:endParaRPr lang="en-US" sz="1600" b="0" strike="noStrike" spc="-1">
              <a:solidFill>
                <a:srgbClr val="FFFFFF"/>
              </a:solidFill>
              <a:latin typeface="Arial"/>
            </a:endParaRPr>
          </a:p>
        </p:txBody>
      </p:sp>
      <p:sp>
        <p:nvSpPr>
          <p:cNvPr id="84"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技术融合</a:t>
            </a:r>
            <a:endParaRPr lang="en-US" sz="2000" b="0" strike="noStrike" spc="-1">
              <a:solidFill>
                <a:srgbClr val="FFFFFF"/>
              </a:solidFill>
              <a:latin typeface="Arial"/>
            </a:endParaRPr>
          </a:p>
        </p:txBody>
      </p:sp>
      <p:sp>
        <p:nvSpPr>
          <p:cNvPr id="85"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86"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
        <p:nvSpPr>
          <p:cNvPr id="87"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88"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90"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自动化控制</a:t>
            </a:r>
            <a:endParaRPr lang="en-US" sz="1800" b="0" strike="noStrike" spc="-1">
              <a:solidFill>
                <a:srgbClr val="FFFFFF"/>
              </a:solidFill>
              <a:latin typeface="Arial"/>
            </a:endParaRPr>
          </a:p>
        </p:txBody>
      </p:sp>
      <p:sp>
        <p:nvSpPr>
          <p:cNvPr id="91"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根据预设条件自动执行控制操作</a:t>
            </a:r>
            <a:endParaRPr lang="en-US" sz="1400" b="0" strike="noStrike" spc="-1">
              <a:solidFill>
                <a:srgbClr val="FFFFFF"/>
              </a:solidFill>
              <a:latin typeface="Arial"/>
            </a:endParaRPr>
          </a:p>
        </p:txBody>
      </p:sp>
      <p:sp>
        <p:nvSpPr>
          <p:cNvPr id="9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93"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数据分析</a:t>
            </a:r>
            <a:endParaRPr lang="en-US" sz="1800" b="0" strike="noStrike" spc="-1">
              <a:solidFill>
                <a:srgbClr val="FFFFFF"/>
              </a:solidFill>
              <a:latin typeface="Arial"/>
            </a:endParaRPr>
          </a:p>
        </p:txBody>
      </p:sp>
      <p:sp>
        <p:nvSpPr>
          <p:cNvPr id="94"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对大量数据进行分析，提供决策支持</a:t>
            </a:r>
            <a:endParaRPr lang="en-US" sz="1400" b="0" strike="noStrike" spc="-1">
              <a:solidFill>
                <a:srgbClr val="FFFFFF"/>
              </a:solidFill>
              <a:latin typeface="Arial"/>
            </a:endParaRPr>
          </a:p>
        </p:txBody>
      </p:sp>
      <p:sp>
        <p:nvSpPr>
          <p:cNvPr id="9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96"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远程操作</a:t>
            </a:r>
            <a:endParaRPr lang="en-US" sz="1800" b="0" strike="noStrike" spc="-1">
              <a:solidFill>
                <a:srgbClr val="FFFFFF"/>
              </a:solidFill>
              <a:latin typeface="Arial"/>
            </a:endParaRPr>
          </a:p>
        </p:txBody>
      </p:sp>
      <p:sp>
        <p:nvSpPr>
          <p:cNvPr id="97"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通过互联网远程监控和控制设备</a:t>
            </a:r>
            <a:endParaRPr lang="en-US" sz="1400" b="0" strike="noStrike" spc="-1">
              <a:solidFill>
                <a:srgbClr val="FFFFFF"/>
              </a:solidFill>
              <a:latin typeface="Arial"/>
            </a:endParaRPr>
          </a:p>
        </p:txBody>
      </p:sp>
      <p:sp>
        <p:nvSpPr>
          <p:cNvPr id="98"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智能物联网系统的特点</a:t>
            </a:r>
            <a:endParaRPr lang="en-US" sz="3600" b="0" strike="noStrike" spc="-1">
              <a:solidFill>
                <a:schemeClr val="dk1"/>
              </a:solidFill>
              <a:latin typeface="Arial"/>
            </a:endParaRPr>
          </a:p>
        </p:txBody>
      </p:sp>
      <p:sp>
        <p:nvSpPr>
          <p:cNvPr id="9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0"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实时监控</a:t>
            </a:r>
            <a:endParaRPr lang="en-US" sz="1800" b="0" strike="noStrike" spc="-1">
              <a:solidFill>
                <a:srgbClr val="FFFFFF"/>
              </a:solidFill>
              <a:latin typeface="Arial"/>
            </a:endParaRPr>
          </a:p>
        </p:txBody>
      </p:sp>
      <p:sp>
        <p:nvSpPr>
          <p:cNvPr id="101"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实时获取设备运行状态和数据</a:t>
            </a:r>
            <a:endParaRPr lang="en-US" sz="14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3"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智能物联网系统的应用领域</a:t>
            </a:r>
            <a:endParaRPr lang="en-US" sz="2800" b="0" strike="noStrike" spc="-1">
              <a:solidFill>
                <a:srgbClr val="FFFFFF"/>
              </a:solidFill>
              <a:latin typeface="Arial"/>
            </a:endParaRPr>
          </a:p>
        </p:txBody>
      </p:sp>
      <p:sp>
        <p:nvSpPr>
          <p:cNvPr id="104"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智能物联网系统广泛应用于工业自动化、智能家居和智能交通等领域，为生活和工作带来便利和智能化的体验。</a:t>
            </a:r>
            <a:endParaRPr lang="en-US" sz="1800" b="0" strike="noStrike" spc="-1">
              <a:solidFill>
                <a:srgbClr val="FFFFFF"/>
              </a:solidFill>
              <a:latin typeface="Arial"/>
            </a:endParaRPr>
          </a:p>
        </p:txBody>
      </p:sp>
      <p:sp>
        <p:nvSpPr>
          <p:cNvPr id="10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智能物联网系统的发展趋势</a:t>
            </a:r>
            <a:endParaRPr lang="en-US" sz="3600" b="0" strike="noStrike" spc="-1">
              <a:solidFill>
                <a:schemeClr val="dk1"/>
              </a:solidFill>
              <a:latin typeface="Arial"/>
            </a:endParaRPr>
          </a:p>
        </p:txBody>
      </p:sp>
      <p:sp>
        <p:nvSpPr>
          <p:cNvPr id="107"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系统更加智能化、自适应</a:t>
            </a:r>
            <a:endParaRPr lang="en-US" sz="1600" b="0" strike="noStrike" spc="-1">
              <a:solidFill>
                <a:srgbClr val="FFFFFF"/>
              </a:solidFill>
              <a:latin typeface="Arial"/>
            </a:endParaRPr>
          </a:p>
        </p:txBody>
      </p:sp>
      <p:sp>
        <p:nvSpPr>
          <p:cNvPr id="108"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人工智能技术应用</a:t>
            </a:r>
            <a:endParaRPr lang="en-US" sz="2000" b="0" strike="noStrike" spc="-1">
              <a:solidFill>
                <a:srgbClr val="FFFFFF"/>
              </a:solidFill>
              <a:latin typeface="Arial"/>
            </a:endParaRPr>
          </a:p>
        </p:txBody>
      </p:sp>
      <p:sp>
        <p:nvSpPr>
          <p:cNvPr id="109"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推动计算和数据处理能力向设备端推进</a:t>
            </a:r>
            <a:endParaRPr lang="en-US" sz="1600" b="0" strike="noStrike" spc="-1">
              <a:solidFill>
                <a:srgbClr val="FFFFFF"/>
              </a:solidFill>
              <a:latin typeface="Arial"/>
            </a:endParaRPr>
          </a:p>
        </p:txBody>
      </p:sp>
      <p:sp>
        <p:nvSpPr>
          <p:cNvPr id="110"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边缘计算兴起</a:t>
            </a:r>
            <a:endParaRPr lang="en-US" sz="2000" b="0" strike="noStrike" spc="-1">
              <a:solidFill>
                <a:srgbClr val="FFFFFF"/>
              </a:solidFill>
              <a:latin typeface="Arial"/>
            </a:endParaRPr>
          </a:p>
        </p:txBody>
      </p:sp>
      <p:sp>
        <p:nvSpPr>
          <p:cNvPr id="111"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加强数据隐私和系统安全保护</a:t>
            </a:r>
            <a:endParaRPr lang="en-US" sz="1600" b="0" strike="noStrike" spc="-1">
              <a:solidFill>
                <a:srgbClr val="FFFFFF"/>
              </a:solidFill>
              <a:latin typeface="Arial"/>
            </a:endParaRPr>
          </a:p>
        </p:txBody>
      </p:sp>
      <p:sp>
        <p:nvSpPr>
          <p:cNvPr id="112"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安全性问题重视</a:t>
            </a:r>
            <a:endParaRPr lang="en-US" sz="2000" b="0" strike="noStrike" spc="-1">
              <a:solidFill>
                <a:srgbClr val="FFFFFF"/>
              </a:solidFill>
              <a:latin typeface="Arial"/>
            </a:endParaRPr>
          </a:p>
        </p:txBody>
      </p:sp>
      <p:sp>
        <p:nvSpPr>
          <p:cNvPr id="113"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14"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智能物联网系统的应用领域</a:t>
            </a:r>
            <a:endParaRPr lang="en-US" sz="3600" b="0" strike="noStrike" spc="-1">
              <a:solidFill>
                <a:schemeClr val="dk1"/>
              </a:solidFill>
              <a:latin typeface="Arial"/>
            </a:endParaRPr>
          </a:p>
        </p:txBody>
      </p:sp>
      <p:sp>
        <p:nvSpPr>
          <p:cNvPr id="116"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生产线监控、设备远程维护</a:t>
            </a:r>
            <a:endParaRPr lang="en-US" sz="1600" b="0" strike="noStrike" spc="-1">
              <a:solidFill>
                <a:srgbClr val="FFFFFF"/>
              </a:solidFill>
              <a:latin typeface="Arial"/>
            </a:endParaRPr>
          </a:p>
        </p:txBody>
      </p:sp>
      <p:sp>
        <p:nvSpPr>
          <p:cNvPr id="117"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工业自动化</a:t>
            </a:r>
            <a:endParaRPr lang="en-US" sz="2000" b="0" strike="noStrike" spc="-1">
              <a:solidFill>
                <a:srgbClr val="FFFFFF"/>
              </a:solidFill>
              <a:latin typeface="Arial"/>
            </a:endParaRPr>
          </a:p>
        </p:txBody>
      </p:sp>
      <p:sp>
        <p:nvSpPr>
          <p:cNvPr id="118"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智能灯光、智能家电控制</a:t>
            </a:r>
            <a:endParaRPr lang="en-US" sz="1600" b="0" strike="noStrike" spc="-1">
              <a:solidFill>
                <a:srgbClr val="FFFFFF"/>
              </a:solidFill>
              <a:latin typeface="Arial"/>
            </a:endParaRPr>
          </a:p>
        </p:txBody>
      </p:sp>
      <p:sp>
        <p:nvSpPr>
          <p:cNvPr id="119"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智能家居</a:t>
            </a:r>
            <a:endParaRPr lang="en-US" sz="2000" b="0" strike="noStrike" spc="-1">
              <a:solidFill>
                <a:srgbClr val="FFFFFF"/>
              </a:solidFill>
              <a:latin typeface="Arial"/>
            </a:endParaRPr>
          </a:p>
        </p:txBody>
      </p:sp>
      <p:sp>
        <p:nvSpPr>
          <p:cNvPr id="120"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智能车辆、智能交通信号控制</a:t>
            </a:r>
            <a:endParaRPr lang="en-US" sz="1600" b="0" strike="noStrike" spc="-1">
              <a:solidFill>
                <a:srgbClr val="FFFFFF"/>
              </a:solidFill>
              <a:latin typeface="Arial"/>
            </a:endParaRPr>
          </a:p>
        </p:txBody>
      </p:sp>
      <p:sp>
        <p:nvSpPr>
          <p:cNvPr id="121"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智能交通</a:t>
            </a:r>
            <a:endParaRPr lang="en-US" sz="2000" b="0" strike="noStrike" spc="-1">
              <a:solidFill>
                <a:srgbClr val="FFFFFF"/>
              </a:solidFill>
              <a:latin typeface="Arial"/>
            </a:endParaRPr>
          </a:p>
        </p:txBody>
      </p:sp>
      <p:sp>
        <p:nvSpPr>
          <p:cNvPr id="122"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23"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4"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96666"/>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智能物联网系统的特点</a:t>
            </a:r>
            <a:endParaRPr lang="en-US" sz="3600" b="0" strike="noStrike" spc="-1">
              <a:solidFill>
                <a:schemeClr val="dk1"/>
              </a:solidFill>
              <a:latin typeface="Arial"/>
            </a:endParaRPr>
          </a:p>
        </p:txBody>
      </p:sp>
      <p:sp>
        <p:nvSpPr>
          <p:cNvPr id="125"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智能物联网系统具有实时监控、自动化控制、数据分析和远程操作等特点，为各行业带来了更高效、智能的解决方案。</a:t>
            </a:r>
            <a:endParaRPr lang="en-US" sz="20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智能物联网系统的发展趋势</a:t>
            </a:r>
            <a:endParaRPr lang="en-US" sz="3600" b="0" strike="noStrike" spc="-1">
              <a:solidFill>
                <a:schemeClr val="dk1"/>
              </a:solidFill>
              <a:latin typeface="Arial"/>
            </a:endParaRPr>
          </a:p>
        </p:txBody>
      </p:sp>
      <p:sp>
        <p:nvSpPr>
          <p:cNvPr id="12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系统更加智能化、自适应</a:t>
            </a:r>
            <a:endParaRPr lang="en-US" sz="1600" b="0" strike="noStrike" spc="-1">
              <a:solidFill>
                <a:srgbClr val="FFFFFF"/>
              </a:solidFill>
              <a:latin typeface="Arial"/>
            </a:endParaRPr>
          </a:p>
        </p:txBody>
      </p:sp>
      <p:sp>
        <p:nvSpPr>
          <p:cNvPr id="12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人工智能技术的应用</a:t>
            </a:r>
            <a:endParaRPr lang="en-US" sz="2000" b="0" strike="noStrike" spc="-1">
              <a:solidFill>
                <a:srgbClr val="FFFFFF"/>
              </a:solidFill>
              <a:latin typeface="Arial"/>
            </a:endParaRPr>
          </a:p>
        </p:txBody>
      </p:sp>
      <p:sp>
        <p:nvSpPr>
          <p:cNvPr id="12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3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3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3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
        <p:nvSpPr>
          <p:cNvPr id="13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3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推动计算和数据处理能力向设备端推进</a:t>
            </a:r>
            <a:endParaRPr lang="en-US" sz="1600" b="0" strike="noStrike" spc="-1">
              <a:solidFill>
                <a:srgbClr val="FFFFFF"/>
              </a:solidFill>
              <a:latin typeface="Arial"/>
            </a:endParaRPr>
          </a:p>
        </p:txBody>
      </p:sp>
      <p:sp>
        <p:nvSpPr>
          <p:cNvPr id="13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边缘计算的兴起</a:t>
            </a:r>
            <a:endParaRPr lang="en-US" sz="20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37"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2</a:t>
            </a:r>
            <a:r>
              <a:rPr lang="zh-CN" sz="3600" b="1" strike="noStrike" spc="299">
                <a:solidFill>
                  <a:schemeClr val="accent3"/>
                </a:solidFill>
                <a:latin typeface="Arial"/>
                <a:ea typeface="微软雅黑"/>
              </a:rPr>
              <a:t>章 智能传感技术在智能物联网系统中的应用</a:t>
            </a:r>
            <a:endParaRPr lang="en-US" sz="3600" b="0" strike="noStrike" spc="-1">
              <a:solidFill>
                <a:schemeClr val="dk1"/>
              </a:solidFill>
              <a:latin typeface="Arial"/>
            </a:endParaRPr>
          </a:p>
        </p:txBody>
      </p:sp>
      <p:sp>
        <p:nvSpPr>
          <p:cNvPr id="13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9"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智能传感技术概述</a:t>
            </a:r>
            <a:endParaRPr lang="en-US" sz="3600" b="0" strike="noStrike" spc="-1">
              <a:solidFill>
                <a:schemeClr val="dk1"/>
              </a:solidFill>
              <a:latin typeface="Arial"/>
            </a:endParaRPr>
          </a:p>
        </p:txBody>
      </p:sp>
      <p:sp>
        <p:nvSpPr>
          <p:cNvPr id="140"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智能传感技术是智能物联网系统中的重要组成部分，用于感知环境信息并将其转化为数据。它涵盖了温度传感器、湿度传感器、光照传感器等不同类型的传感器，为物联网系统提供了基础数据支持。</a:t>
            </a:r>
            <a:endParaRPr lang="en-US" sz="20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智能传感技术的发展趋势</a:t>
            </a:r>
            <a:endParaRPr lang="en-US" sz="3600" b="0" strike="noStrike" spc="-1">
              <a:solidFill>
                <a:schemeClr val="dk1"/>
              </a:solidFill>
              <a:latin typeface="Arial"/>
            </a:endParaRPr>
          </a:p>
        </p:txBody>
      </p:sp>
      <p:sp>
        <p:nvSpPr>
          <p:cNvPr id="142"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使用无线技术实现传感器节点之间的通信</a:t>
            </a:r>
            <a:endParaRPr lang="en-US" sz="1600" b="0" strike="noStrike" spc="-1">
              <a:solidFill>
                <a:srgbClr val="FFFFFF"/>
              </a:solidFill>
              <a:latin typeface="Arial"/>
            </a:endParaRPr>
          </a:p>
        </p:txBody>
      </p:sp>
      <p:sp>
        <p:nvSpPr>
          <p:cNvPr id="143"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无线传感网络的兴起</a:t>
            </a:r>
            <a:endParaRPr lang="en-US" sz="2000" b="0" strike="noStrike" spc="-1">
              <a:solidFill>
                <a:srgbClr val="FFFFFF"/>
              </a:solidFill>
              <a:latin typeface="Arial"/>
            </a:endParaRPr>
          </a:p>
        </p:txBody>
      </p:sp>
      <p:sp>
        <p:nvSpPr>
          <p:cNvPr id="144"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提高传感器的测量精度和反应速度</a:t>
            </a:r>
            <a:endParaRPr lang="en-US" sz="1600" b="0" strike="noStrike" spc="-1">
              <a:solidFill>
                <a:srgbClr val="FFFFFF"/>
              </a:solidFill>
              <a:latin typeface="Arial"/>
            </a:endParaRPr>
          </a:p>
        </p:txBody>
      </p:sp>
      <p:sp>
        <p:nvSpPr>
          <p:cNvPr id="145"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高精度传感技术的应用</a:t>
            </a:r>
            <a:endParaRPr lang="en-US" sz="2000" b="0" strike="noStrike" spc="-1">
              <a:solidFill>
                <a:srgbClr val="FFFFFF"/>
              </a:solidFill>
              <a:latin typeface="Arial"/>
            </a:endParaRPr>
          </a:p>
        </p:txBody>
      </p:sp>
      <p:sp>
        <p:nvSpPr>
          <p:cNvPr id="146"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实现小型化、高可靠性的传感器设计</a:t>
            </a:r>
            <a:endParaRPr lang="en-US" sz="1600" b="0" strike="noStrike" spc="-1">
              <a:solidFill>
                <a:srgbClr val="FFFFFF"/>
              </a:solidFill>
              <a:latin typeface="Arial"/>
            </a:endParaRPr>
          </a:p>
        </p:txBody>
      </p:sp>
      <p:sp>
        <p:nvSpPr>
          <p:cNvPr id="147"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芯片封装技术的改进</a:t>
            </a:r>
            <a:endParaRPr lang="en-US" sz="2000" b="0" strike="noStrike" spc="-1">
              <a:solidFill>
                <a:srgbClr val="FFFFFF"/>
              </a:solidFill>
              <a:latin typeface="Arial"/>
            </a:endParaRPr>
          </a:p>
        </p:txBody>
      </p:sp>
      <p:sp>
        <p:nvSpPr>
          <p:cNvPr id="148"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49"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智能传感技术在智能物联网系统中的应用案例</a:t>
            </a:r>
            <a:endParaRPr lang="en-US" sz="3600" b="0" strike="noStrike" spc="-1">
              <a:solidFill>
                <a:schemeClr val="dk1"/>
              </a:solidFill>
              <a:latin typeface="Arial"/>
            </a:endParaRPr>
          </a:p>
        </p:txBody>
      </p:sp>
      <p:sp>
        <p:nvSpPr>
          <p:cNvPr id="15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通过土壤湿度传感器、气象传感器等实现精准农业管理</a:t>
            </a:r>
            <a:endParaRPr lang="en-US" sz="1600" b="0" strike="noStrike" spc="-1">
              <a:solidFill>
                <a:srgbClr val="FFFFFF"/>
              </a:solidFill>
              <a:latin typeface="Arial"/>
            </a:endParaRPr>
          </a:p>
        </p:txBody>
      </p:sp>
      <p:sp>
        <p:nvSpPr>
          <p:cNvPr id="15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智能农业</a:t>
            </a:r>
            <a:endParaRPr lang="en-US" sz="2000" b="0" strike="noStrike" spc="-1">
              <a:solidFill>
                <a:srgbClr val="FFFFFF"/>
              </a:solidFill>
              <a:latin typeface="Arial"/>
            </a:endParaRPr>
          </a:p>
        </p:txBody>
      </p:sp>
      <p:sp>
        <p:nvSpPr>
          <p:cNvPr id="15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5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5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5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
        <p:nvSpPr>
          <p:cNvPr id="15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5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通过穿戴式智能传感器监测身体健康状况</a:t>
            </a:r>
            <a:endParaRPr lang="en-US" sz="1600" b="0" strike="noStrike" spc="-1">
              <a:solidFill>
                <a:srgbClr val="FFFFFF"/>
              </a:solidFill>
              <a:latin typeface="Arial"/>
            </a:endParaRPr>
          </a:p>
        </p:txBody>
      </p:sp>
      <p:sp>
        <p:nvSpPr>
          <p:cNvPr id="15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智能健康</a:t>
            </a:r>
            <a:endParaRPr lang="en-US" sz="20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0"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65555"/>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智能传感技术的挑战和未来发展方向</a:t>
            </a:r>
            <a:endParaRPr lang="en-US" sz="3600" b="0" strike="noStrike" spc="-1">
              <a:solidFill>
                <a:schemeClr val="dk1"/>
              </a:solidFill>
              <a:latin typeface="Arial"/>
            </a:endParaRPr>
          </a:p>
        </p:txBody>
      </p:sp>
      <p:sp>
        <p:nvSpPr>
          <p:cNvPr id="161"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智能传感技术在应用过程中面临一些挑战，例如能耗优化和多模态集成。针对这些挑战，未来发展方向包括提高传感器节点的能源利用效率，延长使用寿命，同时实现不同类型传感器的多模态集成，以实现更全面的数据采集。</a:t>
            </a:r>
            <a:endParaRPr lang="en-US" sz="20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63"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高精度传感技术的应用</a:t>
            </a:r>
            <a:endParaRPr lang="en-US" sz="1800" b="0" strike="noStrike" spc="-1">
              <a:solidFill>
                <a:srgbClr val="FFFFFF"/>
              </a:solidFill>
              <a:latin typeface="Arial"/>
            </a:endParaRPr>
          </a:p>
        </p:txBody>
      </p:sp>
      <p:sp>
        <p:nvSpPr>
          <p:cNvPr id="164"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提高数据采集准确性</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实时反馈数据</a:t>
            </a:r>
            <a:endParaRPr lang="en-US" sz="1400" b="0" strike="noStrike" spc="-1">
              <a:solidFill>
                <a:srgbClr val="FFFFFF"/>
              </a:solidFill>
              <a:latin typeface="Arial"/>
            </a:endParaRPr>
          </a:p>
        </p:txBody>
      </p:sp>
      <p:sp>
        <p:nvSpPr>
          <p:cNvPr id="16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66"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芯片封装技术的改进</a:t>
            </a:r>
            <a:endParaRPr lang="en-US" sz="1800" b="0" strike="noStrike" spc="-1">
              <a:solidFill>
                <a:srgbClr val="FFFFFF"/>
              </a:solidFill>
              <a:latin typeface="Arial"/>
            </a:endParaRPr>
          </a:p>
        </p:txBody>
      </p:sp>
      <p:sp>
        <p:nvSpPr>
          <p:cNvPr id="167"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增加集成度</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提升抗干扰能力</a:t>
            </a:r>
            <a:endParaRPr lang="en-US" sz="1400" b="0" strike="noStrike" spc="-1">
              <a:solidFill>
                <a:srgbClr val="FFFFFF"/>
              </a:solidFill>
              <a:latin typeface="Arial"/>
            </a:endParaRPr>
          </a:p>
        </p:txBody>
      </p:sp>
      <p:sp>
        <p:nvSpPr>
          <p:cNvPr id="16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69"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能耗优化</a:t>
            </a:r>
            <a:endParaRPr lang="en-US" sz="1800" b="0" strike="noStrike" spc="-1">
              <a:solidFill>
                <a:srgbClr val="FFFFFF"/>
              </a:solidFill>
              <a:latin typeface="Arial"/>
            </a:endParaRPr>
          </a:p>
        </p:txBody>
      </p:sp>
      <p:sp>
        <p:nvSpPr>
          <p:cNvPr id="170"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开发低功耗传感器技术</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优化能源管理系统</a:t>
            </a:r>
            <a:endParaRPr lang="en-US" sz="1400" b="0" strike="noStrike" spc="-1">
              <a:solidFill>
                <a:srgbClr val="FFFFFF"/>
              </a:solidFill>
              <a:latin typeface="Arial"/>
            </a:endParaRPr>
          </a:p>
        </p:txBody>
      </p:sp>
      <p:sp>
        <p:nvSpPr>
          <p:cNvPr id="171"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智能传感技术的发展趋势</a:t>
            </a:r>
            <a:endParaRPr lang="en-US" sz="3600" b="0" strike="noStrike" spc="-1">
              <a:solidFill>
                <a:schemeClr val="dk1"/>
              </a:solidFill>
              <a:latin typeface="Arial"/>
            </a:endParaRPr>
          </a:p>
        </p:txBody>
      </p:sp>
      <p:sp>
        <p:nvSpPr>
          <p:cNvPr id="17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73"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无线传感网络的兴起</a:t>
            </a:r>
            <a:endParaRPr lang="en-US" sz="1800" b="0" strike="noStrike" spc="-1">
              <a:solidFill>
                <a:srgbClr val="FFFFFF"/>
              </a:solidFill>
              <a:latin typeface="Arial"/>
            </a:endParaRPr>
          </a:p>
        </p:txBody>
      </p:sp>
      <p:sp>
        <p:nvSpPr>
          <p:cNvPr id="174"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提升传感器通信效率</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增强网络覆盖范围</a:t>
            </a:r>
            <a:endParaRPr lang="en-US" sz="14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76"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智能传感技术的应用案例</a:t>
            </a:r>
            <a:endParaRPr lang="en-US" sz="2800" b="0" strike="noStrike" spc="-1">
              <a:solidFill>
                <a:srgbClr val="FFFFFF"/>
              </a:solidFill>
              <a:latin typeface="Arial"/>
            </a:endParaRPr>
          </a:p>
        </p:txBody>
      </p:sp>
      <p:sp>
        <p:nvSpPr>
          <p:cNvPr id="17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智能传感技术在智能健康领域的应用越来越广泛。穿戴式智能传感器可以实时监测用户的体征数据，帮助用户掌握自身健康情况，预防疾病发生。通过与手机或云端连接，用户可以随时查看自己的健康数据，及时调整生活方式，保持健康。</a:t>
            </a:r>
            <a:endParaRPr lang="en-US" sz="1800" b="0" strike="noStrike" spc="-1">
              <a:solidFill>
                <a:srgbClr val="FFFFFF"/>
              </a:solidFill>
              <a:latin typeface="Arial"/>
            </a:endParaRPr>
          </a:p>
        </p:txBody>
      </p:sp>
      <p:sp>
        <p:nvSpPr>
          <p:cNvPr id="17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8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3</a:t>
            </a:r>
            <a:r>
              <a:rPr lang="zh-CN" sz="3600" b="1" strike="noStrike" spc="299">
                <a:solidFill>
                  <a:schemeClr val="accent3"/>
                </a:solidFill>
                <a:latin typeface="Arial"/>
                <a:ea typeface="微软雅黑"/>
              </a:rPr>
              <a:t>章 智能网关在智能物联网系统中的作用</a:t>
            </a:r>
            <a:endParaRPr lang="en-US" sz="3600" b="0" strike="noStrike" spc="-1">
              <a:solidFill>
                <a:schemeClr val="dk1"/>
              </a:solidFill>
              <a:latin typeface="Arial"/>
            </a:endParaRPr>
          </a:p>
        </p:txBody>
      </p:sp>
      <p:sp>
        <p:nvSpPr>
          <p:cNvPr id="18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83"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智能网关的概念</a:t>
            </a:r>
            <a:endParaRPr lang="en-US" sz="2800" b="0" strike="noStrike" spc="-1">
              <a:solidFill>
                <a:srgbClr val="FFFFFF"/>
              </a:solidFill>
              <a:latin typeface="Arial"/>
            </a:endParaRPr>
          </a:p>
        </p:txBody>
      </p:sp>
      <p:sp>
        <p:nvSpPr>
          <p:cNvPr id="184"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智能网关是连接物联网设备和互联网的桥梁，实现设备之间的通信和数据交换。它具有数据处理、转发、存储等功能。</a:t>
            </a:r>
            <a:endParaRPr lang="en-US" sz="1800" b="0" strike="noStrike" spc="-1">
              <a:solidFill>
                <a:srgbClr val="FFFFFF"/>
              </a:solidFill>
              <a:latin typeface="Arial"/>
            </a:endParaRPr>
          </a:p>
        </p:txBody>
      </p:sp>
      <p:sp>
        <p:nvSpPr>
          <p:cNvPr id="18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智能网关的特点</a:t>
            </a:r>
            <a:endParaRPr lang="en-US" sz="3600" b="0" strike="noStrike" spc="-1">
              <a:solidFill>
                <a:schemeClr val="dk1"/>
              </a:solidFill>
              <a:latin typeface="Arial"/>
            </a:endParaRPr>
          </a:p>
        </p:txBody>
      </p:sp>
      <p:sp>
        <p:nvSpPr>
          <p:cNvPr id="187"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实现设备间的互联互通</a:t>
            </a:r>
            <a:endParaRPr lang="en-US" sz="1600" b="0" strike="noStrike" spc="-1">
              <a:solidFill>
                <a:srgbClr val="FFFFFF"/>
              </a:solidFill>
              <a:latin typeface="Arial"/>
            </a:endParaRPr>
          </a:p>
        </p:txBody>
      </p:sp>
      <p:sp>
        <p:nvSpPr>
          <p:cNvPr id="188"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多协议支持</a:t>
            </a:r>
            <a:endParaRPr lang="en-US" sz="2000" b="0" strike="noStrike" spc="-1">
              <a:solidFill>
                <a:srgbClr val="FFFFFF"/>
              </a:solidFill>
              <a:latin typeface="Arial"/>
            </a:endParaRPr>
          </a:p>
        </p:txBody>
      </p:sp>
      <p:sp>
        <p:nvSpPr>
          <p:cNvPr id="189"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加密传输、身份认证等保护措施</a:t>
            </a:r>
            <a:endParaRPr lang="en-US" sz="1600" b="0" strike="noStrike" spc="-1">
              <a:solidFill>
                <a:srgbClr val="FFFFFF"/>
              </a:solidFill>
              <a:latin typeface="Arial"/>
            </a:endParaRPr>
          </a:p>
        </p:txBody>
      </p:sp>
      <p:sp>
        <p:nvSpPr>
          <p:cNvPr id="190"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安全防护</a:t>
            </a:r>
            <a:endParaRPr lang="en-US" sz="2000" b="0" strike="noStrike" spc="-1">
              <a:solidFill>
                <a:srgbClr val="FFFFFF"/>
              </a:solidFill>
              <a:latin typeface="Arial"/>
            </a:endParaRPr>
          </a:p>
        </p:txBody>
      </p:sp>
      <p:sp>
        <p:nvSpPr>
          <p:cNvPr id="191"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远程配置、升级、维护等管理功能</a:t>
            </a:r>
            <a:endParaRPr lang="en-US" sz="1600" b="0" strike="noStrike" spc="-1">
              <a:solidFill>
                <a:srgbClr val="FFFFFF"/>
              </a:solidFill>
              <a:latin typeface="Arial"/>
            </a:endParaRPr>
          </a:p>
        </p:txBody>
      </p:sp>
      <p:sp>
        <p:nvSpPr>
          <p:cNvPr id="192"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远程管理</a:t>
            </a:r>
            <a:endParaRPr lang="en-US" sz="2000" b="0" strike="noStrike" spc="-1">
              <a:solidFill>
                <a:srgbClr val="FFFFFF"/>
              </a:solidFill>
              <a:latin typeface="Arial"/>
            </a:endParaRPr>
          </a:p>
        </p:txBody>
      </p:sp>
      <p:sp>
        <p:nvSpPr>
          <p:cNvPr id="193"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94"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智能网关的应用场景</a:t>
            </a:r>
            <a:endParaRPr lang="en-US" sz="3600" b="0" strike="noStrike" spc="-1">
              <a:solidFill>
                <a:schemeClr val="dk1"/>
              </a:solidFill>
              <a:latin typeface="Arial"/>
            </a:endParaRPr>
          </a:p>
        </p:txBody>
      </p:sp>
      <p:sp>
        <p:nvSpPr>
          <p:cNvPr id="196"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连接智能家电、智能安防设备，实现远程控制</a:t>
            </a:r>
            <a:endParaRPr lang="en-US" sz="1600" b="0" strike="noStrike" spc="-1">
              <a:solidFill>
                <a:srgbClr val="FFFFFF"/>
              </a:solidFill>
              <a:latin typeface="Arial"/>
            </a:endParaRPr>
          </a:p>
        </p:txBody>
      </p:sp>
      <p:sp>
        <p:nvSpPr>
          <p:cNvPr id="197"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家庭智能控制系统</a:t>
            </a:r>
            <a:endParaRPr lang="en-US" sz="2000" b="0" strike="noStrike" spc="-1">
              <a:solidFill>
                <a:srgbClr val="FFFFFF"/>
              </a:solidFill>
              <a:latin typeface="Arial"/>
            </a:endParaRPr>
          </a:p>
        </p:txBody>
      </p:sp>
      <p:sp>
        <p:nvSpPr>
          <p:cNvPr id="198"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连接工业设备，实现远程监控和数据采集</a:t>
            </a:r>
            <a:endParaRPr lang="en-US" sz="1600" b="0" strike="noStrike" spc="-1">
              <a:solidFill>
                <a:srgbClr val="FFFFFF"/>
              </a:solidFill>
              <a:latin typeface="Arial"/>
            </a:endParaRPr>
          </a:p>
        </p:txBody>
      </p:sp>
      <p:sp>
        <p:nvSpPr>
          <p:cNvPr id="199"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工业物联网系统</a:t>
            </a:r>
            <a:endParaRPr lang="en-US" sz="2000" b="0" strike="noStrike" spc="-1">
              <a:solidFill>
                <a:srgbClr val="FFFFFF"/>
              </a:solidFill>
              <a:latin typeface="Arial"/>
            </a:endParaRPr>
          </a:p>
        </p:txBody>
      </p:sp>
      <p:sp>
        <p:nvSpPr>
          <p:cNvPr id="200"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201"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
        <p:nvSpPr>
          <p:cNvPr id="202"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203"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4"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智能网关的发展方向</a:t>
            </a:r>
            <a:endParaRPr lang="en-US" sz="3600" b="0" strike="noStrike" spc="-1">
              <a:solidFill>
                <a:schemeClr val="dk1"/>
              </a:solidFill>
              <a:latin typeface="Arial"/>
            </a:endParaRPr>
          </a:p>
        </p:txBody>
      </p:sp>
      <p:sp>
        <p:nvSpPr>
          <p:cNvPr id="205"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accent3"/>
                </a:solidFill>
                <a:latin typeface="Arial"/>
                <a:ea typeface="微软雅黑"/>
              </a:rPr>
              <a:t> </a:t>
            </a:r>
            <a:endParaRPr lang="en-US" sz="1600" b="0" strike="noStrike" spc="-1">
              <a:solidFill>
                <a:srgbClr val="FFFFFF"/>
              </a:solidFill>
              <a:latin typeface="Arial"/>
            </a:endParaRPr>
          </a:p>
        </p:txBody>
      </p:sp>
      <p:sp>
        <p:nvSpPr>
          <p:cNvPr id="206"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边缘计算与智能网关的结合</a:t>
            </a:r>
            <a:endParaRPr lang="en-US" sz="2000" b="0" strike="noStrike" spc="-1">
              <a:solidFill>
                <a:srgbClr val="FFFFFF"/>
              </a:solidFill>
              <a:latin typeface="Arial"/>
            </a:endParaRPr>
          </a:p>
        </p:txBody>
      </p:sp>
      <p:sp>
        <p:nvSpPr>
          <p:cNvPr id="20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20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20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21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
        <p:nvSpPr>
          <p:cNvPr id="21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21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21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3"/>
                </a:solidFill>
                <a:latin typeface="微软雅黑"/>
                <a:ea typeface="微软雅黑"/>
              </a:rPr>
              <a:t>5G</a:t>
            </a:r>
            <a:r>
              <a:rPr lang="zh-CN" sz="2000" b="1" strike="noStrike" spc="-1">
                <a:solidFill>
                  <a:schemeClr val="accent3"/>
                </a:solidFill>
                <a:latin typeface="微软雅黑"/>
                <a:ea typeface="微软雅黑"/>
              </a:rPr>
              <a:t>技术的应用</a:t>
            </a:r>
            <a:endParaRPr lang="en-US" sz="2000" b="0" strike="noStrike" spc="-1">
              <a:solidFill>
                <a:srgbClr val="FFFFFF"/>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4"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结语</a:t>
            </a:r>
            <a:endParaRPr lang="en-US" sz="3600" b="0" strike="noStrike" spc="-1">
              <a:solidFill>
                <a:schemeClr val="dk1"/>
              </a:solidFill>
              <a:latin typeface="Arial"/>
            </a:endParaRPr>
          </a:p>
        </p:txBody>
      </p:sp>
      <p:sp>
        <p:nvSpPr>
          <p:cNvPr id="215"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智能网关在智能物联网系统中扮演着重要角色，随着技术的不断发展，其应用场景和功能特点也在不断拓展和完善。未来，智能网关将继续发挥关键作用，促进物联网技术的进步和智能化发展。</a:t>
            </a:r>
            <a:endParaRPr lang="en-US" sz="2000" b="0" strike="noStrike" spc="-1">
              <a:solidFill>
                <a:srgbClr val="FFFFFF"/>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17"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4</a:t>
            </a:r>
            <a:r>
              <a:rPr lang="zh-CN" sz="3600" b="1" strike="noStrike" spc="299">
                <a:solidFill>
                  <a:schemeClr val="accent3"/>
                </a:solidFill>
                <a:latin typeface="Arial"/>
                <a:ea typeface="微软雅黑"/>
              </a:rPr>
              <a:t>章 智能云平台在智能物联网系统中的应用</a:t>
            </a:r>
            <a:endParaRPr lang="en-US" sz="3600" b="0" strike="noStrike" spc="-1">
              <a:solidFill>
                <a:schemeClr val="dk1"/>
              </a:solidFill>
              <a:latin typeface="Arial"/>
            </a:endParaRPr>
          </a:p>
        </p:txBody>
      </p:sp>
      <p:sp>
        <p:nvSpPr>
          <p:cNvPr id="21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20"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智能云平台的定义和特点</a:t>
            </a:r>
            <a:endParaRPr lang="en-US" sz="2800" b="0" strike="noStrike" spc="-1">
              <a:solidFill>
                <a:srgbClr val="FFFFFF"/>
              </a:solidFill>
              <a:latin typeface="Arial"/>
            </a:endParaRPr>
          </a:p>
        </p:txBody>
      </p:sp>
      <p:sp>
        <p:nvSpPr>
          <p:cNvPr id="22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智能云平台是指将物联网设备数据传输到云端进行处理和分析的平台。具有数据存储、计算、分析等功能。</a:t>
            </a:r>
            <a:endParaRPr lang="en-US" sz="1800" b="0" strike="noStrike" spc="-1">
              <a:solidFill>
                <a:srgbClr val="FFFFFF"/>
              </a:solidFill>
              <a:latin typeface="Arial"/>
            </a:endParaRPr>
          </a:p>
        </p:txBody>
      </p:sp>
      <p:sp>
        <p:nvSpPr>
          <p:cNvPr id="22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https://d.book118.com/585000203014011130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150</Paragraphs>
  <Slides>26</Slides>
  <Notes>9</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26</vt:i4>
      </vt:variant>
    </vt:vector>
  </HeadingPairs>
  <TitlesOfParts>
    <vt:vector baseType="lpstr" size="34">
      <vt:lpstr>Arial</vt:lpstr>
      <vt:lpstr>Calibri</vt:lpstr>
      <vt:lpstr>微软雅黑</vt:lpstr>
      <vt:lpstr>Times New Roman</vt:lpstr>
      <vt:lpstr>Wingdings</vt:lpstr>
      <vt:lpstr>Symbol</vt:lpstr>
      <vt:lpstr>DejaVu Sans</vt:lpstr>
      <vt:lpstr>Office Theme</vt:lpstr>
      <vt:lpstr>智能物联网系统</vt:lpstr>
      <vt:lpstr>目录</vt:lpstr>
      <vt:lpstr>第1章 智能物联网系统简介</vt:lpstr>
      <vt:lpstr>理解智能物联网系统</vt:lpstr>
      <vt:lpstr>智能物联网系统的特点</vt:lpstr>
      <vt:lpstr> </vt:lpstr>
      <vt:lpstr>智能物联网系统的发展趋势</vt:lpstr>
      <vt:lpstr>智能物联网系统的应用领域</vt:lpstr>
      <vt:lpstr>智能物联网系统的特点</vt:lpstr>
      <vt:lpstr>智能物联网系统的发展趋势</vt:lpstr>
      <vt:lpstr>第2章 智能传感技术在智能物联网系统中的应用</vt:lpstr>
      <vt:lpstr>智能传感技术概述</vt:lpstr>
      <vt:lpstr>智能传感技术的发展趋势</vt:lpstr>
      <vt:lpstr>智能传感技术在智能物联网系统中的应用案例</vt:lpstr>
      <vt:lpstr>智能传感技术的挑战和未来发展方向</vt:lpstr>
      <vt:lpstr>智能传感技术的发展趋势</vt:lpstr>
      <vt:lpstr> </vt:lpstr>
      <vt:lpstr>第3章 智能网关在智能物联网系统中的作用</vt:lpstr>
      <vt:lpstr> </vt:lpstr>
      <vt:lpstr>智能网关的特点</vt:lpstr>
      <vt:lpstr>智能网关的应用场景</vt:lpstr>
      <vt:lpstr>智能网关的发展方向</vt:lpstr>
      <vt:lpstr>结语</vt:lpstr>
      <vt:lpstr>第4章 智能云平台在智能物联网系统中的应用</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2024-09-29T14:44:47.991</cp:lastPrinted>
  <dcterms:created xsi:type="dcterms:W3CDTF">2024-09-29T06:44:48Z</dcterms:created>
  <dcterms:modified xsi:type="dcterms:W3CDTF">2024-09-29T06:44:50Z</dcterms:modified>
</cp:coreProperties>
</file>