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330077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C1B90-F7E8-4ED3-AFC0-2E758FD4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F8E3F-AE36-4B55-963C-923DEED2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4F05F-2F31-4F15-AA9B-9D2B0C0A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AA89D-6CA9-41B1-848F-95F0346D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B45B3-1B73-42DC-8B2F-26245713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BF820-E163-48D4-964F-013C5DE5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71297-2248-40C4-BA91-37103B91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B6130-27C1-49A7-B56E-6DFC2A1E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F47D9-B99A-449C-930C-2C1858E6C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983A-A3B3-4597-8102-AFBD25A1A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BC995-CFAC-440B-844F-A99F73D7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history#pid=65a0ebd39927cb11081231e0#tid=65a7a015945c24000a5fb559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7">
            <a:lum/>
          </a:blip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2031324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2b752358c.fixed?vbadefaultcenterpage=1&amp;parentnodeid=4930cb0f4&amp;color=204,132,98&amp;vbahtmlprocessed=1&amp;bbb=1" title=""/>
          <p:cNvSpPr/>
          <p:nvPr/>
        </p:nvSpPr>
        <p:spPr>
          <a:xfrm>
            <a:off x="0" y="1728216"/>
            <a:ext cx="12188952" cy="116128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8500"/>
              </a:lnSpc>
            </a:pPr>
            <a:r>
              <a:rPr lang="en-US" altLang="zh-CN" sz="4800" b="1" i="0">
                <a:solidFill>
                  <a:srgbClr val="CC8462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第二编</a:t>
            </a:r>
            <a:r>
              <a:rPr lang="en-US" altLang="zh-CN" sz="4800" b="1" i="0">
                <a:solidFill>
                  <a:srgbClr val="CC8462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4800" b="1" i="0">
                <a:solidFill>
                  <a:srgbClr val="CC8462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中国近代史</a:t>
            </a:r>
            <a:endParaRPr lang="en-US" altLang="zh-CN" sz="4800"/>
          </a:p>
        </p:txBody>
      </p:sp>
      <p:sp>
        <p:nvSpPr>
          <p:cNvPr id="3" name="C_2#2b752358c.fixed?vbadefaultcenterpage=1&amp;parentnodeid=4930cb0f4&amp;color=204,132,98&amp;vbahtmlprocessed=1&amp;bbb=1" title=""/>
          <p:cNvSpPr/>
          <p:nvPr/>
        </p:nvSpPr>
        <p:spPr>
          <a:xfrm>
            <a:off x="1773936" y="3368167"/>
            <a:ext cx="8641080" cy="97205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8500"/>
              </a:lnSpc>
            </a:pPr>
            <a:r>
              <a:rPr lang="en-US" altLang="zh-CN" sz="4800" b="1" i="0">
                <a:solidFill>
                  <a:srgbClr val="CC8462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6</a:t>
            </a:r>
            <a:r>
              <a:rPr lang="en-US" altLang="zh-CN" sz="4800" b="1" i="0">
                <a:solidFill>
                  <a:srgbClr val="CC8462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4800" b="1" i="0">
                <a:solidFill>
                  <a:srgbClr val="CC8462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中华民族的抗日战争</a:t>
            </a:r>
            <a:endParaRPr lang="en-US" altLang="zh-CN" sz="48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_3_BD#f4ad1a35d?vbadefaultcenterpage=1&amp;parentnodeid=2b752358c&amp;color=0,0,0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6072" y="2164500"/>
            <a:ext cx="11045952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27f3ee9f3?vbadefaultcenterpage=1&amp;parentnodeid=2b752358c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92" y="1062000"/>
            <a:ext cx="10488168" cy="557784"/>
          </a:xfrm>
          <a:prstGeom prst="rect">
            <a:avLst/>
          </a:prstGeom>
        </p:spPr>
      </p:pic>
      <p:graphicFrame>
        <p:nvGraphicFramePr>
          <p:cNvPr id="4" name="P_4_BD#6ede35047?colgroup=4,31&amp;vbadefaultcenterpage=1&amp;parentnodeid=27f3ee9f3&amp;color=0,0,0&amp;vbahtmlprocessed=1&amp;bbb=1&amp;hasbroken=1" title="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108143"/>
              </p:ext>
            </p:extLst>
          </p:nvPr>
        </p:nvGraphicFramePr>
        <p:xfrm>
          <a:off x="548640" y="1753896"/>
          <a:ext cx="11064240" cy="4267200"/>
        </p:xfrm>
        <a:graphic>
          <a:graphicData uri="http://schemas.openxmlformats.org/drawingml/2006/table">
            <a:tbl>
              <a:tblPr/>
              <a:tblGrid>
                <a:gridCol w="1417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46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47849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政治方面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九一八事变是中国人民抗日战争的起点，揭开了世界反法西斯战争的序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幕；七七事变标志着中国全民族抗战的开始。西安事变的和平解决，推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动了抗日民族统一战线初步形成；国共两党实现第二次合作，抗日民族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统一战线正式建立。正面战场和敌后战场相互配合、协同作战，都为抗</a:t>
                      </a:r>
                    </a:p>
                    <a:p>
                      <a:pPr marL="0" lv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战胜利作出了重要贡献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6653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经济方面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抗日根据地实行地主减租减息、农民交租交息的土地政策，开展大生产</a:t>
                      </a:r>
                    </a:p>
                    <a:p>
                      <a:pPr marL="0" lv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运动，打破日、伪军封锁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6653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思想文化</a:t>
                      </a:r>
                    </a:p>
                    <a:p>
                      <a:pPr marL="0" lvl="0" indent="0" algn="ctr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方面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中共七大确立毛泽东思想为中国共产党的指导思想并写入党章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fd336d7d6?vbadefaultcenterpage=1&amp;parentnodeid=2b752358c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92" y="1062000"/>
            <a:ext cx="10488168" cy="557784"/>
          </a:xfrm>
          <a:prstGeom prst="rect">
            <a:avLst/>
          </a:prstGeom>
        </p:spPr>
      </p:pic>
      <p:sp>
        <p:nvSpPr>
          <p:cNvPr id="3" name="C_4_BD#b0b0474ee?vbadefaultcenterpage=1&amp;parentnodeid=fd336d7d6&amp;color=0,0,0&amp;vbahtmlprocessed=1&amp;bbb=1&amp;hasbroken=1" title=""/>
          <p:cNvSpPr/>
          <p:nvPr/>
        </p:nvSpPr>
        <p:spPr>
          <a:xfrm>
            <a:off x="548640" y="1753896"/>
            <a:ext cx="11091672" cy="16357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考点一</a:t>
            </a:r>
            <a:r>
              <a:rPr lang="en-US" altLang="zh-CN" sz="28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知道九一八事变，了解中国十四年抗战的开始；知道西安事变，</a:t>
            </a:r>
          </a:p>
          <a:p>
            <a:pPr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理解和平解决西安事变的意义。</a:t>
            </a:r>
            <a:endParaRPr lang="en-US" altLang="zh-CN" sz="2800"/>
          </a:p>
        </p:txBody>
      </p:sp>
      <p:sp>
        <p:nvSpPr>
          <p:cNvPr id="4" name="C_5_BD#c17df0cc3?vbadefaultcenterpage=1&amp;parentnodeid=b0b0474ee&amp;color=0,0,0&amp;vbahtmlprocessed=1&amp;bbb=1" title=""/>
          <p:cNvSpPr/>
          <p:nvPr/>
        </p:nvSpPr>
        <p:spPr>
          <a:xfrm>
            <a:off x="548640" y="3033347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一、九一八事变</a:t>
            </a:r>
            <a:endParaRPr lang="en-US" altLang="zh-CN" sz="2600"/>
          </a:p>
        </p:txBody>
      </p:sp>
      <p:sp>
        <p:nvSpPr>
          <p:cNvPr id="5" name="P_6_BD#9cc9e561e?segpoint=1&amp;vbadefaultcenterpage=1&amp;parentnodeid=c17df0cc3&amp;color=0,0,0&amp;vbahtmlprocessed=1&amp;bbb=1" title=""/>
          <p:cNvSpPr/>
          <p:nvPr/>
        </p:nvSpPr>
        <p:spPr>
          <a:xfrm>
            <a:off x="548640" y="3608794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1.背景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（1）国际：日本帝国主义侵略中国蓄谋已久。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波及日本，为了缓和国内的社会矛盾，转嫁危机，日本加速了侵略中国的步伐。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（2）国内：国共内战对峙，国民党正在全力“围剿”红军，给日本以可乘之机。</a:t>
            </a:r>
            <a:endParaRPr lang="en-US" altLang="zh-CN" sz="2400"/>
          </a:p>
        </p:txBody>
      </p:sp>
      <p:sp>
        <p:nvSpPr>
          <p:cNvPr id="8" name="P_6_AN.1_1#9cc9e561e.blank?vbadefaultcenterpage=1&amp;parentnodeid=c17df0cc3&amp;color=0,0,0&amp;vbapositionanswer=1&amp;vbahtmlprocessed=1&amp;bbb=1" title=""/>
          <p:cNvSpPr/>
          <p:nvPr/>
        </p:nvSpPr>
        <p:spPr>
          <a:xfrm>
            <a:off x="7408228" y="4139654"/>
            <a:ext cx="420687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1929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年资本主义世界经济危机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9cc9e561e?segpoint=1&amp;vbadefaultcenterpage=1&amp;parentnodeid=c17df0cc3&amp;color=0,0,0&amp;vbahtmlprocessed=1&amp;bbb=1" title=""/>
          <p:cNvSpPr/>
          <p:nvPr/>
        </p:nvSpPr>
        <p:spPr>
          <a:xfrm>
            <a:off x="548640" y="1506195"/>
            <a:ext cx="11091672" cy="4386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2.时间、地点：1931年9月18日，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3.概况：日本驻东北关东军炸毁沈阳北郊</a:t>
            </a:r>
            <a:r>
              <a:rPr kumimoji="0" lang="en-US" altLang="zh-CN" sz="2400" b="0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附近南满铁路的一段路轨，反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诬中国军队破坏，并以此为借口，突然袭击</a:t>
            </a:r>
            <a:r>
              <a:rPr kumimoji="0" lang="en-US" altLang="zh-CN" sz="2400" b="0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</a:t>
            </a:r>
            <a:r>
              <a:rPr kumimoji="0" lang="en-US" altLang="zh-CN" sz="2400" b="1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，炮轰并占领沈阳城。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4.结果：由于东北军执行蒋介石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命令，不到半年，东北三省沦陷；19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32年，伪“满洲国”政权在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建立，东北3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000万同胞过着屈辱的亡国奴生活。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5.影响：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成为中国人民抗日战争的起点，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。从此，中国人民开始了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艰苦卓绝的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，中国人民的局部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抗战开始了。</a:t>
            </a:r>
            <a:endParaRPr lang="en-US" altLang="zh-CN" sz="2400"/>
          </a:p>
        </p:txBody>
      </p:sp>
      <p:sp>
        <p:nvSpPr>
          <p:cNvPr id="6" name="P_6_AN.2_1#9cc9e561e.blank?vbadefaultcenterpage=1&amp;parentnodeid=c17df0cc3&amp;color=0,0,0&amp;vbapositionanswer=2&amp;vbahtmlprocessed=1&amp;bbb=1" title=""/>
          <p:cNvSpPr/>
          <p:nvPr/>
        </p:nvSpPr>
        <p:spPr>
          <a:xfrm>
            <a:off x="5592128" y="147825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沈阳</a:t>
            </a:r>
            <a:endParaRPr lang="en-US" altLang="zh-CN" sz="2400"/>
          </a:p>
        </p:txBody>
      </p:sp>
      <p:sp>
        <p:nvSpPr>
          <p:cNvPr id="7" name="P_6_AN.3_1#9cc9e561e.blank?vbadefaultcenterpage=1&amp;parentnodeid=c17df0cc3&amp;color=0,0,0&amp;vbapositionanswer=3&amp;vbahtmlprocessed=1&amp;bbb=1" title=""/>
          <p:cNvSpPr/>
          <p:nvPr/>
        </p:nvSpPr>
        <p:spPr>
          <a:xfrm>
            <a:off x="6525578" y="2037055"/>
            <a:ext cx="11144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 spc="-5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柳条湖</a:t>
            </a:r>
            <a:endParaRPr lang="en-US" altLang="zh-CN" sz="2400" spc="-50"/>
          </a:p>
        </p:txBody>
      </p:sp>
      <p:sp>
        <p:nvSpPr>
          <p:cNvPr id="8" name="P_6_AN.4_1#9cc9e561e.blank?vbadefaultcenterpage=1&amp;parentnodeid=c17df0cc3&amp;color=0,0,0&amp;vbapositionanswer=4&amp;vbahtmlprocessed=1&amp;bbb=1" title=""/>
          <p:cNvSpPr/>
          <p:nvPr/>
        </p:nvSpPr>
        <p:spPr>
          <a:xfrm>
            <a:off x="6262053" y="2595855"/>
            <a:ext cx="26146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 spc="-5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东北军驻地北大营</a:t>
            </a:r>
            <a:endParaRPr lang="en-US" altLang="zh-CN" sz="2400" spc="-50"/>
          </a:p>
        </p:txBody>
      </p:sp>
      <p:sp>
        <p:nvSpPr>
          <p:cNvPr id="9" name="P_6_AN.5_1#9cc9e561e.blank?vbadefaultcenterpage=1&amp;parentnodeid=c17df0cc3&amp;color=0,0,0&amp;vbapositionanswer=5&amp;vbahtmlprocessed=1&amp;bbb=1" title=""/>
          <p:cNvSpPr/>
          <p:nvPr/>
        </p:nvSpPr>
        <p:spPr>
          <a:xfrm>
            <a:off x="5433378" y="315465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不抵抗</a:t>
            </a:r>
            <a:endParaRPr lang="en-US" altLang="zh-CN" sz="2400"/>
          </a:p>
        </p:txBody>
      </p:sp>
      <p:sp>
        <p:nvSpPr>
          <p:cNvPr id="10" name="P_6_AN.6_1#9cc9e561e.blank?vbadefaultcenterpage=1&amp;parentnodeid=c17df0cc3&amp;color=0,0,0&amp;vbapositionanswer=6&amp;vbahtmlprocessed=1&amp;bbb=1" title=""/>
          <p:cNvSpPr/>
          <p:nvPr/>
        </p:nvSpPr>
        <p:spPr>
          <a:xfrm>
            <a:off x="3931603" y="3713456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长春</a:t>
            </a:r>
            <a:endParaRPr lang="en-US" altLang="zh-CN" sz="2400"/>
          </a:p>
        </p:txBody>
      </p:sp>
      <p:sp>
        <p:nvSpPr>
          <p:cNvPr id="11" name="P_6_AN.7_1#9cc9e561e.blank?vbadefaultcenterpage=1&amp;parentnodeid=c17df0cc3&amp;color=0,0,0&amp;vbapositionanswer=7&amp;vbahtmlprocessed=1&amp;bbb=1" title=""/>
          <p:cNvSpPr/>
          <p:nvPr/>
        </p:nvSpPr>
        <p:spPr>
          <a:xfrm>
            <a:off x="2369503" y="4272255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九一八事变</a:t>
            </a:r>
            <a:endParaRPr lang="en-US" altLang="zh-CN" sz="2400"/>
          </a:p>
        </p:txBody>
      </p:sp>
      <p:sp>
        <p:nvSpPr>
          <p:cNvPr id="12" name="P_6_AN.8_1#9cc9e561e.blank?vbadefaultcenterpage=1&amp;parentnodeid=c17df0cc3&amp;color=0,0,0&amp;vbapositionanswer=8&amp;vbahtmlprocessed=1&amp;bbb=1&amp;hasbroken=1" title=""/>
          <p:cNvSpPr/>
          <p:nvPr/>
        </p:nvSpPr>
        <p:spPr>
          <a:xfrm>
            <a:off x="548640" y="4272255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揭开了世界反法西斯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战争的序幕</a:t>
            </a:r>
            <a:endParaRPr lang="en-US" altLang="zh-CN" sz="2400"/>
          </a:p>
        </p:txBody>
      </p:sp>
      <p:sp>
        <p:nvSpPr>
          <p:cNvPr id="13" name="P_6_AN.9_1#9cc9e561e.blank?vbadefaultcenterpage=1&amp;parentnodeid=c17df0cc3&amp;color=0,0,0&amp;vbapositionanswer=9&amp;vbahtmlprocessed=1&amp;bbb=1" title=""/>
          <p:cNvSpPr/>
          <p:nvPr/>
        </p:nvSpPr>
        <p:spPr>
          <a:xfrm>
            <a:off x="5493703" y="483105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十四年</a:t>
            </a:r>
            <a:endParaRPr lang="en-US" altLang="zh-CN" sz="2400"/>
          </a:p>
        </p:txBody>
      </p:sp>
      <p:sp>
        <p:nvSpPr>
          <p:cNvPr id="14" name="P_6_AN.10_1#9cc9e561e.blank?vbadefaultcenterpage=1&amp;parentnodeid=c17df0cc3&amp;color=0,0,0&amp;vbapositionanswer=10&amp;vbahtmlprocessed=1&amp;bbb=1" title=""/>
          <p:cNvSpPr/>
          <p:nvPr/>
        </p:nvSpPr>
        <p:spPr>
          <a:xfrm>
            <a:off x="8244840" y="483105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抗战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  <p:bldP spid="11" grpId="0" uiExpand="1" build="p" animBg="1"/>
      <p:bldP spid="12" grpId="0" uiExpand="1" build="p" animBg="1"/>
      <p:bldP spid="13" grpId="0" uiExpand="1" build="p" animBg="1"/>
      <p:bldP spid="1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9cc9e561e?segpoint=1&amp;vbadefaultcenterpage=1&amp;parentnodeid=c17df0cc3&amp;color=0,0,0&amp;vbahtmlprocessed=1&amp;bbb=1" title=""/>
          <p:cNvSpPr/>
          <p:nvPr/>
        </p:nvSpPr>
        <p:spPr>
          <a:xfrm>
            <a:off x="548640" y="2603476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6.中国东北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的表现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（1）东北各族民众与未撤走的东北军爱国官兵组织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，抵抗日军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的侵略。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（2）中国共产党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等人在东北组织游击队，开展抗日游击战争。</a:t>
            </a:r>
            <a:endParaRPr lang="en-US" altLang="zh-CN" sz="2400"/>
          </a:p>
        </p:txBody>
      </p:sp>
      <p:sp>
        <p:nvSpPr>
          <p:cNvPr id="5" name="P_6_AN.11_1#9cc9e561e.blank?vbadefaultcenterpage=1&amp;parentnodeid=c17df0cc3&amp;color=0,0,0&amp;vbapositionanswer=11&amp;vbahtmlprocessed=1&amp;bbb=1" title=""/>
          <p:cNvSpPr/>
          <p:nvPr/>
        </p:nvSpPr>
        <p:spPr>
          <a:xfrm>
            <a:off x="2675890" y="2575536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十四年抗战</a:t>
            </a:r>
            <a:endParaRPr lang="en-US" altLang="zh-CN" sz="2400"/>
          </a:p>
        </p:txBody>
      </p:sp>
      <p:sp>
        <p:nvSpPr>
          <p:cNvPr id="6" name="P_6_AN.12_1#9cc9e561e.blank?vbadefaultcenterpage=1&amp;parentnodeid=c17df0cc3&amp;color=0,0,0&amp;vbapositionanswer=12&amp;vbahtmlprocessed=1&amp;bbb=1" title=""/>
          <p:cNvSpPr/>
          <p:nvPr/>
        </p:nvSpPr>
        <p:spPr>
          <a:xfrm>
            <a:off x="8109903" y="3134336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抗日义勇军</a:t>
            </a:r>
            <a:endParaRPr lang="en-US" altLang="zh-CN" sz="2400"/>
          </a:p>
        </p:txBody>
      </p:sp>
      <p:sp>
        <p:nvSpPr>
          <p:cNvPr id="7" name="P_6_AN.13_1#9cc9e561e.blank?vbadefaultcenterpage=1&amp;parentnodeid=c17df0cc3&amp;color=0,0,0&amp;vbapositionanswer=13&amp;vbahtmlprocessed=1&amp;bbb=1" title=""/>
          <p:cNvSpPr/>
          <p:nvPr/>
        </p:nvSpPr>
        <p:spPr>
          <a:xfrm>
            <a:off x="3514090" y="423034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杨靖宇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3d0c44768?vbadefaultcenterpage=1&amp;parentnodeid=b0b0474ee&amp;color=0,0,0&amp;vbahtmlprocessed=1&amp;bbb=1" title=""/>
          <p:cNvSpPr/>
          <p:nvPr/>
        </p:nvSpPr>
        <p:spPr>
          <a:xfrm>
            <a:off x="548640" y="1060704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二、西安事变</a:t>
            </a:r>
            <a:endParaRPr lang="en-US" altLang="zh-CN" sz="2600"/>
          </a:p>
        </p:txBody>
      </p:sp>
      <p:sp>
        <p:nvSpPr>
          <p:cNvPr id="3" name="P_6_BD#512d238a7?segpoint=1&amp;vbadefaultcenterpage=1&amp;parentnodeid=3d0c44768&amp;color=0,0,0&amp;vbahtmlprocessed=1&amp;bbb=1" title=""/>
          <p:cNvSpPr/>
          <p:nvPr/>
        </p:nvSpPr>
        <p:spPr>
          <a:xfrm>
            <a:off x="548640" y="1638998"/>
            <a:ext cx="11091672" cy="4944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1.背景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（1）日军进一步侵略华北，策动所谓“华北自治运动”，使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上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升为主要矛盾，中华民族面临亡国灭种的危险。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（2）在中国共产党抗日民族统一战线政策的感召下，在西北“围剿”红军的国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民党将领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，与红军停战，要求蒋介石联共抗日。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2.经过：蒋介石坚持“攘外必先安内”的政策，亲赴西安督战，1936年12月12日，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张、杨实行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，逼蒋抗日，这就是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（又称“双十二事变”）。中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国共产党从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出发，主张和平解决，联蒋抗日。经过中国共产党和各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方面的努力，蒋介石被迫接受停止内战、联共抗日等条件。</a:t>
            </a:r>
            <a:endParaRPr lang="en-US" altLang="zh-CN" sz="2400"/>
          </a:p>
        </p:txBody>
      </p:sp>
      <p:sp>
        <p:nvSpPr>
          <p:cNvPr id="7" name="P_6_AN.14_1#512d238a7.blank?vbadefaultcenterpage=1&amp;parentnodeid=3d0c44768&amp;color=0,0,0&amp;vbapositionanswer=14&amp;vbahtmlprocessed=1&amp;bbb=1" title=""/>
          <p:cNvSpPr/>
          <p:nvPr/>
        </p:nvSpPr>
        <p:spPr>
          <a:xfrm>
            <a:off x="8976678" y="2169858"/>
            <a:ext cx="20589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中日民族矛盾</a:t>
            </a:r>
            <a:endParaRPr lang="en-US" altLang="zh-CN" sz="2400"/>
          </a:p>
        </p:txBody>
      </p:sp>
      <p:sp>
        <p:nvSpPr>
          <p:cNvPr id="8" name="P_6_AN.15_1#512d238a7.blank?vbadefaultcenterpage=1&amp;parentnodeid=3d0c44768&amp;color=0,0,0&amp;vbapositionanswer=15&amp;vbahtmlprocessed=1&amp;bbb=1" title=""/>
          <p:cNvSpPr/>
          <p:nvPr/>
        </p:nvSpPr>
        <p:spPr>
          <a:xfrm>
            <a:off x="1812290" y="3846258"/>
            <a:ext cx="236537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张学良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、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杨虎城</a:t>
            </a:r>
            <a:endParaRPr lang="en-US" altLang="zh-CN" sz="2400"/>
          </a:p>
        </p:txBody>
      </p:sp>
      <p:sp>
        <p:nvSpPr>
          <p:cNvPr id="9" name="P_6_AN.16_1#512d238a7.blank?vbadefaultcenterpage=1&amp;parentnodeid=3d0c44768&amp;color=0,0,0&amp;vbapositionanswer=16&amp;vbahtmlprocessed=1&amp;bbb=1" title=""/>
          <p:cNvSpPr/>
          <p:nvPr/>
        </p:nvSpPr>
        <p:spPr>
          <a:xfrm>
            <a:off x="2067878" y="4963858"/>
            <a:ext cx="11001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兵谏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”</a:t>
            </a:r>
            <a:endParaRPr lang="en-US" altLang="zh-CN" sz="2400"/>
          </a:p>
        </p:txBody>
      </p:sp>
      <p:sp>
        <p:nvSpPr>
          <p:cNvPr id="10" name="P_6_AN.17_1#512d238a7.blank?vbadefaultcenterpage=1&amp;parentnodeid=3d0c44768&amp;color=0,0,0&amp;vbapositionanswer=17&amp;vbahtmlprocessed=1&amp;bbb=1" title=""/>
          <p:cNvSpPr/>
          <p:nvPr/>
        </p:nvSpPr>
        <p:spPr>
          <a:xfrm>
            <a:off x="5968365" y="4963858"/>
            <a:ext cx="17129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西安事变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”</a:t>
            </a:r>
            <a:endParaRPr lang="en-US" altLang="zh-CN" sz="2400"/>
          </a:p>
        </p:txBody>
      </p:sp>
      <p:sp>
        <p:nvSpPr>
          <p:cNvPr id="11" name="P_6_AN.18_1#512d238a7.blank?vbadefaultcenterpage=1&amp;parentnodeid=3d0c44768&amp;color=0,0,0&amp;vbapositionanswer=18&amp;vbahtmlprocessed=1&amp;bbb=1" title=""/>
          <p:cNvSpPr/>
          <p:nvPr/>
        </p:nvSpPr>
        <p:spPr>
          <a:xfrm>
            <a:off x="2118678" y="5522658"/>
            <a:ext cx="20589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全民族的利益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  <p:bldP spid="11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512d238a7?segpoint=1&amp;vbadefaultcenterpage=1&amp;parentnodeid=3d0c44768&amp;color=0,0,0&amp;vbahtmlprocessed=1&amp;bbb=1&amp;hasbroken=1" title=""/>
          <p:cNvSpPr/>
          <p:nvPr/>
        </p:nvSpPr>
        <p:spPr>
          <a:xfrm>
            <a:off x="548640" y="2877795"/>
            <a:ext cx="11091672" cy="1592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3.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的意义：西安事变的和平解决，揭开了国共两党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的序幕，成为扭转时局的关键。从此，十年内战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，抗日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民族统一战线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  <a:endParaRPr lang="en-US" altLang="zh-CN" sz="2400"/>
          </a:p>
        </p:txBody>
      </p:sp>
      <p:sp>
        <p:nvSpPr>
          <p:cNvPr id="3" name="P_6_AN.19_1#512d238a7.blank?vbadefaultcenterpage=1&amp;parentnodeid=3d0c44768&amp;color=0,0,0&amp;vbapositionanswer=19&amp;vbahtmlprocessed=1&amp;bbb=1" title=""/>
          <p:cNvSpPr/>
          <p:nvPr/>
        </p:nvSpPr>
        <p:spPr>
          <a:xfrm>
            <a:off x="1437640" y="2849855"/>
            <a:ext cx="267176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和平解决西安事变</a:t>
            </a:r>
            <a:endParaRPr lang="en-US" altLang="zh-CN" sz="2400"/>
          </a:p>
        </p:txBody>
      </p:sp>
      <p:sp>
        <p:nvSpPr>
          <p:cNvPr id="4" name="P_6_AN.20_1#512d238a7.blank?vbadefaultcenterpage=1&amp;parentnodeid=3d0c44768&amp;color=0,0,0&amp;vbapositionanswer=20&amp;vbahtmlprocessed=1&amp;bbb=1&amp;hasbroken=1" title=""/>
          <p:cNvSpPr/>
          <p:nvPr/>
        </p:nvSpPr>
        <p:spPr>
          <a:xfrm>
            <a:off x="548640" y="2849855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由内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战到联合抗日</a:t>
            </a:r>
            <a:endParaRPr lang="en-US" altLang="zh-CN" sz="2400"/>
          </a:p>
        </p:txBody>
      </p:sp>
      <p:sp>
        <p:nvSpPr>
          <p:cNvPr id="5" name="P_6_AN.21_1#512d238a7.blank?vbadefaultcenterpage=1&amp;parentnodeid=3d0c44768&amp;color=0,0,0&amp;vbapositionanswer=21&amp;vbahtmlprocessed=1&amp;bbb=1" title=""/>
          <p:cNvSpPr/>
          <p:nvPr/>
        </p:nvSpPr>
        <p:spPr>
          <a:xfrm>
            <a:off x="9014778" y="3408655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基本停止</a:t>
            </a:r>
            <a:endParaRPr lang="en-US" altLang="zh-CN" sz="2400"/>
          </a:p>
        </p:txBody>
      </p:sp>
      <p:sp>
        <p:nvSpPr>
          <p:cNvPr id="6" name="P_6_AN.22_1#512d238a7.blank?vbadefaultcenterpage=1&amp;parentnodeid=3d0c44768&amp;color=0,0,0&amp;vbapositionanswer=22&amp;vbahtmlprocessed=1&amp;bbb=1" title=""/>
          <p:cNvSpPr/>
          <p:nvPr/>
        </p:nvSpPr>
        <p:spPr>
          <a:xfrm>
            <a:off x="2437765" y="3945866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初步形成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5afb2a315?vbadefaultcenterpage=1&amp;parentnodeid=fd336d7d6&amp;color=0,0,0&amp;vbahtmlprocessed=1&amp;bbb=1&amp;hasbroken=1" title=""/>
          <p:cNvSpPr/>
          <p:nvPr/>
        </p:nvSpPr>
        <p:spPr>
          <a:xfrm>
            <a:off x="548640" y="1062000"/>
            <a:ext cx="11091672" cy="16357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考点二</a:t>
            </a:r>
            <a:r>
              <a:rPr lang="en-US" altLang="zh-CN" sz="28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简述七七事变的史实，认识国共第二次合作的实现和全民族抗</a:t>
            </a:r>
          </a:p>
          <a:p>
            <a:pPr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战的意义。</a:t>
            </a:r>
            <a:endParaRPr lang="en-US" altLang="zh-CN" sz="2800"/>
          </a:p>
        </p:txBody>
      </p:sp>
      <p:sp>
        <p:nvSpPr>
          <p:cNvPr id="3" name="C_5_BD#c08371d19?vbadefaultcenterpage=1&amp;parentnodeid=5afb2a315&amp;color=0,0,0&amp;vbahtmlprocessed=1&amp;bbb=1" title=""/>
          <p:cNvSpPr/>
          <p:nvPr/>
        </p:nvSpPr>
        <p:spPr>
          <a:xfrm>
            <a:off x="548640" y="2334847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一、七七事变</a:t>
            </a:r>
            <a:endParaRPr lang="en-US" altLang="zh-CN" sz="2600"/>
          </a:p>
        </p:txBody>
      </p:sp>
      <p:sp>
        <p:nvSpPr>
          <p:cNvPr id="4" name="P_6_BD#39156a162?segpoint=1&amp;vbadefaultcenterpage=1&amp;parentnodeid=c08371d19&amp;color=0,0,0&amp;vbahtmlprocessed=1&amp;bbb=1" title=""/>
          <p:cNvSpPr/>
          <p:nvPr/>
        </p:nvSpPr>
        <p:spPr>
          <a:xfrm>
            <a:off x="548640" y="2910294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1.背景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（1）日本：①1936年日本法西斯专政建立，成为二战的战争策源地；②日军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企图占领华北，并从东、南、北三面包围北平，卢沟桥成为北平通往南方等地的唯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一通道，成为军事要地。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（2）中国：西安事变的和平解决，使抗日民族统一战线初步形成。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39156a162?segpoint=1&amp;vbadefaultcenterpage=1&amp;parentnodeid=c08371d19&amp;color=0,0,0&amp;vbahtmlprocessed=1&amp;bbb=1&amp;hasbroken=1" title=""/>
          <p:cNvSpPr/>
          <p:nvPr/>
        </p:nvSpPr>
        <p:spPr>
          <a:xfrm>
            <a:off x="548640" y="1780516"/>
            <a:ext cx="11091672" cy="3827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2.概况：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，日军在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附近进行军事演习，借口一名士兵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失踪，要求到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搜查，遭到中国驻军的拒绝，日军悍然炮轰我军防地，驻卢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沟桥和宛平城的中国守军奋起抵抗。这就是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，又称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3.结果：第二十九军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、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将军壮烈殉国，7月底，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、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相继失陷。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4.影响：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标志着日军全面侵华的开始，也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  <a:endParaRPr lang="en-US" altLang="zh-CN" sz="2400"/>
          </a:p>
        </p:txBody>
      </p:sp>
      <p:sp>
        <p:nvSpPr>
          <p:cNvPr id="5" name="P_6_AN.23_1#39156a162.blank?vbadefaultcenterpage=1&amp;parentnodeid=c08371d19&amp;color=0,0,0&amp;vbapositionanswer=23&amp;vbahtmlprocessed=1&amp;bbb=1" title=""/>
          <p:cNvSpPr/>
          <p:nvPr/>
        </p:nvSpPr>
        <p:spPr>
          <a:xfrm>
            <a:off x="2356803" y="1752576"/>
            <a:ext cx="20637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1937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7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月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7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日</a:t>
            </a:r>
            <a:endParaRPr lang="en-US" altLang="zh-CN" sz="2400"/>
          </a:p>
        </p:txBody>
      </p:sp>
      <p:sp>
        <p:nvSpPr>
          <p:cNvPr id="6" name="P_6_AN.24_1#39156a162.blank?vbadefaultcenterpage=1&amp;parentnodeid=c08371d19&amp;color=0,0,0&amp;vbapositionanswer=24&amp;vbahtmlprocessed=1&amp;bbb=1" title=""/>
          <p:cNvSpPr/>
          <p:nvPr/>
        </p:nvSpPr>
        <p:spPr>
          <a:xfrm>
            <a:off x="5728653" y="1752576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卢沟桥</a:t>
            </a:r>
            <a:endParaRPr lang="en-US" altLang="zh-CN" sz="2400"/>
          </a:p>
        </p:txBody>
      </p:sp>
      <p:sp>
        <p:nvSpPr>
          <p:cNvPr id="7" name="P_6_AN.25_1#39156a162.blank?vbadefaultcenterpage=1&amp;parentnodeid=c08371d19&amp;color=0,0,0&amp;vbapositionanswer=25&amp;vbahtmlprocessed=1&amp;bbb=1" title=""/>
          <p:cNvSpPr/>
          <p:nvPr/>
        </p:nvSpPr>
        <p:spPr>
          <a:xfrm>
            <a:off x="2437765" y="2311376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宛平城</a:t>
            </a:r>
            <a:endParaRPr lang="en-US" altLang="zh-CN" sz="2400"/>
          </a:p>
        </p:txBody>
      </p:sp>
      <p:sp>
        <p:nvSpPr>
          <p:cNvPr id="8" name="P_6_AN.26_1#39156a162.blank?vbadefaultcenterpage=1&amp;parentnodeid=c08371d19&amp;color=0,0,0&amp;vbapositionanswer=26&amp;vbahtmlprocessed=1&amp;bbb=1" title=""/>
          <p:cNvSpPr/>
          <p:nvPr/>
        </p:nvSpPr>
        <p:spPr>
          <a:xfrm>
            <a:off x="6433503" y="2870175"/>
            <a:ext cx="17129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七七事变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”</a:t>
            </a:r>
            <a:endParaRPr lang="en-US" altLang="zh-CN" sz="2400"/>
          </a:p>
        </p:txBody>
      </p:sp>
      <p:sp>
        <p:nvSpPr>
          <p:cNvPr id="9" name="P_6_AN.27_1#39156a162.blank?vbadefaultcenterpage=1&amp;parentnodeid=c08371d19&amp;color=0,0,0&amp;vbapositionanswer=27&amp;vbahtmlprocessed=1&amp;bbb=1" title=""/>
          <p:cNvSpPr/>
          <p:nvPr/>
        </p:nvSpPr>
        <p:spPr>
          <a:xfrm>
            <a:off x="9181465" y="2870175"/>
            <a:ext cx="20193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卢沟桥事变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”</a:t>
            </a:r>
            <a:endParaRPr lang="en-US" altLang="zh-CN" sz="2400"/>
          </a:p>
        </p:txBody>
      </p:sp>
      <p:sp>
        <p:nvSpPr>
          <p:cNvPr id="10" name="P_6_AN.28_1#39156a162.blank?vbadefaultcenterpage=1&amp;parentnodeid=c08371d19&amp;color=0,0,0&amp;vbapositionanswer=28&amp;vbahtmlprocessed=1&amp;bbb=1" title=""/>
          <p:cNvSpPr/>
          <p:nvPr/>
        </p:nvSpPr>
        <p:spPr>
          <a:xfrm>
            <a:off x="3901440" y="342897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佟麟阁</a:t>
            </a:r>
            <a:endParaRPr lang="en-US" altLang="zh-CN" sz="2400"/>
          </a:p>
        </p:txBody>
      </p:sp>
      <p:sp>
        <p:nvSpPr>
          <p:cNvPr id="11" name="P_6_AN.29_1#39156a162.blank?vbadefaultcenterpage=1&amp;parentnodeid=c08371d19&amp;color=0,0,0&amp;vbapositionanswer=29&amp;vbahtmlprocessed=1&amp;bbb=1" title=""/>
          <p:cNvSpPr/>
          <p:nvPr/>
        </p:nvSpPr>
        <p:spPr>
          <a:xfrm>
            <a:off x="5427028" y="342897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赵登禹</a:t>
            </a:r>
            <a:endParaRPr lang="en-US" altLang="zh-CN" sz="2400"/>
          </a:p>
        </p:txBody>
      </p:sp>
      <p:sp>
        <p:nvSpPr>
          <p:cNvPr id="12" name="P_6_AN.30_1#39156a162.blank?vbadefaultcenterpage=1&amp;parentnodeid=c08371d19&amp;color=0,0,0&amp;vbapositionanswer=30&amp;vbahtmlprocessed=1&amp;bbb=1" title=""/>
          <p:cNvSpPr/>
          <p:nvPr/>
        </p:nvSpPr>
        <p:spPr>
          <a:xfrm>
            <a:off x="9864090" y="342897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北平</a:t>
            </a:r>
            <a:endParaRPr lang="en-US" altLang="zh-CN" sz="2400"/>
          </a:p>
        </p:txBody>
      </p:sp>
      <p:sp>
        <p:nvSpPr>
          <p:cNvPr id="13" name="P_6_AN.31_1#39156a162.blank?vbadefaultcenterpage=1&amp;parentnodeid=c08371d19&amp;color=0,0,0&amp;vbapositionanswer=31&amp;vbahtmlprocessed=1&amp;bbb=1" title=""/>
          <p:cNvSpPr/>
          <p:nvPr/>
        </p:nvSpPr>
        <p:spPr>
          <a:xfrm>
            <a:off x="599440" y="3987776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天津</a:t>
            </a:r>
            <a:endParaRPr lang="en-US" altLang="zh-CN" sz="2400"/>
          </a:p>
        </p:txBody>
      </p:sp>
      <p:sp>
        <p:nvSpPr>
          <p:cNvPr id="14" name="P_6_AN.32_1#39156a162.blank?vbadefaultcenterpage=1&amp;parentnodeid=c08371d19&amp;color=0,0,0&amp;vbapositionanswer=32&amp;vbahtmlprocessed=1&amp;bbb=1" title=""/>
          <p:cNvSpPr/>
          <p:nvPr/>
        </p:nvSpPr>
        <p:spPr>
          <a:xfrm>
            <a:off x="2369503" y="4546575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七七事变</a:t>
            </a:r>
            <a:endParaRPr lang="en-US" altLang="zh-CN" sz="2400"/>
          </a:p>
        </p:txBody>
      </p:sp>
      <p:sp>
        <p:nvSpPr>
          <p:cNvPr id="15" name="P_6_AN.33_1#39156a162.blank?vbadefaultcenterpage=1&amp;parentnodeid=c08371d19&amp;color=0,0,0&amp;vbapositionanswer=33&amp;vbahtmlprocessed=1&amp;bbb=1&amp;hasbroken=1" title=""/>
          <p:cNvSpPr/>
          <p:nvPr/>
        </p:nvSpPr>
        <p:spPr>
          <a:xfrm>
            <a:off x="548640" y="4546575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标志着中国全民族抗战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的开始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  <p:bldP spid="11" grpId="0" uiExpand="1" build="p" animBg="1"/>
      <p:bldP spid="12" grpId="0" uiExpand="1" build="p" animBg="1"/>
      <p:bldP spid="13" grpId="0" uiExpand="1" build="p" animBg="1"/>
      <p:bldP spid="14" grpId="0" uiExpand="1" build="p" animBg="1"/>
      <p:bldP spid="15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fca589da8?vbadefaultcenterpage=1&amp;parentnodeid=5afb2a315&amp;color=0,0,0&amp;vbahtmlprocessed=1&amp;bbb=1" title=""/>
          <p:cNvSpPr/>
          <p:nvPr/>
        </p:nvSpPr>
        <p:spPr>
          <a:xfrm>
            <a:off x="548640" y="1062000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二、第二次国共合作的实现</a:t>
            </a:r>
            <a:endParaRPr lang="en-US" altLang="zh-CN" sz="2600"/>
          </a:p>
        </p:txBody>
      </p:sp>
      <p:sp>
        <p:nvSpPr>
          <p:cNvPr id="3" name="P_6_BD#5998f5982?segpoint=1&amp;vbadefaultcenterpage=1&amp;parentnodeid=fca589da8&amp;color=0,0,0&amp;vbahtmlprocessed=1&amp;bbb=1&amp;hasbroken=1" title=""/>
          <p:cNvSpPr/>
          <p:nvPr/>
        </p:nvSpPr>
        <p:spPr>
          <a:xfrm>
            <a:off x="548640" y="1640294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1.背景：日本发动全面侵华战争后，中国共产党与中国国民党分别发表声明，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抗议日本侵略，表明抗战立场，并加快了建立抗日民族统一战线的步伐。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2.两党协议：中国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改编为国民革命军第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，朱德任总指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挥，彭德怀任副总指挥；红军长征后留在南方八省的游击队改编为国民革命军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，叶挺任军长。</a:t>
            </a:r>
            <a:endParaRPr lang="en-US" altLang="zh-CN" sz="2400"/>
          </a:p>
        </p:txBody>
      </p:sp>
      <p:sp>
        <p:nvSpPr>
          <p:cNvPr id="5" name="P_6_AN.34_1#5998f5982.blank?vbadefaultcenterpage=1&amp;parentnodeid=fca589da8&amp;color=0,0,0&amp;vbapositionanswer=34&amp;vbahtmlprocessed=1&amp;bbb=1" title=""/>
          <p:cNvSpPr/>
          <p:nvPr/>
        </p:nvSpPr>
        <p:spPr>
          <a:xfrm>
            <a:off x="3582353" y="2729954"/>
            <a:ext cx="20589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工农红军主力</a:t>
            </a:r>
            <a:endParaRPr lang="en-US" altLang="zh-CN" sz="2400"/>
          </a:p>
        </p:txBody>
      </p:sp>
      <p:sp>
        <p:nvSpPr>
          <p:cNvPr id="6" name="P_6_AN.35_1#5998f5982.blank?vbadefaultcenterpage=1&amp;parentnodeid=fca589da8&amp;color=0,0,0&amp;vbapositionanswer=35&amp;vbahtmlprocessed=1&amp;bbb=1" title=""/>
          <p:cNvSpPr/>
          <p:nvPr/>
        </p:nvSpPr>
        <p:spPr>
          <a:xfrm>
            <a:off x="8486140" y="2729954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八路军</a:t>
            </a:r>
            <a:endParaRPr lang="en-US" altLang="zh-CN" sz="2400"/>
          </a:p>
        </p:txBody>
      </p:sp>
      <p:sp>
        <p:nvSpPr>
          <p:cNvPr id="7" name="P_6_AN.36_1#5998f5982.blank?vbadefaultcenterpage=1&amp;parentnodeid=fca589da8&amp;color=0,0,0&amp;vbapositionanswer=36&amp;vbahtmlprocessed=1&amp;bbb=1" title=""/>
          <p:cNvSpPr/>
          <p:nvPr/>
        </p:nvSpPr>
        <p:spPr>
          <a:xfrm>
            <a:off x="675640" y="3825964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新编第四军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5998f5982?segpoint=1&amp;vbadefaultcenterpage=1&amp;parentnodeid=fca589da8&amp;color=0,0,0&amp;vbahtmlprocessed=1&amp;bbb=1&amp;hasbroken=1" title=""/>
          <p:cNvSpPr/>
          <p:nvPr/>
        </p:nvSpPr>
        <p:spPr>
          <a:xfrm>
            <a:off x="548640" y="2310106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 spc="-5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</a:t>
            </a:r>
            <a:r>
              <a:rPr lang="en-US" altLang="zh-CN" sz="2400" b="1" i="0" spc="-5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3.形成标志：1937年9月，国民党中央通讯社公开发表了中共中央提交的国共合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 spc="-5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作宣言，蒋介石也发表谈话，实际上承认了中国共产党在全国的合法地位。这样，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 spc="-5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以</a:t>
            </a:r>
            <a:r>
              <a:rPr lang="en-US" altLang="zh-CN" sz="2400" i="0" spc="-5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__________________________________</a:t>
            </a:r>
            <a:r>
              <a:rPr lang="en-US" altLang="zh-CN" sz="2400" b="1" i="0" spc="-5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正式建立，标志着第二次国共合作正式形成。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4.意义：国共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的局面开始形成。中华民族出现了空前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团结的抗日局面，对夺取抗日战争的胜利有着重大意义。</a:t>
            </a:r>
            <a:endParaRPr lang="en-US" altLang="zh-CN" sz="2400" spc="-50"/>
          </a:p>
        </p:txBody>
      </p:sp>
      <p:sp>
        <p:nvSpPr>
          <p:cNvPr id="4" name="P_6_AN.37_1#5998f5982.blank?vbadefaultcenterpage=1&amp;parentnodeid=fca589da8&amp;color=0,0,0&amp;vbapositionanswer=37&amp;vbahtmlprocessed=1&amp;bbb=1" title=""/>
          <p:cNvSpPr/>
          <p:nvPr/>
        </p:nvSpPr>
        <p:spPr>
          <a:xfrm>
            <a:off x="835978" y="3399765"/>
            <a:ext cx="50149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 spc="-5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国共合作为主体的抗日民族统一战线</a:t>
            </a:r>
            <a:endParaRPr lang="en-US" altLang="zh-CN" sz="2400" spc="-50"/>
          </a:p>
        </p:txBody>
      </p:sp>
      <p:sp>
        <p:nvSpPr>
          <p:cNvPr id="5" name="P_6_AN.38_1#5998f5982.blank?vbadefaultcenterpage=1&amp;parentnodeid=fca589da8&amp;color=0,0,0&amp;vbapositionanswer=38&amp;vbahtmlprocessed=1&amp;bbb=1" title=""/>
          <p:cNvSpPr/>
          <p:nvPr/>
        </p:nvSpPr>
        <p:spPr>
          <a:xfrm>
            <a:off x="2969578" y="3958566"/>
            <a:ext cx="32845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团结御侮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、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全民族抗战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26c545ddc?vbadefaultcenterpage=1&amp;parentnodeid=5afb2a315&amp;color=0,0,0&amp;vbahtmlprocessed=1&amp;bbb=1" title=""/>
          <p:cNvSpPr/>
          <p:nvPr/>
        </p:nvSpPr>
        <p:spPr>
          <a:xfrm>
            <a:off x="548640" y="1062000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三、全民族抗战的意义</a:t>
            </a:r>
            <a:endParaRPr lang="en-US" altLang="zh-CN" sz="2600"/>
          </a:p>
        </p:txBody>
      </p:sp>
      <p:sp>
        <p:nvSpPr>
          <p:cNvPr id="3" name="P_6_BD#87a0af6c8?segpoint=1&amp;vbadefaultcenterpage=1&amp;parentnodeid=26c545ddc&amp;color=0,0,0&amp;vbahtmlprocessed=1&amp;bbb=1&amp;hasbroken=1" title=""/>
          <p:cNvSpPr/>
          <p:nvPr/>
        </p:nvSpPr>
        <p:spPr>
          <a:xfrm>
            <a:off x="548640" y="1640294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1.对中国：使中华民族的觉醒和大团结达到了前所未有的高度；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，而抗战的胜利又为中国的民族独立和人民解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放奠定了坚实的基础。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2.对世界：全民族抗战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，成为世界反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法西斯战争的重要组成部分，为争取世界和平作出了巨大的贡献。</a:t>
            </a:r>
            <a:endParaRPr lang="en-US" altLang="zh-CN" sz="2400"/>
          </a:p>
        </p:txBody>
      </p:sp>
      <p:sp>
        <p:nvSpPr>
          <p:cNvPr id="5" name="P_6_AN.39_1#87a0af6c8.blank?vbadefaultcenterpage=1&amp;parentnodeid=26c545ddc&amp;color=0,0,0&amp;vbapositionanswer=39&amp;vbahtmlprocessed=1&amp;bbb=1&amp;hasbroken=1" title=""/>
          <p:cNvSpPr/>
          <p:nvPr/>
        </p:nvSpPr>
        <p:spPr>
          <a:xfrm>
            <a:off x="548640" y="1612354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全民族抗战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为抗日战争的胜利提供了根本保障</a:t>
            </a:r>
            <a:endParaRPr lang="en-US" altLang="zh-CN" sz="2400"/>
          </a:p>
        </p:txBody>
      </p:sp>
      <p:sp>
        <p:nvSpPr>
          <p:cNvPr id="6" name="P_6_AN.40_1#87a0af6c8.blank?vbadefaultcenterpage=1&amp;parentnodeid=26c545ddc&amp;color=0,0,0&amp;vbapositionanswer=40&amp;vbahtmlprocessed=1&amp;bbb=1" title=""/>
          <p:cNvSpPr/>
          <p:nvPr/>
        </p:nvSpPr>
        <p:spPr>
          <a:xfrm>
            <a:off x="4195128" y="3288754"/>
            <a:ext cx="54292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开辟了世界反法西斯战争的东方主战场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5e0c66247?vbadefaultcenterpage=1&amp;parentnodeid=fd336d7d6&amp;color=0,0,0&amp;vbahtmlprocessed=1&amp;bbb=1&amp;hasbroken=1" title=""/>
          <p:cNvSpPr/>
          <p:nvPr/>
        </p:nvSpPr>
        <p:spPr>
          <a:xfrm>
            <a:off x="548640" y="1062000"/>
            <a:ext cx="11091672" cy="16357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考点三</a:t>
            </a:r>
            <a:r>
              <a:rPr lang="en-US" altLang="zh-CN" sz="28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以侵华日军南京大屠杀等罪行为例，认识日本军国主义凶恶残</a:t>
            </a:r>
          </a:p>
          <a:p>
            <a:pPr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暴的侵略本质。</a:t>
            </a:r>
            <a:endParaRPr lang="en-US" altLang="zh-CN" sz="2800"/>
          </a:p>
        </p:txBody>
      </p:sp>
      <p:sp>
        <p:nvSpPr>
          <p:cNvPr id="3" name="P_5_BD#a931c4086?segpoint=1&amp;vbadefaultcenterpage=1&amp;parentnodeid=5e0c66247&amp;color=0,0,0&amp;vbahtmlprocessed=1&amp;bbb=1&amp;hasbroken=1" title=""/>
          <p:cNvSpPr/>
          <p:nvPr/>
        </p:nvSpPr>
        <p:spPr>
          <a:xfrm>
            <a:off x="548640" y="2332915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1.概况：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，日军攻陷南京（国民政府迁往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，把重庆作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为战时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）。日军占领南京后，屠杀手无寸铁的中国居民和放下武器的士兵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2.认识：南京大屠杀体现了法西斯的残酷性和野蛮性，这是人类文明史上所罕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见的，同时也充分揭示了侵华日军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  <a:endParaRPr lang="en-US" altLang="zh-CN" sz="2400"/>
          </a:p>
        </p:txBody>
      </p:sp>
      <p:sp>
        <p:nvSpPr>
          <p:cNvPr id="5" name="P_5_AN.41_1#a931c4086.blank?vbadefaultcenterpage=1&amp;parentnodeid=5e0c66247&amp;color=0,0,0&amp;vbapositionanswer=41&amp;vbahtmlprocessed=1&amp;bbb=1" title=""/>
          <p:cNvSpPr/>
          <p:nvPr/>
        </p:nvSpPr>
        <p:spPr>
          <a:xfrm>
            <a:off x="2356803" y="2304975"/>
            <a:ext cx="23717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1937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12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月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13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日</a:t>
            </a:r>
            <a:endParaRPr lang="en-US" altLang="zh-CN" sz="2400"/>
          </a:p>
        </p:txBody>
      </p:sp>
      <p:sp>
        <p:nvSpPr>
          <p:cNvPr id="6" name="P_5_AN.42_1#a931c4086.blank?vbadefaultcenterpage=1&amp;parentnodeid=5e0c66247&amp;color=0,0,0&amp;vbapositionanswer=42&amp;vbahtmlprocessed=1&amp;bbb=1" title=""/>
          <p:cNvSpPr/>
          <p:nvPr/>
        </p:nvSpPr>
        <p:spPr>
          <a:xfrm>
            <a:off x="9097328" y="230497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重庆</a:t>
            </a:r>
            <a:endParaRPr lang="en-US" altLang="zh-CN" sz="2400"/>
          </a:p>
        </p:txBody>
      </p:sp>
      <p:sp>
        <p:nvSpPr>
          <p:cNvPr id="7" name="P_5_AN.43_1#a931c4086.blank?vbadefaultcenterpage=1&amp;parentnodeid=5e0c66247&amp;color=0,0,0&amp;vbapositionanswer=43&amp;vbahtmlprocessed=1&amp;bbb=1" title=""/>
          <p:cNvSpPr/>
          <p:nvPr/>
        </p:nvSpPr>
        <p:spPr>
          <a:xfrm>
            <a:off x="1518603" y="286377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陪都</a:t>
            </a:r>
            <a:endParaRPr lang="en-US" altLang="zh-CN" sz="2400"/>
          </a:p>
        </p:txBody>
      </p:sp>
      <p:sp>
        <p:nvSpPr>
          <p:cNvPr id="8" name="P_5_AN.44_1#a931c4086.blank?vbadefaultcenterpage=1&amp;parentnodeid=5e0c66247&amp;color=0,0,0&amp;vbapositionanswer=44&amp;vbahtmlprocessed=1&amp;bbb=1" title=""/>
          <p:cNvSpPr/>
          <p:nvPr/>
        </p:nvSpPr>
        <p:spPr>
          <a:xfrm>
            <a:off x="599440" y="3422575"/>
            <a:ext cx="14478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达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30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万人</a:t>
            </a:r>
            <a:endParaRPr lang="en-US" altLang="zh-CN" sz="2400"/>
          </a:p>
        </p:txBody>
      </p:sp>
      <p:sp>
        <p:nvSpPr>
          <p:cNvPr id="9" name="P_5_AN.45_1#a931c4086.blank?vbadefaultcenterpage=1&amp;parentnodeid=5e0c66247&amp;color=0,0,0&amp;vbapositionanswer=45&amp;vbahtmlprocessed=1&amp;bbb=1" title=""/>
          <p:cNvSpPr/>
          <p:nvPr/>
        </p:nvSpPr>
        <p:spPr>
          <a:xfrm>
            <a:off x="5182553" y="4518585"/>
            <a:ext cx="35909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凶恶和残暴的侵略者本质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314147aea?vbadefaultcenterpage=1&amp;parentnodeid=fd336d7d6&amp;color=0,0,0&amp;vbahtmlprocessed=1&amp;bbb=1&amp;hasbroken=1" title=""/>
          <p:cNvSpPr/>
          <p:nvPr/>
        </p:nvSpPr>
        <p:spPr>
          <a:xfrm>
            <a:off x="548640" y="1060704"/>
            <a:ext cx="11091672" cy="16357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考点四</a:t>
            </a:r>
            <a:r>
              <a:rPr lang="en-US" altLang="zh-CN" sz="28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列举正面战场和敌后战场的抗日史实，体会中国军民在抗日战</a:t>
            </a:r>
          </a:p>
          <a:p>
            <a:pPr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争中英勇顽强、不怕牺牲的精神。</a:t>
            </a:r>
            <a:endParaRPr lang="en-US" altLang="zh-CN" sz="2800"/>
          </a:p>
        </p:txBody>
      </p:sp>
      <p:sp>
        <p:nvSpPr>
          <p:cNvPr id="3" name="C_5_BD#611991c7c?vbadefaultcenterpage=1&amp;parentnodeid=314147aea&amp;color=0,0,0&amp;vbahtmlprocessed=1&amp;bbb=1" title=""/>
          <p:cNvSpPr/>
          <p:nvPr/>
        </p:nvSpPr>
        <p:spPr>
          <a:xfrm>
            <a:off x="548640" y="2333551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一、正面战场</a:t>
            </a:r>
            <a:endParaRPr lang="en-US" altLang="zh-CN" sz="2600"/>
          </a:p>
        </p:txBody>
      </p:sp>
      <p:sp>
        <p:nvSpPr>
          <p:cNvPr id="4" name="P_6_BD#2aad51096?segpoint=1&amp;vbadefaultcenterpage=1&amp;parentnodeid=611991c7c&amp;color=0,0,0&amp;vbahtmlprocessed=1&amp;bbb=1" title=""/>
          <p:cNvSpPr/>
          <p:nvPr/>
        </p:nvSpPr>
        <p:spPr>
          <a:xfrm>
            <a:off x="548640" y="2908998"/>
            <a:ext cx="11091672" cy="3827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1.淞沪会战（1937年8月—11月）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（1）概况：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，日军在上海挑起事端，中国军队奋起反击，淞沪会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战爆发，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率全营守卫宝山，与日军苦战三天，全营官兵壮烈牺牲。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率部坚守苏州河北岸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阵地，与日军展开血战。8月14日，中国空军首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次参战，初战告捷。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（2）结果：1937年11月，上海失陷，淞沪会战结束。淞沪会战持续3个月，毙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伤日军4万多人，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，激发了全国人民的斗志。</a:t>
            </a:r>
            <a:endParaRPr lang="en-US" altLang="zh-CN" sz="2400"/>
          </a:p>
        </p:txBody>
      </p:sp>
      <p:sp>
        <p:nvSpPr>
          <p:cNvPr id="7" name="P_6_AN.46_1#2aad51096.blank?vbadefaultcenterpage=1&amp;parentnodeid=611991c7c&amp;color=0,0,0&amp;vbapositionanswer=46&amp;vbahtmlprocessed=1&amp;bbb=1" title=""/>
          <p:cNvSpPr/>
          <p:nvPr/>
        </p:nvSpPr>
        <p:spPr>
          <a:xfrm>
            <a:off x="2888615" y="3439858"/>
            <a:ext cx="160337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1937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8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月</a:t>
            </a:r>
            <a:endParaRPr lang="en-US" altLang="zh-CN" sz="2400"/>
          </a:p>
        </p:txBody>
      </p:sp>
      <p:sp>
        <p:nvSpPr>
          <p:cNvPr id="8" name="P_6_AN.47_1#2aad51096.blank?vbadefaultcenterpage=1&amp;parentnodeid=611991c7c&amp;color=0,0,0&amp;vbapositionanswer=47&amp;vbahtmlprocessed=1&amp;bbb=1" title=""/>
          <p:cNvSpPr/>
          <p:nvPr/>
        </p:nvSpPr>
        <p:spPr>
          <a:xfrm>
            <a:off x="1824990" y="3998658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姚子青</a:t>
            </a:r>
            <a:endParaRPr lang="en-US" altLang="zh-CN" sz="2400"/>
          </a:p>
        </p:txBody>
      </p:sp>
      <p:sp>
        <p:nvSpPr>
          <p:cNvPr id="9" name="P_6_AN.48_1#2aad51096.blank?vbadefaultcenterpage=1&amp;parentnodeid=611991c7c&amp;color=0,0,0&amp;vbapositionanswer=48&amp;vbahtmlprocessed=1&amp;bbb=1&amp;hasbroken=1" title=""/>
          <p:cNvSpPr/>
          <p:nvPr/>
        </p:nvSpPr>
        <p:spPr>
          <a:xfrm>
            <a:off x="548640" y="3998658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谢晋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元</a:t>
            </a:r>
            <a:endParaRPr lang="en-US" altLang="zh-CN" sz="2400"/>
          </a:p>
        </p:txBody>
      </p:sp>
      <p:sp>
        <p:nvSpPr>
          <p:cNvPr id="10" name="P_6_AN.49_1#2aad51096.blank?vbadefaultcenterpage=1&amp;parentnodeid=611991c7c&amp;color=0,0,0&amp;vbapositionanswer=49&amp;vbahtmlprocessed=1&amp;bbb=1" title=""/>
          <p:cNvSpPr/>
          <p:nvPr/>
        </p:nvSpPr>
        <p:spPr>
          <a:xfrm>
            <a:off x="3814128" y="4557458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四行仓库</a:t>
            </a:r>
            <a:endParaRPr lang="en-US" altLang="zh-CN" sz="2400"/>
          </a:p>
        </p:txBody>
      </p:sp>
      <p:sp>
        <p:nvSpPr>
          <p:cNvPr id="11" name="P_6_AN.50_1#2aad51096.blank?vbadefaultcenterpage=1&amp;parentnodeid=611991c7c&amp;color=0,0,0&amp;vbapositionanswer=50&amp;vbahtmlprocessed=1&amp;bbb=1" title=""/>
          <p:cNvSpPr/>
          <p:nvPr/>
        </p:nvSpPr>
        <p:spPr>
          <a:xfrm>
            <a:off x="2885440" y="6212268"/>
            <a:ext cx="466407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打破了日军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3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个月灭亡中国的迷梦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  <p:bldP spid="11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2aad51096?segpoint=1&amp;vbadefaultcenterpage=1&amp;parentnodeid=611991c7c&amp;color=0,0,0&amp;vbahtmlprocessed=1&amp;bbb=1" title=""/>
          <p:cNvSpPr/>
          <p:nvPr/>
        </p:nvSpPr>
        <p:spPr>
          <a:xfrm>
            <a:off x="548640" y="1761466"/>
            <a:ext cx="11091672" cy="3827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2.台儿庄战役（1938年3月）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（1）概况：日军占领南京后，为打通南北战场，沿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从南北两个方向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夹击徐州。同时，一部分日军从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登陆，沿胶济线西进，企图与津浦路南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下的日军会师台儿庄，再合攻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。第五战区司令长官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指挥中国军队与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日军展开激战。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（2）意义：台儿庄战役共歼敌1万余人，是抗战以来中国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，振奋了中国军民的精神，坚定了抗战意志和信念。</a:t>
            </a:r>
            <a:endParaRPr lang="en-US" altLang="zh-CN" sz="2400"/>
          </a:p>
        </p:txBody>
      </p:sp>
      <p:sp>
        <p:nvSpPr>
          <p:cNvPr id="5" name="P_6_AN.51_1#2aad51096.blank?vbadefaultcenterpage=1&amp;parentnodeid=611991c7c&amp;color=0,0,0&amp;vbapositionanswer=51&amp;vbahtmlprocessed=1&amp;bbb=1" title=""/>
          <p:cNvSpPr/>
          <p:nvPr/>
        </p:nvSpPr>
        <p:spPr>
          <a:xfrm>
            <a:off x="8109903" y="2292326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津浦路</a:t>
            </a:r>
            <a:endParaRPr lang="en-US" altLang="zh-CN" sz="2400"/>
          </a:p>
        </p:txBody>
      </p:sp>
      <p:sp>
        <p:nvSpPr>
          <p:cNvPr id="6" name="P_6_AN.52_1#2aad51096.blank?vbadefaultcenterpage=1&amp;parentnodeid=611991c7c&amp;color=0,0,0&amp;vbapositionanswer=52&amp;vbahtmlprocessed=1&amp;bbb=1" title=""/>
          <p:cNvSpPr/>
          <p:nvPr/>
        </p:nvSpPr>
        <p:spPr>
          <a:xfrm>
            <a:off x="4888865" y="2851125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山东半岛</a:t>
            </a:r>
            <a:endParaRPr lang="en-US" altLang="zh-CN" sz="2400"/>
          </a:p>
        </p:txBody>
      </p:sp>
      <p:sp>
        <p:nvSpPr>
          <p:cNvPr id="7" name="P_6_AN.53_1#2aad51096.blank?vbadefaultcenterpage=1&amp;parentnodeid=611991c7c&amp;color=0,0,0&amp;vbapositionanswer=53&amp;vbahtmlprocessed=1&amp;bbb=1" title=""/>
          <p:cNvSpPr/>
          <p:nvPr/>
        </p:nvSpPr>
        <p:spPr>
          <a:xfrm>
            <a:off x="4582478" y="340992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徐州</a:t>
            </a:r>
            <a:endParaRPr lang="en-US" altLang="zh-CN" sz="2400"/>
          </a:p>
        </p:txBody>
      </p:sp>
      <p:sp>
        <p:nvSpPr>
          <p:cNvPr id="8" name="P_6_AN.54_1#2aad51096.blank?vbadefaultcenterpage=1&amp;parentnodeid=611991c7c&amp;color=0,0,0&amp;vbapositionanswer=54&amp;vbahtmlprocessed=1&amp;bbb=1" title=""/>
          <p:cNvSpPr/>
          <p:nvPr/>
        </p:nvSpPr>
        <p:spPr>
          <a:xfrm>
            <a:off x="8254365" y="340992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李宗仁</a:t>
            </a:r>
            <a:endParaRPr lang="en-US" altLang="zh-CN" sz="2400"/>
          </a:p>
        </p:txBody>
      </p:sp>
      <p:sp>
        <p:nvSpPr>
          <p:cNvPr id="9" name="P_6_AN.55_1#2aad51096.blank?vbadefaultcenterpage=1&amp;parentnodeid=611991c7c&amp;color=0,0,0&amp;vbapositionanswer=55&amp;vbahtmlprocessed=1&amp;bbb=1&amp;hasbroken=1" title=""/>
          <p:cNvSpPr/>
          <p:nvPr/>
        </p:nvSpPr>
        <p:spPr>
          <a:xfrm>
            <a:off x="548640" y="4527525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正面战场取得的最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大的一场胜仗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2aad51096?segpoint=1&amp;vbadefaultcenterpage=1&amp;parentnodeid=611991c7c&amp;color=0,0,0&amp;vbahtmlprocessed=1&amp;bbb=1" title=""/>
          <p:cNvSpPr/>
          <p:nvPr/>
        </p:nvSpPr>
        <p:spPr>
          <a:xfrm>
            <a:off x="548640" y="1487145"/>
            <a:ext cx="11091672" cy="4386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3.武汉会战（1938年6月—10月）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（1）经过：1938年6月开始，日军集结40多万兵力进攻武汉。中国军队共部署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约100万人参战，利用有利地形，构筑工事，逐次抵抗，消耗敌人。在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中，中国军队利用有利地形击毙日军3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000余人。但整个战场形势对中国不利，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武汉陷入三面包围之中。1938年10月，中国军队有序撤出武汉。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（2）影响：①武汉会战，使日本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②武汉保卫战后期，日军占领广州。广州、武汉失陷后，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③武汉会战是全国抗战以来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的一次战役。</a:t>
            </a:r>
            <a:endParaRPr lang="en-US" altLang="zh-CN" sz="2400"/>
          </a:p>
        </p:txBody>
      </p:sp>
      <p:sp>
        <p:nvSpPr>
          <p:cNvPr id="5" name="P_6_AN.56_1#2aad51096.blank?vbadefaultcenterpage=1&amp;parentnodeid=611991c7c&amp;color=0,0,0&amp;vbapositionanswer=56&amp;vbahtmlprocessed=1&amp;bbb=1&amp;hasbroken=1" title=""/>
          <p:cNvSpPr/>
          <p:nvPr/>
        </p:nvSpPr>
        <p:spPr>
          <a:xfrm>
            <a:off x="548640" y="2576805"/>
            <a:ext cx="11091672" cy="103339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SimSun" panose="02010600030101010101" pitchFamily="2" charset="-122"/>
                <a:ea typeface="楷体" pitchFamily="34" charset="-122"/>
                <a:cs typeface="Calibri" pitchFamily="34" charset="-120"/>
              </a:rPr>
              <a:t>                                                             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江西万家岭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战役</a:t>
            </a:r>
            <a:endParaRPr lang="en-US" altLang="zh-CN" sz="2400"/>
          </a:p>
        </p:txBody>
      </p:sp>
      <p:sp>
        <p:nvSpPr>
          <p:cNvPr id="6" name="P_6_AN.57_1#2aad51096.blank?vbadefaultcenterpage=1&amp;parentnodeid=611991c7c&amp;color=0,0,0&amp;vbapositionanswer=57&amp;vbahtmlprocessed=1&amp;bbb=1" title=""/>
          <p:cNvSpPr/>
          <p:nvPr/>
        </p:nvSpPr>
        <p:spPr>
          <a:xfrm>
            <a:off x="5646103" y="4253205"/>
            <a:ext cx="54292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企图迅速灭亡中国的既定战略彻底破灭</a:t>
            </a:r>
            <a:endParaRPr lang="en-US" altLang="zh-CN" sz="2400"/>
          </a:p>
        </p:txBody>
      </p:sp>
      <p:sp>
        <p:nvSpPr>
          <p:cNvPr id="7" name="P_6_AN.58_1#2aad51096.blank?vbadefaultcenterpage=1&amp;parentnodeid=611991c7c&amp;color=0,0,0&amp;vbapositionanswer=58&amp;vbahtmlprocessed=1&amp;bbb=1" title=""/>
          <p:cNvSpPr/>
          <p:nvPr/>
        </p:nvSpPr>
        <p:spPr>
          <a:xfrm>
            <a:off x="8246428" y="4812005"/>
            <a:ext cx="32845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抗日战争进入相持阶段</a:t>
            </a:r>
            <a:endParaRPr lang="en-US" altLang="zh-CN" sz="2400"/>
          </a:p>
        </p:txBody>
      </p:sp>
      <p:sp>
        <p:nvSpPr>
          <p:cNvPr id="8" name="P_6_AN.59_1#2aad51096.blank?vbadefaultcenterpage=1&amp;parentnodeid=611991c7c&amp;color=0,0,0&amp;vbapositionanswer=59&amp;vbahtmlprocessed=1&amp;bbb=1" title=""/>
          <p:cNvSpPr/>
          <p:nvPr/>
        </p:nvSpPr>
        <p:spPr>
          <a:xfrm>
            <a:off x="4263390" y="5349216"/>
            <a:ext cx="512286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战线最长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、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规模最大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、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持续时间最久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2aad51096?segpoint=1&amp;vbadefaultcenterpage=1&amp;parentnodeid=611991c7c&amp;color=0,0,0&amp;vbahtmlprocessed=1&amp;bbb=1" title=""/>
          <p:cNvSpPr/>
          <p:nvPr/>
        </p:nvSpPr>
        <p:spPr>
          <a:xfrm>
            <a:off x="548640" y="2035785"/>
            <a:ext cx="11091672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4.第三次长沙会战（1941年12月）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（1）背景：①中国方面，抗日战争进入相持阶段后，日军先后发动两次长沙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会战，均告失败。②国际方面，英美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（2）概况：1941年12月，日本对长沙发动第三次进攻，中国军队调集重兵防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御，拼死抵抗，在中国军队的英勇搏杀下，获得会战胜利。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（3）影响：增强了中国军民抗战必胜的意志，鼓舞了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的抗日信心。</a:t>
            </a:r>
            <a:endParaRPr lang="en-US" altLang="zh-CN" sz="2400"/>
          </a:p>
        </p:txBody>
      </p:sp>
      <p:sp>
        <p:nvSpPr>
          <p:cNvPr id="6" name="P_6_AN.60_1#2aad51096.blank?vbadefaultcenterpage=1&amp;parentnodeid=611991c7c&amp;color=0,0,0&amp;vbapositionanswer=60&amp;vbahtmlprocessed=1&amp;bbb=1" title=""/>
          <p:cNvSpPr/>
          <p:nvPr/>
        </p:nvSpPr>
        <p:spPr>
          <a:xfrm>
            <a:off x="5488940" y="3125445"/>
            <a:ext cx="38973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盟军在太平洋战场接连败退</a:t>
            </a:r>
            <a:endParaRPr lang="en-US" altLang="zh-CN" sz="2400"/>
          </a:p>
        </p:txBody>
      </p:sp>
      <p:sp>
        <p:nvSpPr>
          <p:cNvPr id="7" name="P_6_AN.61_1#2aad51096.blank?vbadefaultcenterpage=1&amp;parentnodeid=611991c7c&amp;color=0,0,0&amp;vbapositionanswer=61&amp;vbahtmlprocessed=1&amp;bbb=1" title=""/>
          <p:cNvSpPr/>
          <p:nvPr/>
        </p:nvSpPr>
        <p:spPr>
          <a:xfrm>
            <a:off x="8416290" y="478025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同盟国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ca21bce03?vbadefaultcenterpage=1&amp;parentnodeid=314147aea&amp;color=0,0,0&amp;vbahtmlprocessed=1&amp;bbb=1" title=""/>
          <p:cNvSpPr/>
          <p:nvPr/>
        </p:nvSpPr>
        <p:spPr>
          <a:xfrm>
            <a:off x="548640" y="1062000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二、敌后战场的抗战</a:t>
            </a:r>
            <a:endParaRPr lang="en-US" altLang="zh-CN" sz="2600"/>
          </a:p>
        </p:txBody>
      </p:sp>
      <p:sp>
        <p:nvSpPr>
          <p:cNvPr id="3" name="P_6_BD#8221a911a?segpoint=1&amp;vbadefaultcenterpage=1&amp;parentnodeid=ca21bce03&amp;color=0,0,0&amp;vbahtmlprocessed=1&amp;bbb=1" title=""/>
          <p:cNvSpPr/>
          <p:nvPr/>
        </p:nvSpPr>
        <p:spPr>
          <a:xfrm>
            <a:off x="548640" y="1640294"/>
            <a:ext cx="11091672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1.平型关大捷：（1）时间、地点：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东北部平型关。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（2）概况：淞沪会战期间，日军侵入山西，企图占领太原。八路军第一一五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师在师长林彪率领下，在平型关一带隐蔽设伏，将日军1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000多人全部歼灭。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（3）意义：平型关大捷是全民族抗战爆发后中国军队主动对日作战取得的第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一个重大胜利，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2.百团大战（时间：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8月至次年1月）</a:t>
            </a:r>
            <a:endParaRPr lang="en-US" altLang="zh-CN" sz="2400"/>
          </a:p>
        </p:txBody>
      </p:sp>
      <p:sp>
        <p:nvSpPr>
          <p:cNvPr id="7" name="P_6_AN.62_1#8221a911a.blank?vbadefaultcenterpage=1&amp;parentnodeid=ca21bce03&amp;color=0,0,0&amp;vbapositionanswer=62&amp;vbahtmlprocessed=1&amp;bbb=1" title=""/>
          <p:cNvSpPr/>
          <p:nvPr/>
        </p:nvSpPr>
        <p:spPr>
          <a:xfrm>
            <a:off x="5881053" y="1612354"/>
            <a:ext cx="160337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1937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9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月</a:t>
            </a:r>
            <a:endParaRPr lang="en-US" altLang="zh-CN" sz="2400"/>
          </a:p>
        </p:txBody>
      </p:sp>
      <p:sp>
        <p:nvSpPr>
          <p:cNvPr id="8" name="P_6_AN.63_1#8221a911a.blank?vbadefaultcenterpage=1&amp;parentnodeid=ca21bce03&amp;color=0,0,0&amp;vbapositionanswer=63&amp;vbahtmlprocessed=1&amp;bbb=1" title=""/>
          <p:cNvSpPr/>
          <p:nvPr/>
        </p:nvSpPr>
        <p:spPr>
          <a:xfrm>
            <a:off x="7876540" y="1612354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山西</a:t>
            </a:r>
            <a:endParaRPr lang="en-US" altLang="zh-CN" sz="2400"/>
          </a:p>
        </p:txBody>
      </p:sp>
      <p:sp>
        <p:nvSpPr>
          <p:cNvPr id="9" name="P_6_AN.64_1#8221a911a.blank?vbadefaultcenterpage=1&amp;parentnodeid=ca21bce03&amp;color=0,0,0&amp;vbapositionanswer=64&amp;vbahtmlprocessed=1&amp;bbb=1" title=""/>
          <p:cNvSpPr/>
          <p:nvPr/>
        </p:nvSpPr>
        <p:spPr>
          <a:xfrm>
            <a:off x="2756853" y="3847554"/>
            <a:ext cx="41640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粉碎了日军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不可战胜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”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的神话</a:t>
            </a:r>
            <a:endParaRPr lang="en-US" altLang="zh-CN" sz="2400"/>
          </a:p>
        </p:txBody>
      </p:sp>
      <p:sp>
        <p:nvSpPr>
          <p:cNvPr id="10" name="P_6_AN.65_1#8221a911a.blank?vbadefaultcenterpage=1&amp;parentnodeid=ca21bce03&amp;color=0,0,0&amp;vbapositionanswer=65&amp;vbahtmlprocessed=1&amp;bbb=1" title=""/>
          <p:cNvSpPr/>
          <p:nvPr/>
        </p:nvSpPr>
        <p:spPr>
          <a:xfrm>
            <a:off x="3901440" y="4384764"/>
            <a:ext cx="11430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1940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uiExpand="1" build="p" animBg="1"/>
      <p:bldP spid="9" grpId="0" uiExpand="1" build="p" animBg="1"/>
      <p:bldP spid="10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8221a911a?segpoint=1&amp;vbadefaultcenterpage=1&amp;parentnodeid=ca21bce03&amp;color=0,0,0&amp;vbahtmlprocessed=1&amp;bbb=1&amp;hasbroken=1" title=""/>
          <p:cNvSpPr/>
          <p:nvPr/>
        </p:nvSpPr>
        <p:spPr>
          <a:xfrm>
            <a:off x="548640" y="1761465"/>
            <a:ext cx="11091672" cy="3827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（1）背景：为了消灭抗日根据地，日军实行“囚笼政策”，依托公路、铁路，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对抗日根据地进行封锁和蚕食。（2）作战部队：八路军。指挥：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。地点：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（3）目标：破坏敌人交通线，摧毁敌人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两侧及抗日根据地内的日伪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军据点。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（4）意义：是中国军队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战役，打击了日军的侵略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气焰，提高了中国共产党和八路军的威望，坚定了全国军民取得抗战胜利的信心。</a:t>
            </a:r>
            <a:endParaRPr lang="en-US" altLang="zh-CN" sz="2400"/>
          </a:p>
        </p:txBody>
      </p:sp>
      <p:sp>
        <p:nvSpPr>
          <p:cNvPr id="5" name="P_6_AN.66_1#8221a911a.blank?vbadefaultcenterpage=1&amp;parentnodeid=ca21bce03&amp;color=0,0,0&amp;vbapositionanswer=66&amp;vbahtmlprocessed=1&amp;bbb=1" title=""/>
          <p:cNvSpPr/>
          <p:nvPr/>
        </p:nvSpPr>
        <p:spPr>
          <a:xfrm>
            <a:off x="9332278" y="229232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彭德怀</a:t>
            </a:r>
            <a:endParaRPr lang="en-US" altLang="zh-CN" sz="2400"/>
          </a:p>
        </p:txBody>
      </p:sp>
      <p:sp>
        <p:nvSpPr>
          <p:cNvPr id="6" name="P_6_AN.67_1#8221a911a.blank?vbadefaultcenterpage=1&amp;parentnodeid=ca21bce03&amp;color=0,0,0&amp;vbapositionanswer=67&amp;vbahtmlprocessed=1&amp;bbb=1" title=""/>
          <p:cNvSpPr/>
          <p:nvPr/>
        </p:nvSpPr>
        <p:spPr>
          <a:xfrm>
            <a:off x="599440" y="2851125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华北</a:t>
            </a:r>
            <a:endParaRPr lang="en-US" altLang="zh-CN" sz="2400"/>
          </a:p>
        </p:txBody>
      </p:sp>
      <p:sp>
        <p:nvSpPr>
          <p:cNvPr id="7" name="P_6_AN.68_1#8221a911a.blank?vbadefaultcenterpage=1&amp;parentnodeid=ca21bce03&amp;color=0,0,0&amp;vbapositionanswer=68&amp;vbahtmlprocessed=1&amp;bbb=1" title=""/>
          <p:cNvSpPr/>
          <p:nvPr/>
        </p:nvSpPr>
        <p:spPr>
          <a:xfrm>
            <a:off x="6577965" y="3409925"/>
            <a:ext cx="11398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交通线</a:t>
            </a:r>
            <a:endParaRPr lang="en-US" altLang="zh-CN" sz="2400"/>
          </a:p>
        </p:txBody>
      </p:sp>
      <p:sp>
        <p:nvSpPr>
          <p:cNvPr id="8" name="P_6_AN.69_1#8221a911a.blank?vbadefaultcenterpage=1&amp;parentnodeid=ca21bce03&amp;color=0,0,0&amp;vbapositionanswer=69&amp;vbahtmlprocessed=1&amp;bbb=1" title=""/>
          <p:cNvSpPr/>
          <p:nvPr/>
        </p:nvSpPr>
        <p:spPr>
          <a:xfrm>
            <a:off x="4420553" y="4527525"/>
            <a:ext cx="359092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主动出击日军的最大规模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dcee98aca?vbadefaultcenterpage=1&amp;parentnodeid=fd336d7d6&amp;color=0,0,0&amp;vbahtmlprocessed=1&amp;bbb=1&amp;hasbroken=1" title=""/>
          <p:cNvSpPr/>
          <p:nvPr/>
        </p:nvSpPr>
        <p:spPr>
          <a:xfrm>
            <a:off x="548640" y="1062000"/>
            <a:ext cx="11091672" cy="16357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考点五</a:t>
            </a:r>
            <a:r>
              <a:rPr lang="en-US" altLang="zh-CN" sz="28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知道中国共产党第七次全国代表大会的主要内容；了解日本投</a:t>
            </a:r>
          </a:p>
          <a:p>
            <a:pPr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降的史实；探讨抗日战争胜利的原因及历史意义。</a:t>
            </a:r>
            <a:endParaRPr lang="en-US" altLang="zh-CN" sz="2800"/>
          </a:p>
        </p:txBody>
      </p:sp>
      <p:sp>
        <p:nvSpPr>
          <p:cNvPr id="3" name="C_5_BD#86c77d866?vbadefaultcenterpage=1&amp;parentnodeid=dcee98aca&amp;color=0,0,0&amp;vbahtmlprocessed=1&amp;bbb=1" title=""/>
          <p:cNvSpPr/>
          <p:nvPr/>
        </p:nvSpPr>
        <p:spPr>
          <a:xfrm>
            <a:off x="548640" y="2334847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一、中共七大</a:t>
            </a:r>
            <a:endParaRPr lang="en-US" altLang="zh-CN" sz="2600"/>
          </a:p>
        </p:txBody>
      </p:sp>
      <p:sp>
        <p:nvSpPr>
          <p:cNvPr id="4" name="P_6_BD#f4bbc5f1e?segpoint=1&amp;vbadefaultcenterpage=1&amp;parentnodeid=86c77d866&amp;color=0,0,0&amp;vbahtmlprocessed=1&amp;bbb=1" title=""/>
          <p:cNvSpPr/>
          <p:nvPr/>
        </p:nvSpPr>
        <p:spPr>
          <a:xfrm>
            <a:off x="548640" y="2910294"/>
            <a:ext cx="11091672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1.背景：日本败局已定，抗日战争即将取得胜利。</a:t>
            </a:r>
          </a:p>
          <a:p>
            <a:pPr algn="l" latinLnBrk="1">
              <a:lnSpc>
                <a:spcPts val="44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2.时间、地点：1945年4至6月，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3.主要内容：（1）大会总结了中国共产党领导中国民主革命曲折发展的历史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经验，特别是总结了抗日战争的丰富经验，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：放手发动群众，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壮大人民力量，在中国共产党的领导下，打败日本侵略者，解放全国人民，建立一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个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的中国。</a:t>
            </a:r>
            <a:endParaRPr lang="en-US" altLang="zh-CN" sz="2400"/>
          </a:p>
        </p:txBody>
      </p:sp>
      <p:sp>
        <p:nvSpPr>
          <p:cNvPr id="7" name="P_6_AN.70_1#f4bbc5f1e.blank?vbadefaultcenterpage=1&amp;parentnodeid=86c77d866&amp;color=0,0,0&amp;vbapositionanswer=70&amp;vbahtmlprocessed=1&amp;bbb=1" title=""/>
          <p:cNvSpPr/>
          <p:nvPr/>
        </p:nvSpPr>
        <p:spPr>
          <a:xfrm>
            <a:off x="5438140" y="3441154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延安</a:t>
            </a:r>
            <a:endParaRPr lang="en-US" altLang="zh-CN" sz="2400"/>
          </a:p>
        </p:txBody>
      </p:sp>
      <p:sp>
        <p:nvSpPr>
          <p:cNvPr id="8" name="P_6_AN.71_1#f4bbc5f1e.blank?vbadefaultcenterpage=1&amp;parentnodeid=86c77d866&amp;color=0,0,0&amp;vbapositionanswer=71&amp;vbahtmlprocessed=1&amp;bbb=1" title=""/>
          <p:cNvSpPr/>
          <p:nvPr/>
        </p:nvSpPr>
        <p:spPr>
          <a:xfrm>
            <a:off x="6408103" y="4558754"/>
            <a:ext cx="29781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制定了党的政治路线</a:t>
            </a:r>
            <a:endParaRPr lang="en-US" altLang="zh-CN" sz="2400"/>
          </a:p>
        </p:txBody>
      </p:sp>
      <p:sp>
        <p:nvSpPr>
          <p:cNvPr id="9" name="P_6_AN.72_1#f4bbc5f1e.blank?vbadefaultcenterpage=1&amp;parentnodeid=86c77d866&amp;color=0,0,0&amp;vbapositionanswer=72&amp;vbahtmlprocessed=1&amp;bbb=1" title=""/>
          <p:cNvSpPr/>
          <p:nvPr/>
        </p:nvSpPr>
        <p:spPr>
          <a:xfrm>
            <a:off x="905828" y="5654764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新民主主义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uiExpand="1" build="p" animBg="1"/>
      <p:bldP spid="9" grpId="0" uiExpand="1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f4bbc5f1e?segpoint=1&amp;vbadefaultcenterpage=1&amp;parentnodeid=86c77d866&amp;color=0,0,0&amp;vbahtmlprocessed=1&amp;bbb=1" title=""/>
          <p:cNvSpPr/>
          <p:nvPr/>
        </p:nvSpPr>
        <p:spPr>
          <a:xfrm>
            <a:off x="548640" y="2584426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（2）毛泽东作了《论联合政府》的报告。</a:t>
            </a:r>
          </a:p>
          <a:p>
            <a:pPr algn="l" latinLnBrk="1">
              <a:lnSpc>
                <a:spcPts val="44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（3）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______________________________________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并写入党章。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4.历史意义：中共七大是团结的大会、胜利的大会，为争取抗战和新民主主义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革命的最后胜利准备了条件，并为中国共产党和中国人民指明了战后的奋斗方向。</a:t>
            </a:r>
            <a:endParaRPr lang="en-US" altLang="zh-CN" sz="2400"/>
          </a:p>
        </p:txBody>
      </p:sp>
      <p:sp>
        <p:nvSpPr>
          <p:cNvPr id="5" name="P_6_AN.73_1#f4bbc5f1e.blank?vbadefaultcenterpage=1&amp;parentnodeid=86c77d866&amp;color=0,0,0&amp;vbapositionanswer=73&amp;vbahtmlprocessed=1&amp;bbb=1" title=""/>
          <p:cNvSpPr/>
          <p:nvPr/>
        </p:nvSpPr>
        <p:spPr>
          <a:xfrm>
            <a:off x="1969453" y="3115286"/>
            <a:ext cx="57356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确立毛泽东思想为中国共产党的指导思想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c371ec221?vbadefaultcenterpage=1&amp;parentnodeid=dcee98aca&amp;color=0,0,0&amp;vbahtmlprocessed=1&amp;bbb=1" title=""/>
          <p:cNvSpPr/>
          <p:nvPr/>
        </p:nvSpPr>
        <p:spPr>
          <a:xfrm>
            <a:off x="548640" y="1060704"/>
            <a:ext cx="11091672" cy="94996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500"/>
              </a:lnSpc>
            </a:pPr>
            <a:r>
              <a:rPr lang="en-US" altLang="zh-CN" sz="26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二、日本投降</a:t>
            </a:r>
            <a:endParaRPr lang="en-US" altLang="zh-CN" sz="2600"/>
          </a:p>
        </p:txBody>
      </p:sp>
      <p:sp>
        <p:nvSpPr>
          <p:cNvPr id="3" name="P_6_BD#7d4721500?segpoint=1&amp;vbadefaultcenterpage=1&amp;parentnodeid=c371ec221&amp;color=0,0,0&amp;vbahtmlprocessed=1&amp;bbb=1&amp;hasbroken=1" title=""/>
          <p:cNvSpPr/>
          <p:nvPr/>
        </p:nvSpPr>
        <p:spPr>
          <a:xfrm>
            <a:off x="548640" y="1638998"/>
            <a:ext cx="11091672" cy="4944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1.背景：（1）国际：世界反法西斯战场</a:t>
            </a:r>
            <a:r>
              <a:rPr lang="en-US" altLang="zh-CN" sz="2400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，德国在欧洲败局已定。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日本在太平洋战场节节败退，陷入困境。苏联政府对日宣战，派遣苏联红军进军中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国东北，对日本关东军发起进攻。美国先后向日本的广岛、长崎各投下一枚原子弹。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（2）中国：中国共产党领导的抗日根据地军民率先发起局部反攻，取得一系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列胜利。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2.日本投降史实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（1）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，日本宣布无条件投降。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（2）1945年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，日本正式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，二战结束。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（3）1945年10月25日，台湾日军投降，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itchFamily="34" charset="0"/>
                <a:ea typeface="SimSun" pitchFamily="34" charset="-122"/>
                <a:cs typeface="SimSun" pitchFamily="34" charset="-120"/>
              </a:rPr>
              <a:t>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回到祖国怀抱。</a:t>
            </a:r>
            <a:endParaRPr lang="en-US" altLang="zh-CN" sz="2400"/>
          </a:p>
        </p:txBody>
      </p:sp>
      <p:sp>
        <p:nvSpPr>
          <p:cNvPr id="9" name="P_6_AN.74_1#7d4721500.blank?vbadefaultcenterpage=1&amp;parentnodeid=c371ec221&amp;color=0,0,0&amp;vbapositionanswer=74&amp;vbahtmlprocessed=1&amp;bbb=1" title=""/>
          <p:cNvSpPr/>
          <p:nvPr/>
        </p:nvSpPr>
        <p:spPr>
          <a:xfrm>
            <a:off x="6506528" y="1611058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捷报频传</a:t>
            </a:r>
            <a:endParaRPr lang="en-US" altLang="zh-CN" sz="2400"/>
          </a:p>
        </p:txBody>
      </p:sp>
      <p:sp>
        <p:nvSpPr>
          <p:cNvPr id="10" name="P_6_AN.75_1#7d4721500.blank?vbadefaultcenterpage=1&amp;parentnodeid=c371ec221&amp;color=0,0,0&amp;vbapositionanswer=75&amp;vbahtmlprocessed=1&amp;bbb=1" title=""/>
          <p:cNvSpPr/>
          <p:nvPr/>
        </p:nvSpPr>
        <p:spPr>
          <a:xfrm>
            <a:off x="1969453" y="4963858"/>
            <a:ext cx="22177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1945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年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8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月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15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日</a:t>
            </a:r>
            <a:endParaRPr lang="en-US" altLang="zh-CN" sz="2400"/>
          </a:p>
        </p:txBody>
      </p:sp>
      <p:sp>
        <p:nvSpPr>
          <p:cNvPr id="11" name="P_6_AN.76_1#7d4721500.blank?vbadefaultcenterpage=1&amp;parentnodeid=c371ec221&amp;color=0,0,0&amp;vbapositionanswer=76&amp;vbahtmlprocessed=1&amp;bbb=1" title=""/>
          <p:cNvSpPr/>
          <p:nvPr/>
        </p:nvSpPr>
        <p:spPr>
          <a:xfrm>
            <a:off x="2904490" y="5522658"/>
            <a:ext cx="11414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9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月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日</a:t>
            </a:r>
            <a:endParaRPr lang="en-US" altLang="zh-CN" sz="2400"/>
          </a:p>
        </p:txBody>
      </p:sp>
      <p:sp>
        <p:nvSpPr>
          <p:cNvPr id="12" name="P_6_AN.77_1#7d4721500.blank?vbadefaultcenterpage=1&amp;parentnodeid=c371ec221&amp;color=0,0,0&amp;vbapositionanswer=77&amp;vbahtmlprocessed=1&amp;bbb=1" title=""/>
          <p:cNvSpPr/>
          <p:nvPr/>
        </p:nvSpPr>
        <p:spPr>
          <a:xfrm>
            <a:off x="5655628" y="5522658"/>
            <a:ext cx="175260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签署投降书</a:t>
            </a:r>
            <a:endParaRPr lang="en-US" altLang="zh-CN" sz="2400"/>
          </a:p>
        </p:txBody>
      </p:sp>
      <p:sp>
        <p:nvSpPr>
          <p:cNvPr id="13" name="P_6_AN.78_1#7d4721500.blank?vbadefaultcenterpage=1&amp;parentnodeid=c371ec221&amp;color=0,0,0&amp;vbapositionanswer=78&amp;vbahtmlprocessed=1&amp;bbb=1" title=""/>
          <p:cNvSpPr/>
          <p:nvPr/>
        </p:nvSpPr>
        <p:spPr>
          <a:xfrm>
            <a:off x="6584315" y="6059868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楷体" pitchFamily="34" charset="-122"/>
                <a:cs typeface="Calibri" pitchFamily="34" charset="-120"/>
              </a:rPr>
              <a:t>台湾重新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 animBg="1"/>
      <p:bldP spid="10" grpId="0" uiExpand="1" build="p" animBg="1"/>
      <p:bldP spid="11" grpId="0" uiExpand="1" build="p" animBg="1"/>
      <p:bldP spid="12" grpId="0" uiExpand="1" build="p" animBg="1"/>
      <p:bldP spid="13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https://d.book118.com/585020313240011114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227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Calibri Light</vt:lpstr>
      <vt:lpstr>Times New Roman</vt:lpstr>
      <vt:lpstr>SimSun</vt:lpstr>
      <vt:lpstr>等线 Light</vt:lpstr>
      <vt:lpstr>等线</vt:lpstr>
      <vt:lpstr>Microsoft Yahei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2024-09-21T21:17:28.685</cp:lastPrinted>
  <dcterms:created xsi:type="dcterms:W3CDTF">2024-09-21T13:17:28Z</dcterms:created>
  <dcterms:modified xsi:type="dcterms:W3CDTF">2024-09-21T13:17:30Z</dcterms:modified>
</cp:coreProperties>
</file>