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2CA8FA6-2E5D-4704-BADA-F78EBBD366C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0DA6C2-B1EB-4964-929E-BB86971EA9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102B7E-2C1B-4294-861A-C94B712DB5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965A1F-6BE5-4F12-BA0F-D276772D0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A5FC67-A1C7-4C53-8559-BC057DF8D6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394DF4-7905-4E57-ADF8-6F219C15E7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C3D9C8-3E11-42CF-A91D-F55168A6B8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740B4D-13CB-4010-99D0-06957D84B0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CDE5B1-CF9B-43C9-9C6B-38D6B2966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936B6C-6D56-4121-8A72-686AA2D904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3EA4C5-07DF-4D96-9BDB-F0D6EF5F3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67E583-96D4-4419-9FCA-BBFD3E4BDE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D2DA4A7-4B39-4090-8125-C9352A1F2A3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2D65208-BCE7-489D-BD0B-52879251265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033311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养成健康思维心理辅导养生班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简介</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健康思维养成</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心理辅导技巧</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养生知识普及</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心理辅导实践案例</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课程介绍</a:t>
            </a:r>
            <a:endParaRPr lang="en-US" sz="3600" b="0" strike="noStrike" spc="-1">
              <a:solidFill>
                <a:schemeClr val="dk1"/>
              </a:solidFill>
              <a:latin typeface="Arial"/>
            </a:endParaRPr>
          </a:p>
        </p:txBody>
      </p:sp>
      <p:sp>
        <p:nvSpPr>
          <p:cNvPr id="81"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养成健康思维心理辅导养生班是一个旨在帮助学员培养健康的思维方式，通过心理辅导提升心理素质，同时学习养生知识，以提升全面健康水平的课程。</a:t>
            </a:r>
            <a:endParaRPr lang="en-US" sz="20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课程目标</a:t>
            </a:r>
            <a:endParaRPr lang="en-US" sz="3600" b="0" strike="noStrike" spc="-1">
              <a:solidFill>
                <a:schemeClr val="dk1"/>
              </a:solidFill>
              <a:latin typeface="Arial"/>
            </a:endParaRPr>
          </a:p>
        </p:txBody>
      </p:sp>
      <p:sp>
        <p:nvSpPr>
          <p:cNvPr id="8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积极心态是健康的基石</a:t>
            </a:r>
            <a:endParaRPr lang="en-US" sz="1600" b="0" strike="noStrike" spc="-1">
              <a:solidFill>
                <a:srgbClr val="FFFFFF"/>
              </a:solidFill>
              <a:latin typeface="Arial"/>
            </a:endParaRPr>
          </a:p>
        </p:txBody>
      </p:sp>
      <p:sp>
        <p:nvSpPr>
          <p:cNvPr id="8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建立积极乐观的思维模式</a:t>
            </a:r>
            <a:endParaRPr lang="en-US" sz="2000" b="0" strike="noStrike" spc="-1">
              <a:solidFill>
                <a:srgbClr val="FFFFFF"/>
              </a:solidFill>
              <a:latin typeface="Arial"/>
            </a:endParaRPr>
          </a:p>
        </p:txBody>
      </p:sp>
      <p:sp>
        <p:nvSpPr>
          <p:cNvPr id="8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应对困难和挑战的能力</a:t>
            </a:r>
            <a:endParaRPr lang="en-US" sz="1600" b="0" strike="noStrike" spc="-1">
              <a:solidFill>
                <a:srgbClr val="FFFFFF"/>
              </a:solidFill>
              <a:latin typeface="Arial"/>
            </a:endParaRPr>
          </a:p>
        </p:txBody>
      </p:sp>
      <p:sp>
        <p:nvSpPr>
          <p:cNvPr id="8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增强心理韧性和抗压能力</a:t>
            </a:r>
            <a:endParaRPr lang="en-US" sz="2000" b="0" strike="noStrike" spc="-1">
              <a:solidFill>
                <a:srgbClr val="FFFFFF"/>
              </a:solidFill>
              <a:latin typeface="Arial"/>
            </a:endParaRPr>
          </a:p>
        </p:txBody>
      </p:sp>
      <p:sp>
        <p:nvSpPr>
          <p:cNvPr id="8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养成健康生活习惯</a:t>
            </a:r>
            <a:endParaRPr lang="en-US" sz="1600" b="0" strike="noStrike" spc="-1">
              <a:solidFill>
                <a:srgbClr val="FFFFFF"/>
              </a:solidFill>
              <a:latin typeface="Arial"/>
            </a:endParaRPr>
          </a:p>
        </p:txBody>
      </p:sp>
      <p:sp>
        <p:nvSpPr>
          <p:cNvPr id="8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提供养生知识</a:t>
            </a:r>
            <a:endParaRPr lang="en-US" sz="2000" b="0" strike="noStrike" spc="-1">
              <a:solidFill>
                <a:srgbClr val="FFFFFF"/>
              </a:solidFill>
              <a:latin typeface="Arial"/>
            </a:endParaRPr>
          </a:p>
        </p:txBody>
      </p:sp>
      <p:sp>
        <p:nvSpPr>
          <p:cNvPr id="8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适用人群</a:t>
            </a:r>
            <a:endParaRPr lang="en-US" sz="2800" b="0" strike="noStrike" spc="-1">
              <a:solidFill>
                <a:srgbClr val="FFFFFF"/>
              </a:solidFill>
              <a:latin typeface="Arial"/>
            </a:endParaRPr>
          </a:p>
        </p:txBody>
      </p:sp>
      <p:sp>
        <p:nvSpPr>
          <p:cNvPr id="9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适合有心理健康需求或养生意识的人群。无年龄限制，任何人都可以参与。有志于提升自身健康水平的人群都可以受益于该课程。</a:t>
            </a:r>
            <a:endParaRPr lang="en-US" sz="1800" b="0" strike="noStrike" spc="-1">
              <a:solidFill>
                <a:srgbClr val="FFFFFF"/>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教学方式</a:t>
            </a:r>
            <a:endParaRPr lang="en-US" sz="3600" b="0" strike="noStrike" spc="-1">
              <a:solidFill>
                <a:schemeClr val="dk1"/>
              </a:solidFill>
              <a:latin typeface="Arial"/>
            </a:endParaRPr>
          </a:p>
        </p:txBody>
      </p:sp>
      <p:sp>
        <p:nvSpPr>
          <p:cNvPr id="9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通过案例和互动活动引导学员</a:t>
            </a:r>
            <a:endParaRPr lang="en-US" sz="1600" b="0" strike="noStrike" spc="-1">
              <a:solidFill>
                <a:srgbClr val="FFFFFF"/>
              </a:solidFill>
              <a:latin typeface="Arial"/>
            </a:endParaRPr>
          </a:p>
        </p:txBody>
      </p:sp>
      <p:sp>
        <p:nvSpPr>
          <p:cNvPr id="9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结合理论与实践</a:t>
            </a:r>
            <a:endParaRPr lang="en-US" sz="2000" b="0" strike="noStrike" spc="-1">
              <a:solidFill>
                <a:srgbClr val="FFFFFF"/>
              </a:solidFill>
              <a:latin typeface="Arial"/>
            </a:endParaRPr>
          </a:p>
        </p:txBody>
      </p:sp>
      <p:sp>
        <p:nvSpPr>
          <p:cNvPr id="9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让学员在互动中学习</a:t>
            </a:r>
            <a:endParaRPr lang="en-US" sz="1600" b="0" strike="noStrike" spc="-1">
              <a:solidFill>
                <a:srgbClr val="FFFFFF"/>
              </a:solidFill>
              <a:latin typeface="Arial"/>
            </a:endParaRPr>
          </a:p>
        </p:txBody>
      </p:sp>
      <p:sp>
        <p:nvSpPr>
          <p:cNvPr id="9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灵活运用心理辅导技巧和养生知识</a:t>
            </a:r>
            <a:endParaRPr lang="en-US" sz="2000" b="0" strike="noStrike" spc="-1">
              <a:solidFill>
                <a:srgbClr val="FFFFFF"/>
              </a:solidFill>
              <a:latin typeface="Arial"/>
            </a:endParaRPr>
          </a:p>
        </p:txBody>
      </p:sp>
      <p:sp>
        <p:nvSpPr>
          <p:cNvPr id="10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检验学员的学习效果</a:t>
            </a:r>
            <a:endParaRPr lang="en-US" sz="1600" b="0" strike="noStrike" spc="-1">
              <a:solidFill>
                <a:srgbClr val="FFFFFF"/>
              </a:solidFill>
              <a:latin typeface="Arial"/>
            </a:endParaRPr>
          </a:p>
        </p:txBody>
      </p:sp>
      <p:sp>
        <p:nvSpPr>
          <p:cNvPr id="10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定期举办小测验和讨论</a:t>
            </a:r>
            <a:endParaRPr lang="en-US" sz="2000" b="0" strike="noStrike" spc="-1">
              <a:solidFill>
                <a:srgbClr val="FFFFFF"/>
              </a:solidFill>
              <a:latin typeface="Arial"/>
            </a:endParaRPr>
          </a:p>
        </p:txBody>
      </p:sp>
      <p:sp>
        <p:nvSpPr>
          <p:cNvPr id="10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巩固学员的学习成果</a:t>
            </a:r>
            <a:endParaRPr lang="en-US" sz="1600" b="0" strike="noStrike" spc="-1">
              <a:solidFill>
                <a:srgbClr val="FFFFFF"/>
              </a:solidFill>
              <a:latin typeface="Arial"/>
            </a:endParaRPr>
          </a:p>
        </p:txBody>
      </p:sp>
      <p:sp>
        <p:nvSpPr>
          <p:cNvPr id="10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提供课后作业</a:t>
            </a:r>
            <a:endParaRPr lang="en-US" sz="20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健康思维养成</a:t>
            </a:r>
            <a:endParaRPr lang="en-US" sz="3600" b="0" strike="noStrike" spc="-1">
              <a:solidFill>
                <a:schemeClr val="dk1"/>
              </a:solidFill>
              <a:latin typeface="Arial"/>
            </a:endParaRPr>
          </a:p>
        </p:txBody>
      </p:sp>
      <p:sp>
        <p:nvSpPr>
          <p:cNvPr id="10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积极心态的重要性</a:t>
            </a:r>
            <a:endParaRPr lang="en-US" sz="2800" b="0" strike="noStrike" spc="-1">
              <a:solidFill>
                <a:srgbClr val="FFFFFF"/>
              </a:solidFill>
              <a:latin typeface="Arial"/>
            </a:endParaRPr>
          </a:p>
        </p:txBody>
      </p:sp>
      <p:sp>
        <p:nvSpPr>
          <p:cNvPr id="10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积极心态是一种乐观向上的态度，能够促进身心健康。培养积极心态可以通过积极思考、乐观看待问题来实现。积极心态可以带来更多的幸福感和生活满足感。</a:t>
            </a:r>
            <a:endParaRPr lang="en-US" sz="1800" b="0" strike="noStrike" spc="-1">
              <a:solidFill>
                <a:srgbClr val="FFFFFF"/>
              </a:solidFill>
              <a:latin typeface="Arial"/>
            </a:endParaRPr>
          </a:p>
        </p:txBody>
      </p:sp>
      <p:sp>
        <p:nvSpPr>
          <p:cNvPr id="11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消极情绪的排解</a:t>
            </a:r>
            <a:endParaRPr lang="en-US" sz="3600" b="0" strike="noStrike" spc="-1">
              <a:solidFill>
                <a:schemeClr val="dk1"/>
              </a:solidFill>
              <a:latin typeface="Arial"/>
            </a:endParaRPr>
          </a:p>
        </p:txBody>
      </p:sp>
      <p:sp>
        <p:nvSpPr>
          <p:cNvPr id="11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影响身心健康</a:t>
            </a:r>
            <a:endParaRPr lang="en-US" sz="1600" b="0" strike="noStrike" spc="-1">
              <a:solidFill>
                <a:srgbClr val="FFFFFF"/>
              </a:solidFill>
              <a:latin typeface="Arial"/>
            </a:endParaRPr>
          </a:p>
        </p:txBody>
      </p:sp>
      <p:sp>
        <p:nvSpPr>
          <p:cNvPr id="11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消极情绪对健康的危害</a:t>
            </a:r>
            <a:endParaRPr lang="en-US" sz="2000" b="0" strike="noStrike" spc="-1">
              <a:solidFill>
                <a:srgbClr val="FFFFFF"/>
              </a:solidFill>
              <a:latin typeface="Arial"/>
            </a:endParaRPr>
          </a:p>
        </p:txBody>
      </p:sp>
      <p:sp>
        <p:nvSpPr>
          <p:cNvPr id="11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寻找支持、情绪释放、积极应对</a:t>
            </a:r>
            <a:endParaRPr lang="en-US" sz="1600" b="0" strike="noStrike" spc="-1">
              <a:solidFill>
                <a:srgbClr val="FFFFFF"/>
              </a:solidFill>
              <a:latin typeface="Arial"/>
            </a:endParaRPr>
          </a:p>
        </p:txBody>
      </p:sp>
      <p:sp>
        <p:nvSpPr>
          <p:cNvPr id="11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排解消极情绪的方法</a:t>
            </a:r>
            <a:endParaRPr lang="en-US" sz="2000" b="0" strike="noStrike" spc="-1">
              <a:solidFill>
                <a:srgbClr val="FFFFFF"/>
              </a:solidFill>
              <a:latin typeface="Arial"/>
            </a:endParaRPr>
          </a:p>
        </p:txBody>
      </p:sp>
      <p:sp>
        <p:nvSpPr>
          <p:cNvPr id="11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学会放松、寻找乐趣、寻求帮助</a:t>
            </a:r>
            <a:endParaRPr lang="en-US" sz="1600" b="0" strike="noStrike" spc="-1">
              <a:solidFill>
                <a:srgbClr val="FFFFFF"/>
              </a:solidFill>
              <a:latin typeface="Arial"/>
            </a:endParaRPr>
          </a:p>
        </p:txBody>
      </p:sp>
      <p:sp>
        <p:nvSpPr>
          <p:cNvPr id="11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如何应对压力和负面情绪</a:t>
            </a:r>
            <a:endParaRPr lang="en-US" sz="2000" b="0" strike="noStrike" spc="-1">
              <a:solidFill>
                <a:srgbClr val="FFFFFF"/>
              </a:solidFill>
              <a:latin typeface="Arial"/>
            </a:endParaRPr>
          </a:p>
        </p:txBody>
      </p:sp>
      <p:sp>
        <p:nvSpPr>
          <p:cNvPr id="11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1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心理韧性的培养</a:t>
            </a:r>
            <a:endParaRPr lang="en-US" sz="2800" b="0" strike="noStrike" spc="-1">
              <a:solidFill>
                <a:srgbClr val="FFFFFF"/>
              </a:solidFill>
              <a:latin typeface="Arial"/>
            </a:endParaRPr>
          </a:p>
        </p:txBody>
      </p:sp>
      <p:sp>
        <p:nvSpPr>
          <p:cNvPr id="12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心理韧性指的是一个人抵御压力、挫折和困难的能力，通过积极思考、适应性强的行为来培养心理韧性。心理韧性是健康心态的重要组成部分，能够帮助人们更好地应对生活中的挑战。</a:t>
            </a:r>
            <a:endParaRPr lang="en-US" sz="1800" b="0" strike="noStrike" spc="-1">
              <a:solidFill>
                <a:srgbClr val="FFFFFF"/>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情绪管理的技巧</a:t>
            </a:r>
            <a:endParaRPr lang="en-US" sz="1800" b="0" strike="noStrike" spc="-1">
              <a:solidFill>
                <a:srgbClr val="FFFFFF"/>
              </a:solidFill>
              <a:latin typeface="Arial"/>
            </a:endParaRPr>
          </a:p>
        </p:txBody>
      </p:sp>
      <p:sp>
        <p:nvSpPr>
          <p:cNvPr id="126"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认识自己的情绪</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倾诉和寻求支持</a:t>
            </a:r>
            <a:endParaRPr lang="en-US" sz="1400" b="0" strike="noStrike" spc="-1">
              <a:solidFill>
                <a:srgbClr val="FFFFFF"/>
              </a:solidFill>
              <a:latin typeface="Arial"/>
            </a:endParaRPr>
          </a:p>
        </p:txBody>
      </p:sp>
      <p:sp>
        <p:nvSpPr>
          <p:cNvPr id="12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在日常生活中如何保持情绪平衡</a:t>
            </a:r>
            <a:endParaRPr lang="en-US" sz="1800" b="0" strike="noStrike" spc="-1">
              <a:solidFill>
                <a:srgbClr val="FFFFFF"/>
              </a:solidFill>
              <a:latin typeface="Arial"/>
            </a:endParaRPr>
          </a:p>
        </p:txBody>
      </p:sp>
      <p:sp>
        <p:nvSpPr>
          <p:cNvPr id="129"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保持良好的作息习惯</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学会调节情绪并保持平衡</a:t>
            </a:r>
            <a:endParaRPr lang="en-US" sz="1400" b="0" strike="noStrike" spc="-1">
              <a:solidFill>
                <a:srgbClr val="FFFFFF"/>
              </a:solidFill>
              <a:latin typeface="Arial"/>
            </a:endParaRPr>
          </a:p>
        </p:txBody>
      </p:sp>
      <p:sp>
        <p:nvSpPr>
          <p:cNvPr id="13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32"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3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自我调节与情绪管理</a:t>
            </a:r>
            <a:endParaRPr lang="en-US" sz="3600" b="0" strike="noStrike" spc="-1">
              <a:solidFill>
                <a:schemeClr val="dk1"/>
              </a:solidFill>
              <a:latin typeface="Arial"/>
            </a:endParaRPr>
          </a:p>
        </p:txBody>
      </p:sp>
      <p:sp>
        <p:nvSpPr>
          <p:cNvPr id="13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如何进行自我调节</a:t>
            </a:r>
            <a:endParaRPr lang="en-US" sz="1800" b="0" strike="noStrike" spc="-1">
              <a:solidFill>
                <a:srgbClr val="FFFFFF"/>
              </a:solidFill>
              <a:latin typeface="Arial"/>
            </a:endParaRPr>
          </a:p>
        </p:txBody>
      </p:sp>
      <p:sp>
        <p:nvSpPr>
          <p:cNvPr id="136"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深呼吸放松身心</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寻找适合自己的放松方式</a:t>
            </a:r>
            <a:endParaRPr lang="en-US" sz="14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积极心态带来的好处</a:t>
            </a:r>
            <a:endParaRPr lang="en-US" sz="3600" b="0" strike="noStrike" spc="-1">
              <a:solidFill>
                <a:schemeClr val="dk1"/>
              </a:solidFill>
              <a:latin typeface="Arial"/>
            </a:endParaRPr>
          </a:p>
        </p:txBody>
      </p:sp>
      <p:sp>
        <p:nvSpPr>
          <p:cNvPr id="13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更好地应对压力</a:t>
            </a:r>
            <a:endParaRPr lang="en-US" sz="1600" b="0" strike="noStrike" spc="-1">
              <a:solidFill>
                <a:srgbClr val="FFFFFF"/>
              </a:solidFill>
              <a:latin typeface="Arial"/>
            </a:endParaRPr>
          </a:p>
        </p:txBody>
      </p:sp>
      <p:sp>
        <p:nvSpPr>
          <p:cNvPr id="13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增强抵抗力</a:t>
            </a:r>
            <a:endParaRPr lang="en-US" sz="2000" b="0" strike="noStrike" spc="-1">
              <a:solidFill>
                <a:srgbClr val="FFFFFF"/>
              </a:solidFill>
              <a:latin typeface="Arial"/>
            </a:endParaRPr>
          </a:p>
        </p:txBody>
      </p:sp>
      <p:sp>
        <p:nvSpPr>
          <p:cNvPr id="14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更多快乐和幸福感</a:t>
            </a:r>
            <a:endParaRPr lang="en-US" sz="1600" b="0" strike="noStrike" spc="-1">
              <a:solidFill>
                <a:srgbClr val="FFFFFF"/>
              </a:solidFill>
              <a:latin typeface="Arial"/>
            </a:endParaRPr>
          </a:p>
        </p:txBody>
      </p:sp>
      <p:sp>
        <p:nvSpPr>
          <p:cNvPr id="14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提高生活质量</a:t>
            </a:r>
            <a:endParaRPr lang="en-US" sz="2000" b="0" strike="noStrike" spc="-1">
              <a:solidFill>
                <a:srgbClr val="FFFFFF"/>
              </a:solidFill>
              <a:latin typeface="Arial"/>
            </a:endParaRPr>
          </a:p>
        </p:txBody>
      </p:sp>
      <p:sp>
        <p:nvSpPr>
          <p:cNvPr id="14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更有动力面对挑战</a:t>
            </a:r>
            <a:endParaRPr lang="en-US" sz="1600" b="0" strike="noStrike" spc="-1">
              <a:solidFill>
                <a:srgbClr val="FFFFFF"/>
              </a:solidFill>
              <a:latin typeface="Arial"/>
            </a:endParaRPr>
          </a:p>
        </p:txBody>
      </p:sp>
      <p:sp>
        <p:nvSpPr>
          <p:cNvPr id="14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增强自信心</a:t>
            </a:r>
            <a:endParaRPr lang="en-US" sz="2000" b="0" strike="noStrike" spc="-1">
              <a:solidFill>
                <a:srgbClr val="FFFFFF"/>
              </a:solidFill>
              <a:latin typeface="Arial"/>
            </a:endParaRPr>
          </a:p>
        </p:txBody>
      </p:sp>
      <p:sp>
        <p:nvSpPr>
          <p:cNvPr id="14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4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心理辅导技巧</a:t>
            </a:r>
            <a:endParaRPr lang="en-US" sz="3600" b="0" strike="noStrike" spc="-1">
              <a:solidFill>
                <a:schemeClr val="dk1"/>
              </a:solidFill>
              <a:latin typeface="Arial"/>
            </a:endParaRPr>
          </a:p>
        </p:txBody>
      </p:sp>
      <p:sp>
        <p:nvSpPr>
          <p:cNvPr id="14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有效沟通与倾听</a:t>
            </a:r>
            <a:endParaRPr lang="en-US" sz="2800" b="0" strike="noStrike" spc="-1">
              <a:solidFill>
                <a:srgbClr val="FFFFFF"/>
              </a:solidFill>
              <a:latin typeface="Arial"/>
            </a:endParaRPr>
          </a:p>
        </p:txBody>
      </p:sp>
      <p:sp>
        <p:nvSpPr>
          <p:cNvPr id="15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沟通技巧对心理健康至关重要。有效倾听是沟通的重要组成部分，需要尊重对方、理解对方的观点，并表达自己的想法。在日常生活中，运用沟通技巧可以改善人际关系，增进互相理解。</a:t>
            </a:r>
            <a:endParaRPr lang="en-US" sz="1800" b="0" strike="noStrike" spc="-1">
              <a:solidFill>
                <a:srgbClr val="FFFFFF"/>
              </a:solidFill>
              <a:latin typeface="Arial"/>
            </a:endParaRPr>
          </a:p>
        </p:txBody>
      </p:sp>
      <p:sp>
        <p:nvSpPr>
          <p:cNvPr id="15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情绪管理与冲突解决</a:t>
            </a:r>
            <a:endParaRPr lang="en-US" sz="3600" b="0" strike="noStrike" spc="-1">
              <a:solidFill>
                <a:schemeClr val="dk1"/>
              </a:solidFill>
              <a:latin typeface="Arial"/>
            </a:endParaRPr>
          </a:p>
        </p:txBody>
      </p:sp>
      <p:sp>
        <p:nvSpPr>
          <p:cNvPr id="15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控制自己的情绪</a:t>
            </a:r>
            <a:endParaRPr lang="en-US" sz="1600" b="0" strike="noStrike" spc="-1">
              <a:solidFill>
                <a:srgbClr val="FFFFFF"/>
              </a:solidFill>
              <a:latin typeface="Arial"/>
            </a:endParaRPr>
          </a:p>
        </p:txBody>
      </p:sp>
      <p:sp>
        <p:nvSpPr>
          <p:cNvPr id="15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情绪管理</a:t>
            </a:r>
            <a:endParaRPr lang="en-US" sz="2000" b="0" strike="noStrike" spc="-1">
              <a:solidFill>
                <a:srgbClr val="FFFFFF"/>
              </a:solidFill>
              <a:latin typeface="Arial"/>
            </a:endParaRPr>
          </a:p>
        </p:txBody>
      </p:sp>
      <p:sp>
        <p:nvSpPr>
          <p:cNvPr id="15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妥善处理矛盾</a:t>
            </a:r>
            <a:endParaRPr lang="en-US" sz="1600" b="0" strike="noStrike" spc="-1">
              <a:solidFill>
                <a:srgbClr val="FFFFFF"/>
              </a:solidFill>
              <a:latin typeface="Arial"/>
            </a:endParaRPr>
          </a:p>
        </p:txBody>
      </p:sp>
      <p:sp>
        <p:nvSpPr>
          <p:cNvPr id="15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冲突解决技巧</a:t>
            </a:r>
            <a:endParaRPr lang="en-US" sz="2000" b="0" strike="noStrike" spc="-1">
              <a:solidFill>
                <a:srgbClr val="FFFFFF"/>
              </a:solidFill>
              <a:latin typeface="Arial"/>
            </a:endParaRPr>
          </a:p>
        </p:txBody>
      </p:sp>
      <p:sp>
        <p:nvSpPr>
          <p:cNvPr id="15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改善相处方式</a:t>
            </a:r>
            <a:endParaRPr lang="en-US" sz="1600" b="0" strike="noStrike" spc="-1">
              <a:solidFill>
                <a:srgbClr val="FFFFFF"/>
              </a:solidFill>
              <a:latin typeface="Arial"/>
            </a:endParaRPr>
          </a:p>
        </p:txBody>
      </p:sp>
      <p:sp>
        <p:nvSpPr>
          <p:cNvPr id="15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人际关系中的冲突</a:t>
            </a:r>
            <a:endParaRPr lang="en-US" sz="2000" b="0" strike="noStrike" spc="-1">
              <a:solidFill>
                <a:srgbClr val="FFFFFF"/>
              </a:solidFill>
              <a:latin typeface="Arial"/>
            </a:endParaRPr>
          </a:p>
        </p:txBody>
      </p:sp>
      <p:sp>
        <p:nvSpPr>
          <p:cNvPr id="16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6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自我反思</a:t>
            </a:r>
            <a:endParaRPr lang="en-US" sz="1800" b="0" strike="noStrike" spc="-1">
              <a:solidFill>
                <a:srgbClr val="FFFFFF"/>
              </a:solidFill>
              <a:latin typeface="Arial"/>
            </a:endParaRPr>
          </a:p>
        </p:txBody>
      </p:sp>
      <p:sp>
        <p:nvSpPr>
          <p:cNvPr id="164"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反思过去的行为</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寻找提升空间</a:t>
            </a:r>
            <a:endParaRPr lang="en-US" sz="1400" b="0" strike="noStrike" spc="-1">
              <a:solidFill>
                <a:srgbClr val="FFFFFF"/>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自我肯定感</a:t>
            </a:r>
            <a:endParaRPr lang="en-US" sz="1800" b="0" strike="noStrike" spc="-1">
              <a:solidFill>
                <a:srgbClr val="FFFFFF"/>
              </a:solidFill>
              <a:latin typeface="Arial"/>
            </a:endParaRPr>
          </a:p>
        </p:txBody>
      </p:sp>
      <p:sp>
        <p:nvSpPr>
          <p:cNvPr id="167"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培养自信心</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接受自己的不完美</a:t>
            </a:r>
            <a:endParaRPr lang="en-US" sz="1400" b="0" strike="noStrike" spc="-1">
              <a:solidFill>
                <a:srgbClr val="FFFFFF"/>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70"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7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自我认知与自我反思</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自我认知</a:t>
            </a:r>
            <a:endParaRPr lang="en-US" sz="1800" b="0" strike="noStrike" spc="-1">
              <a:solidFill>
                <a:srgbClr val="FFFFFF"/>
              </a:solidFill>
              <a:latin typeface="Arial"/>
            </a:endParaRPr>
          </a:p>
        </p:txBody>
      </p:sp>
      <p:sp>
        <p:nvSpPr>
          <p:cNvPr id="174"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理解自己的情感</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认识自己的优点和缺点</a:t>
            </a:r>
            <a:endParaRPr lang="en-US" sz="14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压力管理与情绪释放</a:t>
            </a:r>
            <a:endParaRPr lang="en-US" sz="3600" b="0" strike="noStrike" spc="-1">
              <a:solidFill>
                <a:schemeClr val="dk1"/>
              </a:solidFill>
              <a:latin typeface="Arial"/>
            </a:endParaRPr>
          </a:p>
        </p:txBody>
      </p:sp>
      <p:sp>
        <p:nvSpPr>
          <p:cNvPr id="17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有效应对挑战</a:t>
            </a:r>
            <a:endParaRPr lang="en-US" sz="1600" b="0" strike="noStrike" spc="-1">
              <a:solidFill>
                <a:srgbClr val="FFFFFF"/>
              </a:solidFill>
              <a:latin typeface="Arial"/>
            </a:endParaRPr>
          </a:p>
        </p:txBody>
      </p:sp>
      <p:sp>
        <p:nvSpPr>
          <p:cNvPr id="17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压力管理策略</a:t>
            </a:r>
            <a:endParaRPr lang="en-US" sz="2000" b="0" strike="noStrike" spc="-1">
              <a:solidFill>
                <a:srgbClr val="FFFFFF"/>
              </a:solidFill>
              <a:latin typeface="Arial"/>
            </a:endParaRPr>
          </a:p>
        </p:txBody>
      </p:sp>
      <p:sp>
        <p:nvSpPr>
          <p:cNvPr id="17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7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8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8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
        <p:nvSpPr>
          <p:cNvPr id="18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8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释放积累的压力</a:t>
            </a:r>
            <a:endParaRPr lang="en-US" sz="1600" b="0" strike="noStrike" spc="-1">
              <a:solidFill>
                <a:srgbClr val="FFFFFF"/>
              </a:solidFill>
              <a:latin typeface="Arial"/>
            </a:endParaRPr>
          </a:p>
        </p:txBody>
      </p:sp>
      <p:sp>
        <p:nvSpPr>
          <p:cNvPr id="18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情绪释放方式</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总结与展望</a:t>
            </a:r>
            <a:endParaRPr lang="en-US" sz="3600" b="0" strike="noStrike" spc="-1">
              <a:solidFill>
                <a:schemeClr val="dk1"/>
              </a:solidFill>
              <a:latin typeface="Arial"/>
            </a:endParaRPr>
          </a:p>
        </p:txBody>
      </p:sp>
      <p:sp>
        <p:nvSpPr>
          <p:cNvPr id="186"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心理辅导技巧的学习是一个持续的过程，在日常生活中不断实践、总结经验。通过有效沟通、情绪管理、自我认知和压力释放等技巧，我们可以提升心理健康水平，更好地面对生活中的挑战。</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https://d.book118.com/585033311013011130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养成健康思维心理辅导养生班</vt:lpstr>
      <vt:lpstr>目录</vt:lpstr>
      <vt:lpstr>第1章 简介</vt:lpstr>
      <vt:lpstr>课程介绍</vt:lpstr>
      <vt:lpstr>课程目标</vt:lpstr>
      <vt:lpstr> </vt:lpstr>
      <vt:lpstr>教学方式</vt:lpstr>
      <vt:lpstr>第2章 健康思维养成</vt:lpstr>
      <vt:lpstr> </vt:lpstr>
      <vt:lpstr>消极情绪的排解</vt:lpstr>
      <vt:lpstr> </vt:lpstr>
      <vt:lpstr>自我调节与情绪管理</vt:lpstr>
      <vt:lpstr>积极心态带来的好处</vt:lpstr>
      <vt:lpstr>第3章 心理辅导技巧</vt:lpstr>
      <vt:lpstr> </vt:lpstr>
      <vt:lpstr>情绪管理与冲突解决</vt:lpstr>
      <vt:lpstr>自我认知与自我反思</vt:lpstr>
      <vt:lpstr>压力管理与情绪释放</vt:lpstr>
      <vt:lpstr>总结与展望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2024-09-29T14:03:43.907</cp:lastPrinted>
  <dcterms:created xsi:type="dcterms:W3CDTF">2024-09-29T06:03:43Z</dcterms:created>
  <dcterms:modified xsi:type="dcterms:W3CDTF">2024-09-29T06:03:45Z</dcterms:modified>
</cp:coreProperties>
</file>